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301" r:id="rId2"/>
    <p:sldId id="417" r:id="rId3"/>
    <p:sldId id="419" r:id="rId4"/>
    <p:sldId id="418" r:id="rId5"/>
    <p:sldId id="333" r:id="rId6"/>
    <p:sldId id="415" r:id="rId7"/>
    <p:sldId id="416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36" r:id="rId26"/>
    <p:sldId id="464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65" r:id="rId38"/>
    <p:sldId id="466" r:id="rId39"/>
    <p:sldId id="482" r:id="rId40"/>
    <p:sldId id="484" r:id="rId41"/>
    <p:sldId id="483" r:id="rId42"/>
    <p:sldId id="485" r:id="rId43"/>
    <p:sldId id="486" r:id="rId44"/>
    <p:sldId id="487" r:id="rId45"/>
    <p:sldId id="488" r:id="rId46"/>
    <p:sldId id="452" r:id="rId47"/>
    <p:sldId id="453" r:id="rId48"/>
    <p:sldId id="454" r:id="rId49"/>
    <p:sldId id="468" r:id="rId50"/>
    <p:sldId id="467" r:id="rId51"/>
    <p:sldId id="475" r:id="rId52"/>
    <p:sldId id="503" r:id="rId53"/>
    <p:sldId id="477" r:id="rId54"/>
    <p:sldId id="476" r:id="rId55"/>
    <p:sldId id="473" r:id="rId56"/>
    <p:sldId id="474" r:id="rId57"/>
    <p:sldId id="480" r:id="rId58"/>
    <p:sldId id="481" r:id="rId59"/>
    <p:sldId id="469" r:id="rId60"/>
    <p:sldId id="489" r:id="rId61"/>
    <p:sldId id="491" r:id="rId62"/>
    <p:sldId id="490" r:id="rId63"/>
    <p:sldId id="502" r:id="rId64"/>
    <p:sldId id="471" r:id="rId65"/>
    <p:sldId id="472" r:id="rId66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D0D8E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30/09/2015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49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34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75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490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710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936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515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115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780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1735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347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4288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4562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763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8567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8812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458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4719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3248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7885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917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5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30/09/2015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30/09/2015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30/09/2015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30/09/2015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30/09/2015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30/09/2015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30/09/2015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30/09/2015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30/09/2015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30/09/2015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30/09/2015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30/09/2015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i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ndows.github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github.com/M2SIID-ODE/Projet_OD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fr-FR/library/ms143506(v=sql.120).asp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120550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technet.microsoft.com/fr-fr/evalcenter/dn205290.aspx" TargetMode="External"/><Relationship Id="rId4" Type="http://schemas.openxmlformats.org/officeDocument/2006/relationships/hyperlink" Target="http://go.microsoft.com/fwlink/?LinkId=186791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43786.asp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cc281941(v=sql.120).aspx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cc281997(v=sql.120).asp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7-zip.org/download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204009.aspx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fr-fr/downloads/download-visual-studio-vs.aspx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fr-fr/download/details.aspx?id=48157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fr-fr/evalcenter/jj192782.aspx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silverlight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Initialisation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7504" y="717229"/>
            <a:ext cx="4843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Créer son compte sur le site Internet Git Hub :</a:t>
            </a:r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github.com/join</a:t>
            </a:r>
            <a:endParaRPr lang="fr-F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1732" y="620688"/>
            <a:ext cx="3218803" cy="367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7664" y="3890770"/>
            <a:ext cx="3728095" cy="256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15476" y="3347700"/>
            <a:ext cx="3670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2.   Choisir le compte gratuit, et finir :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1663" y="3957649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131336" y="6021288"/>
            <a:ext cx="1144423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9" idx="2"/>
          </p:cNvCxnSpPr>
          <p:nvPr/>
        </p:nvCxnSpPr>
        <p:spPr>
          <a:xfrm flipH="1">
            <a:off x="4703547" y="4317689"/>
            <a:ext cx="140164" cy="1703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20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58246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Ajout du user (Si souhait de contribution au code-source)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03010" y="69269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3. </a:t>
            </a:r>
            <a:r>
              <a:rPr lang="fr-FR" dirty="0"/>
              <a:t>E</a:t>
            </a:r>
            <a:r>
              <a:rPr lang="fr-FR" dirty="0" smtClean="0"/>
              <a:t>nvoyer par mail votre </a:t>
            </a:r>
            <a:r>
              <a:rPr lang="fr-FR" dirty="0" err="1" smtClean="0"/>
              <a:t>username</a:t>
            </a:r>
            <a:r>
              <a:rPr lang="fr-FR" dirty="0" smtClean="0"/>
              <a:t> à </a:t>
            </a:r>
            <a:r>
              <a:rPr lang="fr-FR" u="sng" dirty="0" err="1" smtClean="0">
                <a:solidFill>
                  <a:srgbClr val="0066FF"/>
                </a:solidFill>
              </a:rPr>
              <a:t>olivier.essner</a:t>
            </a:r>
            <a:r>
              <a:rPr lang="fr-FR" u="sng" dirty="0" smtClean="0">
                <a:solidFill>
                  <a:srgbClr val="0066FF"/>
                </a:solidFill>
              </a:rPr>
              <a:t>(</a:t>
            </a:r>
            <a:r>
              <a:rPr lang="fr-FR" u="sng" dirty="0" err="1" smtClean="0">
                <a:solidFill>
                  <a:srgbClr val="0066FF"/>
                </a:solidFill>
              </a:rPr>
              <a:t>at</a:t>
            </a:r>
            <a:r>
              <a:rPr lang="fr-FR" u="sng" dirty="0" smtClean="0">
                <a:solidFill>
                  <a:srgbClr val="0066FF"/>
                </a:solidFill>
              </a:rPr>
              <a:t>)free.fr</a:t>
            </a:r>
            <a:r>
              <a:rPr lang="fr-FR" dirty="0" smtClean="0"/>
              <a:t> afin que je vous ajoute en tant que contributeur au projet ODE sous Git Hub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608" y="1484784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4.   Vous recevrez de Git Hub deux mails automatiques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Mail 1 </a:t>
            </a:r>
            <a:r>
              <a:rPr lang="fr-FR" dirty="0" smtClean="0"/>
              <a:t>: Confirmation d’ajout au projet.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Mail 2 </a:t>
            </a:r>
            <a:r>
              <a:rPr lang="fr-FR" dirty="0" smtClean="0"/>
              <a:t>: Liens relatifs au projet.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79512" y="2780928"/>
            <a:ext cx="8409587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Note : </a:t>
            </a:r>
            <a:r>
              <a:rPr lang="fr-FR" dirty="0" smtClean="0"/>
              <a:t>Vous pouvez récupérer l’ensemble du projet sans compte </a:t>
            </a:r>
            <a:r>
              <a:rPr lang="fr-FR" dirty="0" err="1" smtClean="0"/>
              <a:t>GitHub</a:t>
            </a:r>
            <a:r>
              <a:rPr lang="fr-FR" dirty="0" smtClean="0"/>
              <a:t> en allant sur la page Web du projet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github.com/M2SIID-ODE/Projet_ODE</a:t>
            </a:r>
            <a:endParaRPr lang="fr-FR" dirty="0" smtClean="0"/>
          </a:p>
          <a:p>
            <a:r>
              <a:rPr lang="fr-FR" dirty="0" smtClean="0"/>
              <a:t>Puis bouton « </a:t>
            </a:r>
            <a:r>
              <a:rPr lang="fr-FR" b="1" dirty="0" err="1" smtClean="0"/>
              <a:t>Download</a:t>
            </a:r>
            <a:r>
              <a:rPr lang="fr-FR" b="1" dirty="0" smtClean="0"/>
              <a:t> ZIP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1840" y="3861048"/>
            <a:ext cx="22479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131840" y="5445223"/>
            <a:ext cx="2247900" cy="520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5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682876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7504" y="3419708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Installation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15476" y="4077072"/>
            <a:ext cx="137719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Lancement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172894" y="673956"/>
            <a:ext cx="52727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Télécharger l’installeur du client Windows de Git Hub :</a:t>
            </a:r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://windows.github.com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052" y="1412776"/>
            <a:ext cx="76581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979712" y="3401653"/>
            <a:ext cx="6148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Exécuter l’installeur. Il commencera par télécharger les binaires. 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023601" y="4084065"/>
            <a:ext cx="5581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Utiliser le compte que vous avez créé sur le site Git Hub :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9256" y="4430110"/>
            <a:ext cx="3889797" cy="194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7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7052" y="1115452"/>
            <a:ext cx="4174797" cy="461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15476" y="188640"/>
            <a:ext cx="30163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Liaison avec le dépôt Git Hub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9" y="1115452"/>
            <a:ext cx="4176464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Sur le client Git Hub : Cliquer sur le « </a:t>
            </a:r>
            <a:r>
              <a:rPr lang="fr-FR" b="1" dirty="0" smtClean="0"/>
              <a:t>+</a:t>
            </a:r>
            <a:r>
              <a:rPr lang="fr-FR" dirty="0" smtClean="0"/>
              <a:t> » en haut à gauche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/>
              <a:t>Sélectionner l’onglet « </a:t>
            </a:r>
            <a:r>
              <a:rPr lang="fr-FR" b="1" dirty="0"/>
              <a:t>Clone</a:t>
            </a:r>
            <a:r>
              <a:rPr lang="fr-FR" dirty="0"/>
              <a:t> </a:t>
            </a:r>
            <a:r>
              <a:rPr lang="fr-FR" dirty="0" smtClean="0"/>
              <a:t>», </a:t>
            </a:r>
            <a:r>
              <a:rPr lang="fr-FR" dirty="0"/>
              <a:t>puis le projet « </a:t>
            </a:r>
            <a:r>
              <a:rPr lang="fr-FR" b="1" dirty="0"/>
              <a:t>M2SIID - ODE</a:t>
            </a:r>
            <a:r>
              <a:rPr lang="fr-FR" dirty="0"/>
              <a:t> </a:t>
            </a:r>
            <a:r>
              <a:rPr lang="fr-FR" dirty="0" smtClean="0"/>
              <a:t>»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Cliquer sur « </a:t>
            </a:r>
            <a:r>
              <a:rPr lang="fr-FR" b="1" dirty="0" smtClean="0"/>
              <a:t>Clone M2SIID-ODE</a:t>
            </a:r>
            <a:r>
              <a:rPr lang="fr-FR" dirty="0" smtClean="0"/>
              <a:t> » en bas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Un explorateur s’ouvre pour spécifier l’emplacement local où seront sauvées les données chargées depuis Git Hub.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4652213" y="1115452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660232" y="5229200"/>
            <a:ext cx="2201617" cy="622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</p:cNvCxnSpPr>
          <p:nvPr/>
        </p:nvCxnSpPr>
        <p:spPr>
          <a:xfrm>
            <a:off x="5084261" y="1295472"/>
            <a:ext cx="208002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64288" y="1475492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6156176" y="2198285"/>
            <a:ext cx="282769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stCxn id="22" idx="2"/>
            <a:endCxn id="23" idx="0"/>
          </p:cNvCxnSpPr>
          <p:nvPr/>
        </p:nvCxnSpPr>
        <p:spPr>
          <a:xfrm>
            <a:off x="7380312" y="1835532"/>
            <a:ext cx="189711" cy="362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3" idx="2"/>
          </p:cNvCxnSpPr>
          <p:nvPr/>
        </p:nvCxnSpPr>
        <p:spPr>
          <a:xfrm>
            <a:off x="7570023" y="2558325"/>
            <a:ext cx="191017" cy="2670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0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25843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Ajout de fichiers en local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764704"/>
            <a:ext cx="7704855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Dans le répertoire local de Git, créer votre fichier / répertoire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Par défaut, Git Hub ajoute automatiquement ces fichiers / dossiers en tant que nouveau « </a:t>
            </a:r>
            <a:r>
              <a:rPr lang="fr-FR" b="1" dirty="0" smtClean="0"/>
              <a:t>change</a:t>
            </a:r>
            <a:r>
              <a:rPr lang="fr-FR" dirty="0" smtClean="0"/>
              <a:t> »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1800" y="1268760"/>
            <a:ext cx="5375548" cy="102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55976" y="3811833"/>
            <a:ext cx="4188346" cy="91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à coins arrondis 16"/>
          <p:cNvSpPr/>
          <p:nvPr/>
        </p:nvSpPr>
        <p:spPr>
          <a:xfrm>
            <a:off x="1763688" y="5310500"/>
            <a:ext cx="5045154" cy="4947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Vos changements restent sur votre PC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308837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Commit de fichiers sur Git Hub</a:t>
            </a:r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23483" y="764704"/>
            <a:ext cx="2713658" cy="13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528" y="980728"/>
            <a:ext cx="4572000" cy="7232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Mettre </a:t>
            </a:r>
            <a:r>
              <a:rPr lang="fr-FR" dirty="0"/>
              <a:t>un titre et un </a:t>
            </a:r>
            <a:r>
              <a:rPr lang="fr-FR" dirty="0" smtClean="0"/>
              <a:t>commentaire, </a:t>
            </a: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puis cliquer sur « COMMIT </a:t>
            </a:r>
            <a:r>
              <a:rPr lang="fr-FR" dirty="0" smtClean="0"/>
              <a:t>TO MASTER »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95536" y="1812940"/>
            <a:ext cx="5045154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Vos changements sont recopiés sur votre repo Git local, donc accessible à vous seul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95536" y="4384997"/>
            <a:ext cx="7580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En allant sur la page </a:t>
            </a:r>
            <a:r>
              <a:rPr lang="fr-FR" dirty="0" err="1"/>
              <a:t>GitHub</a:t>
            </a:r>
            <a:r>
              <a:rPr lang="fr-FR" dirty="0"/>
              <a:t> du </a:t>
            </a:r>
            <a:r>
              <a:rPr lang="fr-FR" dirty="0" smtClean="0"/>
              <a:t>projet, vous verrez votre Commit </a:t>
            </a:r>
            <a:r>
              <a:rPr lang="fr-FR" dirty="0"/>
              <a:t>: </a:t>
            </a:r>
            <a:r>
              <a:rPr lang="fr-FR" dirty="0">
                <a:hlinkClick r:id="rId4"/>
              </a:rPr>
              <a:t>https://github.com/M2SIID-ODE/Projet_ODE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95536" y="2711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En haut à droite, cliquer sur </a:t>
            </a:r>
            <a:r>
              <a:rPr lang="fr-FR" dirty="0"/>
              <a:t>« </a:t>
            </a:r>
            <a:r>
              <a:rPr lang="fr-FR" dirty="0" smtClean="0"/>
              <a:t>SYNC »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395536" y="3356992"/>
            <a:ext cx="5045154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Votre repo Git local est recopié sur le dépôt Git Hub, donc accessible à tout le monde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6256" y="2714581"/>
            <a:ext cx="15525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5108" y="5031328"/>
            <a:ext cx="6998740" cy="134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452320" y="2721016"/>
            <a:ext cx="52343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2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33043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Modification de fichiers existants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836712"/>
            <a:ext cx="770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1.  Commencer par synchroniser son repo Git local avec le dépôt Git Hub :</a:t>
            </a:r>
            <a:endParaRPr lang="fr-F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1913" y="836712"/>
            <a:ext cx="15525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987977" y="843147"/>
            <a:ext cx="52343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395536" y="1556792"/>
            <a:ext cx="5328592" cy="6313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Vous récupérez les changements des autres développeurs sur votre repo Git local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95537" y="2708920"/>
            <a:ext cx="7704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2.  Vous pouvez modifier le fichier, puis suivez les mêmes étapes que précédemment : Commit, puis </a:t>
            </a:r>
            <a:r>
              <a:rPr lang="fr-FR" dirty="0" err="1" smtClean="0"/>
              <a:t>Sync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527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33043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Liens importants vers Git Hub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836712"/>
            <a:ext cx="770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1.  Commencer par synchroniser son repo Git local avec le dépôt Git Hub :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428393" y="3624654"/>
            <a:ext cx="8409587" cy="6313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Note : </a:t>
            </a:r>
            <a:r>
              <a:rPr lang="fr-FR" dirty="0" smtClean="0"/>
              <a:t>Vous pouvez récupérer un document précis en cliquant-droit sur le bouton « RAW » puis « Enregistrer le fichier sous… »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632" y="4293096"/>
            <a:ext cx="6481115" cy="1726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179716" y="5589240"/>
            <a:ext cx="52343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2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</a:t>
            </a:r>
          </a:p>
          <a:p>
            <a:pPr algn="ctr"/>
            <a:r>
              <a:rPr lang="fr-FR" sz="4000" dirty="0" smtClean="0"/>
              <a:t>SQL Server 2014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5802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509456" y="485964"/>
            <a:ext cx="7634544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Microsoft SQL Server 2014 </a:t>
            </a:r>
            <a:r>
              <a:rPr lang="fr-FR" dirty="0" smtClean="0"/>
              <a:t>Standard est </a:t>
            </a:r>
            <a:r>
              <a:rPr lang="fr-FR" dirty="0"/>
              <a:t>une édition </a:t>
            </a:r>
            <a:r>
              <a:rPr lang="fr-FR" dirty="0" smtClean="0"/>
              <a:t>« de base » pour l’entreprise.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Cette édition contient </a:t>
            </a:r>
            <a:r>
              <a:rPr lang="fr-FR" dirty="0"/>
              <a:t>la base relationnelle, SSIS, SSRS et SSAS dans le </a:t>
            </a:r>
            <a:r>
              <a:rPr lang="fr-FR" dirty="0" smtClean="0"/>
              <a:t>mode multidimensionnel</a:t>
            </a:r>
            <a:r>
              <a:rPr lang="fr-FR" dirty="0"/>
              <a:t>. 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Elle </a:t>
            </a:r>
            <a:r>
              <a:rPr lang="fr-FR" dirty="0"/>
              <a:t>a pour cible les applications OLTP de taille moyenne, une solution OLAP de </a:t>
            </a:r>
            <a:r>
              <a:rPr lang="fr-FR" dirty="0" smtClean="0"/>
              <a:t>base et </a:t>
            </a:r>
            <a:r>
              <a:rPr lang="fr-FR" dirty="0"/>
              <a:t>le reporting. Les fonctionnalités de chacun des composants sont limitées</a:t>
            </a:r>
            <a:r>
              <a:rPr lang="fr-FR" dirty="0" smtClean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Sur son site officiel, Microsoft met à disposition gratuitement des version d’essai, complètes mais limitées à 90 / 180 jours (Sauf pour la version Express)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15476" y="3284984"/>
            <a:ext cx="107214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Lexique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547664" y="3314015"/>
            <a:ext cx="72681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T-SQL : </a:t>
            </a:r>
            <a:r>
              <a:rPr lang="fr-FR" b="1" dirty="0" err="1" smtClean="0"/>
              <a:t>Transact</a:t>
            </a:r>
            <a:r>
              <a:rPr lang="fr-FR" b="1" dirty="0" smtClean="0"/>
              <a:t>-SQL.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 smtClean="0"/>
              <a:t>Langage procédural pour les procédure stockées </a:t>
            </a:r>
            <a:endParaRPr lang="fr-FR" sz="16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SSIS : SQL Server Integration Service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SSAS : </a:t>
            </a:r>
            <a:r>
              <a:rPr lang="fr-FR" b="1" dirty="0"/>
              <a:t>SQL Server </a:t>
            </a:r>
            <a:r>
              <a:rPr lang="fr-FR" b="1" dirty="0" err="1" smtClean="0"/>
              <a:t>Analysis</a:t>
            </a:r>
            <a:r>
              <a:rPr lang="fr-FR" b="1" dirty="0" smtClean="0"/>
              <a:t> Service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SSRS : </a:t>
            </a:r>
            <a:r>
              <a:rPr lang="fr-FR" b="1" dirty="0"/>
              <a:t>SQL Server </a:t>
            </a:r>
            <a:r>
              <a:rPr lang="fr-FR" b="1" dirty="0" smtClean="0"/>
              <a:t>Reporting Service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SSMS : SQL Server Management Studio.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 smtClean="0"/>
              <a:t>Interface dédié </a:t>
            </a:r>
            <a:r>
              <a:rPr lang="fr-FR" sz="1600" dirty="0"/>
              <a:t>à la gestion des serveurs, ou des instances de serveur.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SSDT : SQL Server Data Tools</a:t>
            </a:r>
            <a:r>
              <a:rPr lang="fr-FR" dirty="0" smtClean="0"/>
              <a:t>.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/>
              <a:t>Interface dédiée au développement, dérivé de Visual Studio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22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07704" y="2708920"/>
            <a:ext cx="516094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Présentation du projet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58788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476" y="151180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23528" y="836712"/>
            <a:ext cx="84249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/>
              <a:t>Système d'exploitation </a:t>
            </a:r>
          </a:p>
          <a:p>
            <a:pPr lvl="1"/>
            <a:r>
              <a:rPr lang="fr-FR" dirty="0" smtClean="0"/>
              <a:t>Windows 8.1 et supérieur      //        Windows </a:t>
            </a:r>
            <a:r>
              <a:rPr lang="fr-FR" dirty="0"/>
              <a:t>Server 2008 </a:t>
            </a:r>
            <a:r>
              <a:rPr lang="fr-FR" dirty="0" smtClean="0"/>
              <a:t>R2 et supérieur</a:t>
            </a:r>
          </a:p>
          <a:p>
            <a:pPr lvl="1"/>
            <a:endParaRPr lang="fr-FR" dirty="0"/>
          </a:p>
          <a:p>
            <a:pPr>
              <a:lnSpc>
                <a:spcPct val="200000"/>
              </a:lnSpc>
            </a:pPr>
            <a:r>
              <a:rPr lang="fr-FR" b="1" dirty="0"/>
              <a:t>Mémoire RAM</a:t>
            </a:r>
          </a:p>
          <a:p>
            <a:pPr lvl="1"/>
            <a:r>
              <a:rPr lang="fr-FR" dirty="0"/>
              <a:t>M</a:t>
            </a:r>
            <a:r>
              <a:rPr lang="fr-FR" dirty="0" smtClean="0"/>
              <a:t>inimum : 1 Go pour </a:t>
            </a:r>
            <a:r>
              <a:rPr lang="fr-FR" dirty="0"/>
              <a:t>SQL </a:t>
            </a:r>
            <a:r>
              <a:rPr lang="fr-FR" dirty="0" smtClean="0"/>
              <a:t>Server   //    4 </a:t>
            </a:r>
            <a:r>
              <a:rPr lang="fr-FR" dirty="0"/>
              <a:t>Go pour </a:t>
            </a:r>
            <a:r>
              <a:rPr lang="fr-FR" dirty="0" smtClean="0"/>
              <a:t>SSRS</a:t>
            </a:r>
          </a:p>
          <a:p>
            <a:pPr lvl="1"/>
            <a:r>
              <a:rPr lang="fr-FR" dirty="0" smtClean="0"/>
              <a:t>Conseillé :  4 </a:t>
            </a:r>
            <a:r>
              <a:rPr lang="fr-FR" dirty="0"/>
              <a:t>Go pour SQL Server   //    </a:t>
            </a:r>
            <a:r>
              <a:rPr lang="fr-FR" dirty="0" smtClean="0"/>
              <a:t>8 </a:t>
            </a:r>
            <a:r>
              <a:rPr lang="fr-FR" dirty="0"/>
              <a:t>Go pour SSRS</a:t>
            </a:r>
          </a:p>
          <a:p>
            <a:pPr lvl="1"/>
            <a:endParaRPr lang="fr-FR" dirty="0" smtClean="0"/>
          </a:p>
          <a:p>
            <a:pPr>
              <a:lnSpc>
                <a:spcPct val="200000"/>
              </a:lnSpc>
            </a:pPr>
            <a:r>
              <a:rPr lang="fr-FR" b="1" dirty="0"/>
              <a:t>Disque-dur </a:t>
            </a:r>
          </a:p>
          <a:p>
            <a:pPr lvl="1"/>
            <a:r>
              <a:rPr lang="fr-FR" dirty="0"/>
              <a:t>6</a:t>
            </a:r>
            <a:r>
              <a:rPr lang="fr-FR" dirty="0" smtClean="0"/>
              <a:t> </a:t>
            </a:r>
            <a:r>
              <a:rPr lang="fr-FR" dirty="0"/>
              <a:t>Go d'espace disque </a:t>
            </a:r>
            <a:r>
              <a:rPr lang="fr-FR" dirty="0" smtClean="0"/>
              <a:t>disponible</a:t>
            </a:r>
          </a:p>
          <a:p>
            <a:pPr lvl="1"/>
            <a:endParaRPr lang="fr-FR" dirty="0"/>
          </a:p>
          <a:p>
            <a:pPr>
              <a:lnSpc>
                <a:spcPct val="200000"/>
              </a:lnSpc>
            </a:pPr>
            <a:r>
              <a:rPr lang="fr-FR" b="1" dirty="0" smtClean="0"/>
              <a:t>Exigences </a:t>
            </a:r>
            <a:r>
              <a:rPr lang="fr-FR" b="1" dirty="0"/>
              <a:t>complètes sur le site de Microsoft</a:t>
            </a:r>
          </a:p>
          <a:p>
            <a:pPr lvl="1"/>
            <a:r>
              <a:rPr lang="fr-FR" dirty="0">
                <a:hlinkClick r:id="rId3"/>
              </a:rPr>
              <a:t>https://msdn.microsoft.com/fr-FR/library/ms143506(v=sql.120).</a:t>
            </a:r>
            <a:r>
              <a:rPr lang="fr-FR" dirty="0" smtClean="0">
                <a:hlinkClick r:id="rId3"/>
              </a:rPr>
              <a:t>aspx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42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620688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Activez </a:t>
            </a:r>
            <a:r>
              <a:rPr lang="fr-FR" dirty="0" smtClean="0">
                <a:hlinkClick r:id="rId3"/>
              </a:rPr>
              <a:t>Microsoft .Net Framework 3.5 SP1</a:t>
            </a:r>
            <a:r>
              <a:rPr lang="fr-FR" dirty="0" smtClean="0"/>
              <a:t> ou téléchargez et installez </a:t>
            </a:r>
            <a:r>
              <a:rPr lang="fr-FR" dirty="0" smtClean="0">
                <a:hlinkClick r:id="rId4"/>
              </a:rPr>
              <a:t>Microsoft .Net Framework 4.0.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Aller sur la page Microsoft de Microsoft </a:t>
            </a:r>
            <a:r>
              <a:rPr lang="fr-FR" dirty="0"/>
              <a:t>SQL Server </a:t>
            </a:r>
            <a:r>
              <a:rPr lang="fr-FR" dirty="0" smtClean="0"/>
              <a:t>2014 SP1 (Version essai 180 jours)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337136" y="1844824"/>
            <a:ext cx="66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technet.microsoft.com/fr-fr/evalcenter/dn205290.aspx</a:t>
            </a: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15689" y="2361654"/>
            <a:ext cx="58192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Choisir la version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.ISO (Pour image DVD, ou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.CAB (Installeurs avec téléchargement lors de l’exécution)</a:t>
            </a:r>
            <a:endParaRPr lang="fr-FR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67544" y="5850964"/>
            <a:ext cx="395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Cliquez sur </a:t>
            </a:r>
            <a:r>
              <a:rPr lang="fr-FR" b="1" dirty="0" smtClean="0"/>
              <a:t>COMMENCER MAINTENANT</a:t>
            </a:r>
            <a:endParaRPr lang="fr-FR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8983" y="3532981"/>
            <a:ext cx="55340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5436096" y="3433564"/>
            <a:ext cx="3630166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Si vous êtes en Windows 64 bits : Version « _x64 </a:t>
            </a:r>
            <a:r>
              <a:rPr lang="fr-FR" sz="1400" dirty="0" smtClean="0"/>
              <a:t>» (Préférable en décisionnel) </a:t>
            </a:r>
            <a:endParaRPr lang="fr-FR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8104" y="581611"/>
            <a:ext cx="34861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66945" y="836712"/>
            <a:ext cx="5498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Se connecter avec son compte Microsoft Live (Gratuit) ou en créer-un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4288" y="3672830"/>
            <a:ext cx="3524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4883" y="4725144"/>
            <a:ext cx="7290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Fichier téléchargé (3,22 Go)</a:t>
            </a:r>
            <a:r>
              <a:rPr lang="fr-FR" dirty="0" smtClean="0"/>
              <a:t> : SQLServer2014SP1-FullSlipstream-x64-FRA.iso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74987" y="3210511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Choisir la langue et la plateforme (32 ou 64 bits)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251520" y="5229200"/>
            <a:ext cx="8748464" cy="1080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Alternatives à SQL Server 2014 Standard</a:t>
            </a:r>
          </a:p>
          <a:p>
            <a:r>
              <a:rPr lang="fr-FR" dirty="0" smtClean="0"/>
              <a:t>Les versions Entreprise ou Business Intelligence ne sont installables que sur les Windows Server. La version Express ne contient pas SSIS, SSRS et SSAS.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07504" y="1582857"/>
            <a:ext cx="3593061" cy="5340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i="1" dirty="0" smtClean="0"/>
              <a:t>Pensez à désactiver </a:t>
            </a:r>
            <a:r>
              <a:rPr lang="fr-FR" sz="1400" i="1" dirty="0" err="1" smtClean="0"/>
              <a:t>AddBlocks</a:t>
            </a:r>
            <a:r>
              <a:rPr lang="fr-FR" sz="1400" i="1" dirty="0" smtClean="0"/>
              <a:t> (Ou autre) pour explorer le site de Microsoft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37694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4535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Monter l’image ISO (Automatique sous Windows 8)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Exécuter « SETUP.EXE »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Cliquer sur « Installation » puis « New SQL Server stand-</a:t>
            </a:r>
            <a:r>
              <a:rPr lang="fr-FR" dirty="0" err="1" smtClean="0"/>
              <a:t>alone</a:t>
            </a:r>
            <a:r>
              <a:rPr lang="fr-FR" dirty="0"/>
              <a:t> </a:t>
            </a:r>
            <a:r>
              <a:rPr lang="fr-FR" dirty="0" smtClean="0"/>
              <a:t>… »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241" y="3140968"/>
            <a:ext cx="76295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2595" y="3705622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96851" y="3514688"/>
            <a:ext cx="4771910" cy="622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>
            <a:stCxn id="2" idx="3"/>
            <a:endCxn id="17" idx="1"/>
          </p:cNvCxnSpPr>
          <p:nvPr/>
        </p:nvCxnSpPr>
        <p:spPr>
          <a:xfrm flipV="1">
            <a:off x="1756691" y="3826179"/>
            <a:ext cx="1440160" cy="59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836712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Nous allons utiliser la version d’essai (Et non l’express) 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05732" y="836712"/>
            <a:ext cx="30575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3321" y="2492896"/>
            <a:ext cx="765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Contrat de License : La participation au CEIP est facultative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8559" y="2943225"/>
            <a:ext cx="55530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1404" y="4797152"/>
            <a:ext cx="53816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23527" y="4293096"/>
            <a:ext cx="8679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Microsoft Updates : Je recommande vivement les mises à jour (Failles de sécurité notamment)</a:t>
            </a:r>
          </a:p>
        </p:txBody>
      </p:sp>
    </p:spTree>
    <p:extLst>
      <p:ext uri="{BB962C8B-B14F-4D97-AF65-F5344CB8AC3E}">
        <p14:creationId xmlns:p14="http://schemas.microsoft.com/office/powerpoint/2010/main" val="20033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- 3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51520" y="836712"/>
            <a:ext cx="7877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Tests des prérequis : Le Warning sur le Firewall est sans importance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944" y="1206045"/>
            <a:ext cx="4640213" cy="263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8082" y="3843063"/>
            <a:ext cx="7877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Setup </a:t>
            </a:r>
            <a:r>
              <a:rPr lang="fr-FR" dirty="0" err="1" smtClean="0"/>
              <a:t>Role</a:t>
            </a:r>
            <a:r>
              <a:rPr lang="fr-FR" dirty="0" smtClean="0"/>
              <a:t> : Choisir « SQL Server </a:t>
            </a:r>
            <a:r>
              <a:rPr lang="fr-FR" dirty="0" err="1" smtClean="0"/>
              <a:t>Features</a:t>
            </a:r>
            <a:r>
              <a:rPr lang="fr-FR" dirty="0" smtClean="0"/>
              <a:t> »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70783" y="4212395"/>
            <a:ext cx="4834533" cy="19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8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7502" y="1268760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Choix des composants à installer :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912215"/>
              </p:ext>
            </p:extLst>
          </p:nvPr>
        </p:nvGraphicFramePr>
        <p:xfrm>
          <a:off x="1243021" y="1652313"/>
          <a:ext cx="662473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73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Composant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Database Engine Service </a:t>
                      </a:r>
                      <a:endParaRPr lang="en-US" b="0" dirty="0" smtClean="0">
                        <a:effectLst/>
                      </a:endParaRPr>
                    </a:p>
                    <a:p>
                      <a:r>
                        <a:rPr lang="en-US" dirty="0" err="1" smtClean="0">
                          <a:effectLst/>
                        </a:rPr>
                        <a:t>Mais</a:t>
                      </a:r>
                      <a:r>
                        <a:rPr lang="en-US" dirty="0" smtClean="0">
                          <a:effectLst/>
                        </a:rPr>
                        <a:t> pas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smtClean="0">
                          <a:effectLst/>
                        </a:rPr>
                        <a:t>Replication</a:t>
                      </a:r>
                      <a:r>
                        <a:rPr lang="en-US" baseline="0" dirty="0" smtClean="0">
                          <a:effectLst/>
                        </a:rPr>
                        <a:t>, </a:t>
                      </a:r>
                      <a:r>
                        <a:rPr lang="en-US" b="1" baseline="0" dirty="0" smtClean="0">
                          <a:effectLst/>
                        </a:rPr>
                        <a:t>Full text</a:t>
                      </a:r>
                      <a:r>
                        <a:rPr lang="en-US" baseline="0" dirty="0" smtClean="0">
                          <a:effectLst/>
                        </a:rPr>
                        <a:t>, </a:t>
                      </a:r>
                      <a:r>
                        <a:rPr lang="en-US" b="1" baseline="0" dirty="0" smtClean="0">
                          <a:effectLst/>
                        </a:rPr>
                        <a:t>Data quality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Analysis</a:t>
                      </a:r>
                      <a:r>
                        <a:rPr lang="fr-FR" b="1" dirty="0" smtClean="0"/>
                        <a:t> Service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Reporting Service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Client Tools </a:t>
                      </a:r>
                      <a:r>
                        <a:rPr lang="fr-FR" b="1" dirty="0" err="1" smtClean="0"/>
                        <a:t>connectivity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Integration Service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Management </a:t>
                      </a:r>
                      <a:r>
                        <a:rPr lang="fr-FR" b="1" dirty="0" err="1" smtClean="0"/>
                        <a:t>tools</a:t>
                      </a:r>
                      <a:r>
                        <a:rPr lang="fr-FR" b="1" dirty="0" smtClean="0"/>
                        <a:t> –</a:t>
                      </a:r>
                      <a:r>
                        <a:rPr lang="fr-FR" b="1" baseline="0" dirty="0" smtClean="0"/>
                        <a:t> basics </a:t>
                      </a:r>
                      <a:r>
                        <a:rPr lang="fr-FR" b="0" baseline="0" dirty="0" smtClean="0"/>
                        <a:t>et </a:t>
                      </a:r>
                      <a:r>
                        <a:rPr lang="fr-FR" b="1" dirty="0" smtClean="0"/>
                        <a:t>Management </a:t>
                      </a:r>
                      <a:r>
                        <a:rPr lang="fr-FR" b="1" dirty="0" err="1" smtClean="0"/>
                        <a:t>tools</a:t>
                      </a:r>
                      <a:r>
                        <a:rPr lang="fr-FR" b="1" dirty="0" smtClean="0"/>
                        <a:t> -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err="1" smtClean="0"/>
                        <a:t>complete</a:t>
                      </a:r>
                      <a:endParaRPr lang="fr-FR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SQL Client </a:t>
                      </a:r>
                      <a:r>
                        <a:rPr lang="fr-FR" b="1" dirty="0" err="1" smtClean="0"/>
                        <a:t>Connectivity</a:t>
                      </a:r>
                      <a:r>
                        <a:rPr lang="fr-FR" b="1" dirty="0" smtClean="0"/>
                        <a:t> SDK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98948" y="5661248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Détails de chaque composant sur le site de Microsoft : </a:t>
            </a:r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msdn.microsoft.com/en-us/library/ms143786.aspx</a:t>
            </a: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66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- 5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453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Sur la partie inférieur : Les </a:t>
            </a:r>
            <a:r>
              <a:rPr lang="fr-FR" dirty="0" err="1" smtClean="0"/>
              <a:t>paths</a:t>
            </a:r>
            <a:r>
              <a:rPr lang="fr-FR" dirty="0" smtClean="0"/>
              <a:t> vers les répertoires d’installation des softs (Mais pas des données…)</a:t>
            </a:r>
          </a:p>
          <a:p>
            <a:r>
              <a:rPr lang="fr-FR" dirty="0"/>
              <a:t>D</a:t>
            </a:r>
            <a:r>
              <a:rPr lang="fr-FR" dirty="0" smtClean="0"/>
              <a:t>e préférence sur le disque le plus rapide possible, même sans beaucoup d’espace (SSD)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1222" y="1985513"/>
            <a:ext cx="54292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8607" y="3234906"/>
            <a:ext cx="6397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tests de prérequis : Chez moi, il manque le .NET </a:t>
            </a:r>
            <a:r>
              <a:rPr lang="fr-FR" dirty="0" err="1" smtClean="0"/>
              <a:t>framework</a:t>
            </a:r>
            <a:r>
              <a:rPr lang="fr-FR" dirty="0" smtClean="0"/>
              <a:t> 3.5</a:t>
            </a: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3358" y="3717032"/>
            <a:ext cx="56007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0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- 6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381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Ouvrir les ajouts de fonctionnalités Windows, pour y sélectionner le Framework 3.5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Cliquer sur « </a:t>
            </a:r>
            <a:r>
              <a:rPr lang="fr-FR" dirty="0" err="1" smtClean="0"/>
              <a:t>Re-Run</a:t>
            </a:r>
            <a:r>
              <a:rPr lang="fr-FR" dirty="0"/>
              <a:t> </a:t>
            </a:r>
            <a:r>
              <a:rPr lang="fr-FR" dirty="0" smtClean="0"/>
              <a:t>» pour refaire le test 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1483044"/>
            <a:ext cx="4705896" cy="79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6945" y="2348880"/>
            <a:ext cx="2926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Garder l’instance par défaut :</a:t>
            </a:r>
            <a:endParaRPr lang="fr-F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598" y="2636912"/>
            <a:ext cx="27622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4347" y="4581128"/>
            <a:ext cx="70961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0659" y="3861048"/>
            <a:ext cx="8545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Côté services, je vous propose la configuration suivante pour épargner votre PC lorsque vous ne travaillez pas sur le projet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99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- 7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453527" cy="26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Configuration de </a:t>
            </a:r>
            <a:r>
              <a:rPr lang="fr-FR" b="1" dirty="0" smtClean="0"/>
              <a:t>SQL SERVER : Onglet SERVER CONFIGURATION</a:t>
            </a:r>
          </a:p>
          <a:p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Pour les comptes de connexion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Sélectionner « Mixed mode »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Préciser un mot de passe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/>
              <a:t>C</a:t>
            </a:r>
            <a:r>
              <a:rPr lang="fr-FR" dirty="0" smtClean="0"/>
              <a:t>liquer sur « 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user »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Ainsi, le compte Windows actuel sera le login pour vous connecter à SQL Server en tant qu’administrateur de la base.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4139952" y="3284984"/>
            <a:ext cx="4482852" cy="3101726"/>
            <a:chOff x="366945" y="1340768"/>
            <a:chExt cx="4914900" cy="3533775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45" y="1340768"/>
              <a:ext cx="4914900" cy="353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60546" y="2492896"/>
              <a:ext cx="389542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9935" y="4437112"/>
              <a:ext cx="1181745" cy="437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>
              <a:off x="1100807" y="2852936"/>
              <a:ext cx="0" cy="1584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42873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Détails de la chaine de </a:t>
            </a:r>
            <a:r>
              <a:rPr lang="fr-FR" dirty="0"/>
              <a:t>Business </a:t>
            </a:r>
            <a:r>
              <a:rPr lang="fr-FR" dirty="0" smtClean="0"/>
              <a:t>Intelligence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4963" y="653787"/>
            <a:ext cx="73227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ETL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06216" y="4592161"/>
            <a:ext cx="136069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REPORTING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28939" y="2123564"/>
            <a:ext cx="155399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DWH / CUBES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1106870" y="2492896"/>
            <a:ext cx="77481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C’est le « cœur » </a:t>
            </a:r>
            <a:r>
              <a:rPr lang="fr-FR" b="1" dirty="0"/>
              <a:t>de la chaine </a:t>
            </a:r>
            <a:r>
              <a:rPr lang="fr-FR" b="1" dirty="0" smtClean="0"/>
              <a:t>de Business Intelligence que nous avons réalisé. Il est constitué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D’un entrepôt de données sous SQL Server 2014 (Base OLTP)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/>
              <a:t>D’un </a:t>
            </a:r>
            <a:r>
              <a:rPr lang="fr-FR" dirty="0" smtClean="0"/>
              <a:t>cube décisionnel sous </a:t>
            </a:r>
            <a:r>
              <a:rPr lang="fr-FR" dirty="0"/>
              <a:t>SQL Server </a:t>
            </a:r>
            <a:r>
              <a:rPr lang="fr-FR" dirty="0" err="1" smtClean="0"/>
              <a:t>Analysis</a:t>
            </a:r>
            <a:r>
              <a:rPr lang="fr-FR" dirty="0" smtClean="0"/>
              <a:t> Service (Base OLAP)</a:t>
            </a:r>
            <a:endParaRPr lang="fr-FR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D’un moteur </a:t>
            </a:r>
            <a:r>
              <a:rPr lang="fr-FR" dirty="0"/>
              <a:t>de calcul d’agrégats </a:t>
            </a:r>
            <a:r>
              <a:rPr lang="fr-FR" dirty="0" smtClean="0"/>
              <a:t>(Programme C#) servant </a:t>
            </a:r>
            <a:r>
              <a:rPr lang="fr-FR" dirty="0"/>
              <a:t>à « optimiser » la structure et le calcul </a:t>
            </a:r>
            <a:r>
              <a:rPr lang="fr-FR" dirty="0" smtClean="0"/>
              <a:t>du cube de la base OLAP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82874" y="4983559"/>
            <a:ext cx="77481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Reports de sortie, sur un sujet « métier  » Calcul du CA, de la marge, évolution des ventes… </a:t>
            </a:r>
            <a:r>
              <a:rPr lang="fr-FR" dirty="0" smtClean="0"/>
              <a:t>Plusieurs sorties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Reports prédéfinis avec Microsoft SSRS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« Business </a:t>
            </a:r>
            <a:r>
              <a:rPr lang="fr-FR" dirty="0" err="1" smtClean="0"/>
              <a:t>Discovery</a:t>
            </a:r>
            <a:r>
              <a:rPr lang="fr-FR" dirty="0" smtClean="0"/>
              <a:t> » (Les utilisateurs construisent eux-mêmes leurs reports) avec Microsoft </a:t>
            </a:r>
            <a:r>
              <a:rPr lang="fr-FR" dirty="0" err="1" smtClean="0"/>
              <a:t>PowerBI</a:t>
            </a:r>
            <a:r>
              <a:rPr lang="fr-FR" dirty="0" smtClean="0"/>
              <a:t>, via Excel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115616" y="908720"/>
            <a:ext cx="774818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L’ETL permet de « charger » les données de différentes </a:t>
            </a:r>
            <a:r>
              <a:rPr lang="fr-FR" b="1" dirty="0"/>
              <a:t>sources </a:t>
            </a:r>
            <a:r>
              <a:rPr lang="fr-FR" b="1" dirty="0" smtClean="0"/>
              <a:t>(Base </a:t>
            </a:r>
            <a:r>
              <a:rPr lang="fr-FR" b="1" dirty="0"/>
              <a:t>Access, fichier plats CSV et fichiers </a:t>
            </a:r>
            <a:r>
              <a:rPr lang="fr-FR" b="1" dirty="0" smtClean="0"/>
              <a:t>Excel) vers l’entrepôt de données.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Nous avons utilisé l’ETL de Microsoft (SSIS) livré avec la suite SQL Server 2014.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1466909" y="4581128"/>
            <a:ext cx="736414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682934" y="2132856"/>
            <a:ext cx="71284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853935" y="654299"/>
            <a:ext cx="7992558" cy="152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- 8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2375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Configuration de </a:t>
            </a:r>
            <a:r>
              <a:rPr lang="fr-FR" b="1" dirty="0" smtClean="0"/>
              <a:t>SQL SERVER : Onglet DATA DIRECTORIES</a:t>
            </a:r>
          </a:p>
          <a:p>
            <a:endParaRPr lang="fr-FR" b="1" dirty="0" smtClean="0"/>
          </a:p>
          <a:p>
            <a:r>
              <a:rPr lang="fr-FR" dirty="0" smtClean="0"/>
              <a:t>Préciser les </a:t>
            </a:r>
            <a:r>
              <a:rPr lang="fr-FR" dirty="0" err="1" smtClean="0"/>
              <a:t>Paths</a:t>
            </a:r>
            <a:r>
              <a:rPr lang="fr-FR" dirty="0" smtClean="0"/>
              <a:t> de stockage des données de la base SQL Server . </a:t>
            </a:r>
          </a:p>
          <a:p>
            <a:r>
              <a:rPr lang="fr-FR" dirty="0" smtClean="0"/>
              <a:t>Préférer un disque avec une dizaine de Go disponibles (Mais pas le plus gros, vous en aurez besoins pour SSAS !)</a:t>
            </a:r>
          </a:p>
        </p:txBody>
      </p:sp>
      <p:sp>
        <p:nvSpPr>
          <p:cNvPr id="9" name="Rectangle 8"/>
          <p:cNvSpPr/>
          <p:nvPr/>
        </p:nvSpPr>
        <p:spPr>
          <a:xfrm>
            <a:off x="430992" y="314096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://technet.microsoft.com/en-us/library/cc281941(v=sql.120).</a:t>
            </a:r>
            <a:r>
              <a:rPr lang="fr-FR" dirty="0" smtClean="0">
                <a:hlinkClick r:id="rId3"/>
              </a:rPr>
              <a:t>aspx</a:t>
            </a:r>
            <a:endParaRPr lang="fr-FR" dirty="0" smtClean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7796245" cy="275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8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- 9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8994" y="1556792"/>
            <a:ext cx="387930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1520" y="97143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Configuration de ANALYSIS SERVICE : Onglet SERVER CONFIGURATION</a:t>
            </a:r>
          </a:p>
          <a:p>
            <a:endParaRPr lang="fr-FR" b="1" dirty="0"/>
          </a:p>
          <a:p>
            <a:r>
              <a:rPr lang="fr-FR" dirty="0" smtClean="0"/>
              <a:t>Choisir le server mode « </a:t>
            </a:r>
            <a:r>
              <a:rPr lang="fr-FR" b="1" dirty="0" smtClean="0"/>
              <a:t>Multidimensionnel</a:t>
            </a:r>
            <a:r>
              <a:rPr lang="fr-FR" dirty="0" smtClean="0"/>
              <a:t> »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924944"/>
            <a:ext cx="7447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Créer le compte de l’administrateur SSAS, comme on l’a fait pour SQL Server :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4139952" y="3284984"/>
            <a:ext cx="4482852" cy="3101726"/>
            <a:chOff x="366945" y="1340768"/>
            <a:chExt cx="4914900" cy="3533775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45" y="1340768"/>
              <a:ext cx="4914900" cy="353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460546" y="2492896"/>
              <a:ext cx="389542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9935" y="4437112"/>
              <a:ext cx="1181745" cy="437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100807" y="2852936"/>
              <a:ext cx="0" cy="1584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40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800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- 10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78964" y="908720"/>
            <a:ext cx="8422604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Configuration de ANALYSIS SERVICE : Onglet DATA DIRECTORIES</a:t>
            </a:r>
          </a:p>
          <a:p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Préciser les </a:t>
            </a:r>
            <a:r>
              <a:rPr lang="fr-FR" dirty="0" err="1"/>
              <a:t>Paths</a:t>
            </a:r>
            <a:r>
              <a:rPr lang="fr-FR" dirty="0"/>
              <a:t> de stockage des données de la </a:t>
            </a:r>
            <a:r>
              <a:rPr lang="fr-FR" dirty="0" smtClean="0"/>
              <a:t>base OLAP (SSAS)</a:t>
            </a: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Utilisez votre plus gros disque, </a:t>
            </a:r>
            <a:r>
              <a:rPr lang="fr-FR" dirty="0"/>
              <a:t>avec une </a:t>
            </a:r>
            <a:r>
              <a:rPr lang="fr-FR" dirty="0" smtClean="0"/>
              <a:t>centaine de </a:t>
            </a:r>
            <a:r>
              <a:rPr lang="fr-FR" dirty="0"/>
              <a:t>Go </a:t>
            </a:r>
            <a:r>
              <a:rPr lang="fr-FR" dirty="0" smtClean="0"/>
              <a:t>disponibles.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Si vous avez plusieurs disques-durs physiques, stockez séparément la base SQL Server et la base OLAP.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83568" y="2852936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://technet.microsoft.com/en-us/library/cc281997(v=sql.120).</a:t>
            </a:r>
            <a:r>
              <a:rPr lang="fr-FR" dirty="0" smtClean="0">
                <a:hlinkClick r:id="rId3"/>
              </a:rPr>
              <a:t>aspx</a:t>
            </a:r>
            <a:endParaRPr lang="fr-FR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684" y="3203972"/>
            <a:ext cx="7708130" cy="31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26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- 11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1043444"/>
            <a:ext cx="830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le profil </a:t>
            </a:r>
            <a:r>
              <a:rPr lang="fr-FR" b="1" dirty="0" smtClean="0"/>
              <a:t>Développeur Business Intelligence</a:t>
            </a:r>
            <a:r>
              <a:rPr lang="fr-FR" dirty="0" smtClean="0"/>
              <a:t>, qui doit installer SSRS 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73712" y="1814905"/>
            <a:ext cx="58959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97817" y="4355812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</a:t>
            </a:r>
            <a:r>
              <a:rPr lang="fr-FR" b="1" dirty="0" smtClean="0"/>
              <a:t>tous les profils </a:t>
            </a:r>
            <a:r>
              <a:rPr lang="fr-FR" dirty="0" smtClean="0"/>
              <a:t>: Lancer le processus d’installation :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9351" y="5079454"/>
            <a:ext cx="62007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5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15476" y="188640"/>
            <a:ext cx="10001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Astuce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23528" y="2710661"/>
            <a:ext cx="6192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Accès aux services Windows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Bouton « </a:t>
            </a:r>
            <a:r>
              <a:rPr lang="fr-FR" b="1" dirty="0" smtClean="0"/>
              <a:t>Démarrer</a:t>
            </a:r>
            <a:r>
              <a:rPr lang="fr-FR" dirty="0" smtClean="0"/>
              <a:t> » &gt; Dans la zone de recherche, taper « </a:t>
            </a:r>
            <a:r>
              <a:rPr lang="fr-FR" b="1" dirty="0" err="1" smtClean="0"/>
              <a:t>services.msc</a:t>
            </a:r>
            <a:r>
              <a:rPr lang="fr-FR" dirty="0" smtClean="0"/>
              <a:t> »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0902" y="4017838"/>
            <a:ext cx="5165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Démarrage des services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Sur les services de SQL Server arrêtés, cliquer-droit pour le menu contextuel &gt; « </a:t>
            </a:r>
            <a:r>
              <a:rPr lang="fr-FR" b="1" dirty="0" smtClean="0"/>
              <a:t>Démarrer</a:t>
            </a:r>
            <a:r>
              <a:rPr lang="fr-FR" dirty="0" smtClean="0"/>
              <a:t> »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6096" y="4221088"/>
            <a:ext cx="33623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70902" y="5385990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Arrêt des services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Sur les services de SQL Server démarrés, cliquer-droit pour le menu contextuel &gt; « </a:t>
            </a:r>
            <a:r>
              <a:rPr lang="fr-FR" b="1" dirty="0" smtClean="0"/>
              <a:t>Arrêter</a:t>
            </a:r>
            <a:r>
              <a:rPr lang="fr-FR" dirty="0" smtClean="0"/>
              <a:t> »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28" y="799544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But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Lors de l’installation, nous avons paramétrés les services de SQL Server en démarrage manuel, afin de ne pas surcharger votre PC en dehors des périodes de développent.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Avant de développer, il faudra démarrer les services associés à SQL Server.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En fin de développement, vous pouvez les arrêter.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0152" y="2491288"/>
            <a:ext cx="2705100" cy="13620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36771" y="3273747"/>
            <a:ext cx="2595669" cy="371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936771" y="2480122"/>
            <a:ext cx="2595669" cy="600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58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- 12</a:t>
            </a:r>
            <a:endParaRPr lang="fr-F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5736" y="2537622"/>
            <a:ext cx="5832648" cy="405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1520" y="764704"/>
            <a:ext cx="87323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Tester son installation avec </a:t>
            </a:r>
            <a:r>
              <a:rPr lang="fr-FR" b="1" dirty="0" smtClean="0"/>
              <a:t>SSMS :</a:t>
            </a:r>
          </a:p>
          <a:p>
            <a:endParaRPr lang="fr-FR" b="1" dirty="0"/>
          </a:p>
          <a:p>
            <a:r>
              <a:rPr lang="fr-FR" dirty="0" smtClean="0"/>
              <a:t>         Vérifier que les services de SQL Server soient démarrés.</a:t>
            </a:r>
            <a:endParaRPr lang="fr-FR" dirty="0"/>
          </a:p>
          <a:p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Sous Windows 7 </a:t>
            </a:r>
            <a:r>
              <a:rPr lang="fr-FR" dirty="0" smtClean="0"/>
              <a:t>: Bouton « </a:t>
            </a:r>
            <a:r>
              <a:rPr lang="fr-FR" b="1" dirty="0" smtClean="0"/>
              <a:t>Démarrer</a:t>
            </a:r>
            <a:r>
              <a:rPr lang="fr-FR" dirty="0" smtClean="0"/>
              <a:t> » &gt; </a:t>
            </a:r>
            <a:r>
              <a:rPr lang="fr-FR" b="1" dirty="0" smtClean="0"/>
              <a:t>Applications</a:t>
            </a:r>
            <a:r>
              <a:rPr lang="fr-FR" dirty="0" smtClean="0"/>
              <a:t> &gt; </a:t>
            </a:r>
            <a:r>
              <a:rPr lang="fr-FR" b="1" dirty="0" smtClean="0"/>
              <a:t>SQL Server 2014 </a:t>
            </a:r>
            <a:r>
              <a:rPr lang="fr-FR" dirty="0" smtClean="0"/>
              <a:t>&gt; </a:t>
            </a:r>
            <a:r>
              <a:rPr lang="fr-FR" b="1" dirty="0" smtClean="0"/>
              <a:t>SSMS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Sous Windows 8 </a:t>
            </a:r>
            <a:r>
              <a:rPr lang="fr-FR" dirty="0"/>
              <a:t>: </a:t>
            </a:r>
            <a:r>
              <a:rPr lang="fr-FR" dirty="0" smtClean="0"/>
              <a:t>Lancer la tuile </a:t>
            </a:r>
            <a:r>
              <a:rPr lang="fr-FR" b="1" dirty="0" smtClean="0"/>
              <a:t>SSMS  </a:t>
            </a:r>
          </a:p>
        </p:txBody>
      </p:sp>
      <p:pic>
        <p:nvPicPr>
          <p:cNvPr id="1026" name="Picture 2" descr="http://www.adhd-app.com/wp-content/uploads/2013/02/attentio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014" y="1268760"/>
            <a:ext cx="565807" cy="4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596336" y="107340"/>
            <a:ext cx="121975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Obligatoire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2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- 13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4608512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Ecran de connexion SSMS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 tester la base SQL Server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type : </a:t>
            </a:r>
            <a:r>
              <a:rPr lang="fr-FR" dirty="0" smtClean="0"/>
              <a:t>« 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r>
              <a:rPr lang="fr-FR" dirty="0" smtClean="0"/>
              <a:t> »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</a:t>
            </a:r>
            <a:r>
              <a:rPr lang="fr-FR" b="1" dirty="0" err="1" smtClean="0"/>
              <a:t>name</a:t>
            </a:r>
            <a:r>
              <a:rPr lang="fr-FR" b="1" dirty="0" smtClean="0"/>
              <a:t> </a:t>
            </a:r>
            <a:r>
              <a:rPr lang="fr-FR" dirty="0" smtClean="0"/>
              <a:t>: Nom de votre PC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err="1" smtClean="0"/>
              <a:t>Authentication</a:t>
            </a:r>
            <a:r>
              <a:rPr lang="fr-FR" b="1" dirty="0" smtClean="0"/>
              <a:t> </a:t>
            </a:r>
            <a:r>
              <a:rPr lang="fr-FR" dirty="0" smtClean="0"/>
              <a:t>: </a:t>
            </a:r>
            <a:r>
              <a:rPr lang="fr-FR" dirty="0"/>
              <a:t>« Windows </a:t>
            </a:r>
            <a:r>
              <a:rPr lang="fr-FR" dirty="0" err="1"/>
              <a:t>authentication</a:t>
            </a:r>
            <a:r>
              <a:rPr lang="fr-FR" dirty="0"/>
              <a:t> »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222" y="4241120"/>
            <a:ext cx="403244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 tester la base OLAP – SSAS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type : </a:t>
            </a:r>
            <a:r>
              <a:rPr lang="fr-FR" dirty="0" smtClean="0"/>
              <a:t>« </a:t>
            </a:r>
            <a:r>
              <a:rPr lang="fr-FR" dirty="0" err="1" smtClean="0"/>
              <a:t>Analysis</a:t>
            </a:r>
            <a:r>
              <a:rPr lang="fr-FR" dirty="0" smtClean="0"/>
              <a:t> Services »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</a:t>
            </a:r>
            <a:r>
              <a:rPr lang="fr-FR" b="1" dirty="0" err="1" smtClean="0"/>
              <a:t>name</a:t>
            </a:r>
            <a:r>
              <a:rPr lang="fr-FR" b="1" dirty="0" smtClean="0"/>
              <a:t> </a:t>
            </a:r>
            <a:r>
              <a:rPr lang="fr-FR" dirty="0"/>
              <a:t>: Nom de votre </a:t>
            </a:r>
            <a:r>
              <a:rPr lang="fr-FR" dirty="0" smtClean="0"/>
              <a:t>PC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err="1" smtClean="0"/>
              <a:t>Authentication</a:t>
            </a:r>
            <a:r>
              <a:rPr lang="fr-FR" b="1" dirty="0" smtClean="0"/>
              <a:t> </a:t>
            </a:r>
            <a:r>
              <a:rPr lang="fr-FR" dirty="0"/>
              <a:t> </a:t>
            </a:r>
            <a:r>
              <a:rPr lang="fr-FR" dirty="0" smtClean="0"/>
              <a:t>: « Windows </a:t>
            </a:r>
            <a:r>
              <a:rPr lang="fr-FR" dirty="0" err="1" smtClean="0"/>
              <a:t>authentication</a:t>
            </a:r>
            <a:r>
              <a:rPr lang="fr-FR" dirty="0" smtClean="0"/>
              <a:t> »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0032" y="836712"/>
            <a:ext cx="3744416" cy="284439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0032" y="3798040"/>
            <a:ext cx="3744416" cy="288097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596336" y="107340"/>
            <a:ext cx="121975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Obligatoire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66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DEPLOIEMENT </a:t>
            </a:r>
            <a:endParaRPr lang="fr-FR" sz="4000" dirty="0"/>
          </a:p>
          <a:p>
            <a:pPr algn="ctr"/>
            <a:r>
              <a:rPr lang="fr-FR" sz="4000" dirty="0" err="1" smtClean="0"/>
              <a:t>Datawarehouse</a:t>
            </a:r>
            <a:endParaRPr lang="fr-FR" sz="4000" dirty="0" smtClean="0"/>
          </a:p>
        </p:txBody>
      </p:sp>
    </p:spTree>
    <p:extLst>
      <p:ext uri="{BB962C8B-B14F-4D97-AF65-F5344CB8AC3E}">
        <p14:creationId xmlns:p14="http://schemas.microsoft.com/office/powerpoint/2010/main" val="184058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8064896" cy="3716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Construction de la base d’entrepôt de données :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Pour « simuler » un jeu de données, le projet ODE met à disposition sous </a:t>
            </a:r>
            <a:r>
              <a:rPr lang="fr-FR" dirty="0" err="1" smtClean="0"/>
              <a:t>GitHub</a:t>
            </a:r>
            <a:r>
              <a:rPr lang="fr-FR" dirty="0" smtClean="0"/>
              <a:t> deux méthodes de remplissage de la base relationnelle SQL Server 2014, qui servira d’entrepôt de données.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 marL="0" lvl="1">
              <a:spcBef>
                <a:spcPts val="300"/>
              </a:spcBef>
              <a:spcAft>
                <a:spcPts val="300"/>
              </a:spcAft>
            </a:pPr>
            <a:r>
              <a:rPr lang="fr-FR" b="1" u="sng" dirty="0" smtClean="0"/>
              <a:t>Méthode </a:t>
            </a:r>
            <a:r>
              <a:rPr lang="fr-FR" b="1" u="sng" dirty="0"/>
              <a:t>1</a:t>
            </a:r>
            <a:r>
              <a:rPr lang="fr-FR" dirty="0"/>
              <a:t> : Passer les scripts de création de base de données, puis de remplissage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dirty="0">
                <a:solidFill>
                  <a:srgbClr val="00B050"/>
                </a:solidFill>
              </a:rPr>
              <a:t>Assez long lorsqu’on traite de fortes volumétries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u="sng" dirty="0" smtClean="0"/>
              <a:t>Méthode 2 </a:t>
            </a:r>
            <a:r>
              <a:rPr lang="fr-FR" b="1" dirty="0" smtClean="0"/>
              <a:t>: </a:t>
            </a:r>
            <a:r>
              <a:rPr lang="fr-FR" dirty="0" smtClean="0"/>
              <a:t>Restaurer un backup fourni de l’entrepôt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dirty="0">
                <a:solidFill>
                  <a:srgbClr val="00B050"/>
                </a:solidFill>
              </a:rPr>
              <a:t>Rapide mais écrasera la base existante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520" y="911746"/>
            <a:ext cx="806489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/>
              <a:t>Etape 1 </a:t>
            </a:r>
            <a:r>
              <a:rPr lang="fr-FR" dirty="0" smtClean="0"/>
              <a:t>: Création du schéma de l’entrepôt de données.</a:t>
            </a:r>
          </a:p>
          <a:p>
            <a:r>
              <a:rPr lang="fr-FR" dirty="0" smtClean="0"/>
              <a:t>Récupérer le script de création du schéma sous </a:t>
            </a:r>
            <a:r>
              <a:rPr lang="fr-FR" dirty="0" err="1" smtClean="0"/>
              <a:t>GitHub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>
                <a:solidFill>
                  <a:schemeClr val="tx2"/>
                </a:solidFill>
              </a:rPr>
              <a:t>Script_Remplissage_DWH.sql</a:t>
            </a:r>
            <a:endParaRPr lang="fr-FR" dirty="0" smtClean="0">
              <a:solidFill>
                <a:schemeClr val="tx2"/>
              </a:solidFill>
            </a:endParaRPr>
          </a:p>
          <a:p>
            <a:pPr lvl="1"/>
            <a:endParaRPr lang="fr-FR" dirty="0" smtClean="0"/>
          </a:p>
          <a:p>
            <a:r>
              <a:rPr lang="fr-FR" dirty="0" smtClean="0"/>
              <a:t>Ouvrir ce script avec SSMS, se connecter au serveur de base de données</a:t>
            </a:r>
          </a:p>
          <a:p>
            <a:endParaRPr lang="fr-FR" dirty="0" smtClean="0"/>
          </a:p>
          <a:p>
            <a:r>
              <a:rPr lang="fr-FR" b="1" dirty="0" smtClean="0"/>
              <a:t>Ligne </a:t>
            </a:r>
            <a:r>
              <a:rPr lang="fr-FR" b="1" dirty="0"/>
              <a:t>24 </a:t>
            </a:r>
            <a:r>
              <a:rPr lang="fr-FR" dirty="0"/>
              <a:t>: Il faut modifier le script pour faire pointer la variable « </a:t>
            </a:r>
            <a:r>
              <a:rPr lang="fr-FR" dirty="0" err="1" smtClean="0"/>
              <a:t>OdeDwhPath</a:t>
            </a:r>
            <a:r>
              <a:rPr lang="fr-FR" dirty="0"/>
              <a:t> » vers votre répertoire </a:t>
            </a:r>
            <a:r>
              <a:rPr lang="fr-FR" dirty="0" smtClean="0"/>
              <a:t>/DATA de SQL Server. </a:t>
            </a:r>
            <a:r>
              <a:rPr lang="fr-FR" dirty="0"/>
              <a:t>Par exemple </a:t>
            </a:r>
            <a:r>
              <a:rPr lang="fr-FR" dirty="0" smtClean="0"/>
              <a:t>:</a:t>
            </a:r>
          </a:p>
          <a:p>
            <a:pPr lvl="1"/>
            <a:r>
              <a:rPr lang="fr-FR" sz="1400" dirty="0">
                <a:solidFill>
                  <a:schemeClr val="tx2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setvar</a:t>
            </a:r>
            <a:r>
              <a:rPr lang="fr-FR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OdeDwhPath</a:t>
            </a:r>
            <a:r>
              <a:rPr lang="fr-FR" sz="1400" dirty="0">
                <a:solidFill>
                  <a:schemeClr val="tx2"/>
                </a:solidFill>
                <a:latin typeface="Consolas" panose="020B0609020204030204" pitchFamily="49" charset="0"/>
              </a:rPr>
              <a:t> "Y:\</a:t>
            </a:r>
            <a:r>
              <a:rPr lang="fr-FR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OLTP\MSSQL12.MSSQLSERVER\MSSQL\DATA\"</a:t>
            </a:r>
            <a:endParaRPr lang="fr-FR" sz="1400" dirty="0">
              <a:solidFill>
                <a:schemeClr val="tx2"/>
              </a:solidFill>
            </a:endParaRPr>
          </a:p>
          <a:p>
            <a:endParaRPr lang="fr-FR" dirty="0" smtClean="0"/>
          </a:p>
          <a:p>
            <a:r>
              <a:rPr lang="fr-FR" dirty="0" smtClean="0"/>
              <a:t>Activer le mode « Script » :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Sélectionner tout le script puis l’exécuter : Touche F5 ou icone </a:t>
            </a:r>
          </a:p>
          <a:p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632" y="3940788"/>
            <a:ext cx="2428825" cy="185965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2786" y="3835623"/>
            <a:ext cx="2508936" cy="20699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64726" y="5508403"/>
            <a:ext cx="534388" cy="1994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9512" y="200829"/>
            <a:ext cx="23042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Méthode 1 : Scripts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652120" y="5508403"/>
            <a:ext cx="2076888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105" y="6175931"/>
            <a:ext cx="3048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481151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Architecture de la chaine de Business Intelligence</a:t>
            </a:r>
            <a:endParaRPr lang="fr-FR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395536" y="2060848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  <a:r>
              <a:rPr lang="fr-FR" dirty="0" smtClean="0"/>
              <a:t>ichier</a:t>
            </a:r>
          </a:p>
          <a:p>
            <a:pPr algn="ctr"/>
            <a:r>
              <a:rPr lang="fr-FR" dirty="0" smtClean="0"/>
              <a:t>ACCESS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95536" y="3429000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  <a:r>
              <a:rPr lang="fr-FR" dirty="0" smtClean="0"/>
              <a:t>ichier</a:t>
            </a:r>
          </a:p>
          <a:p>
            <a:pPr algn="ctr"/>
            <a:r>
              <a:rPr lang="fr-FR" dirty="0" smtClean="0"/>
              <a:t>EXCEL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89866" y="4869160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Fichier</a:t>
            </a:r>
          </a:p>
          <a:p>
            <a:pPr algn="ctr"/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973199" y="3363342"/>
            <a:ext cx="10801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SSIS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563887" y="3356992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Entrepôt de données</a:t>
            </a:r>
          </a:p>
          <a:p>
            <a:pPr algn="ctr"/>
            <a:r>
              <a:rPr lang="fr-FR" dirty="0" smtClean="0"/>
              <a:t>SQL SERVER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5220071" y="3356992"/>
            <a:ext cx="122413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OLAP</a:t>
            </a:r>
          </a:p>
          <a:p>
            <a:pPr algn="ctr"/>
            <a:r>
              <a:rPr lang="fr-FR" dirty="0" smtClean="0"/>
              <a:t>SSAS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308304" y="3356992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Reporting</a:t>
            </a:r>
          </a:p>
          <a:p>
            <a:pPr algn="ctr"/>
            <a:r>
              <a:rPr lang="fr-FR" dirty="0" smtClean="0"/>
              <a:t>SSRS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175955" y="4725144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de calcul d’agrégats C#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10" idx="3"/>
            <a:endCxn id="13" idx="1"/>
          </p:cNvCxnSpPr>
          <p:nvPr/>
        </p:nvCxnSpPr>
        <p:spPr>
          <a:xfrm flipV="1">
            <a:off x="3053319" y="3789040"/>
            <a:ext cx="510568" cy="6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3" idx="3"/>
            <a:endCxn id="14" idx="1"/>
          </p:cNvCxnSpPr>
          <p:nvPr/>
        </p:nvCxnSpPr>
        <p:spPr>
          <a:xfrm>
            <a:off x="5004047" y="378904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2" idx="3"/>
            <a:endCxn id="10" idx="1"/>
          </p:cNvCxnSpPr>
          <p:nvPr/>
        </p:nvCxnSpPr>
        <p:spPr>
          <a:xfrm>
            <a:off x="1475656" y="2420888"/>
            <a:ext cx="497543" cy="13745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7" idx="3"/>
            <a:endCxn id="10" idx="1"/>
          </p:cNvCxnSpPr>
          <p:nvPr/>
        </p:nvCxnSpPr>
        <p:spPr>
          <a:xfrm>
            <a:off x="1475656" y="3789040"/>
            <a:ext cx="497543" cy="635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4" name="Connecteur en angle 1023"/>
          <p:cNvCxnSpPr>
            <a:stCxn id="9" idx="3"/>
            <a:endCxn id="10" idx="1"/>
          </p:cNvCxnSpPr>
          <p:nvPr/>
        </p:nvCxnSpPr>
        <p:spPr>
          <a:xfrm flipV="1">
            <a:off x="1469986" y="3795390"/>
            <a:ext cx="503213" cy="1433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2" name="Rectangle 1031"/>
          <p:cNvSpPr/>
          <p:nvPr/>
        </p:nvSpPr>
        <p:spPr>
          <a:xfrm>
            <a:off x="179512" y="1412776"/>
            <a:ext cx="3024336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3347863" y="1412776"/>
            <a:ext cx="3312369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6804248" y="1412776"/>
            <a:ext cx="2292057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547664" y="1531043"/>
            <a:ext cx="73227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ETL</a:t>
            </a:r>
            <a:endParaRPr lang="fr-FR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7308304" y="1516142"/>
            <a:ext cx="144015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REPORTING</a:t>
            </a:r>
            <a:endParaRPr lang="fr-FR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4283967" y="1516142"/>
            <a:ext cx="165468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DWH / CUBES</a:t>
            </a:r>
            <a:endParaRPr lang="fr-FR" b="1" dirty="0"/>
          </a:p>
        </p:txBody>
      </p:sp>
      <p:cxnSp>
        <p:nvCxnSpPr>
          <p:cNvPr id="1034" name="Connecteur droit avec flèche 1033"/>
          <p:cNvCxnSpPr>
            <a:stCxn id="14" idx="3"/>
            <a:endCxn id="15" idx="1"/>
          </p:cNvCxnSpPr>
          <p:nvPr/>
        </p:nvCxnSpPr>
        <p:spPr>
          <a:xfrm>
            <a:off x="6444207" y="3789040"/>
            <a:ext cx="86409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4" name="Connecteur en angle 1043"/>
          <p:cNvCxnSpPr>
            <a:stCxn id="17" idx="0"/>
            <a:endCxn id="14" idx="2"/>
          </p:cNvCxnSpPr>
          <p:nvPr/>
        </p:nvCxnSpPr>
        <p:spPr>
          <a:xfrm rot="5400000" flipH="1" flipV="1">
            <a:off x="5220071" y="4113076"/>
            <a:ext cx="504056" cy="72008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à coins arrondis 30"/>
          <p:cNvSpPr/>
          <p:nvPr/>
        </p:nvSpPr>
        <p:spPr>
          <a:xfrm>
            <a:off x="7308304" y="4794840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Business </a:t>
            </a:r>
            <a:r>
              <a:rPr lang="fr-FR" dirty="0" err="1" smtClean="0"/>
              <a:t>Discovery</a:t>
            </a:r>
            <a:r>
              <a:rPr lang="fr-FR" dirty="0" smtClean="0"/>
              <a:t> Excel sur SSAS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7308304" y="2060848"/>
            <a:ext cx="1577099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Business </a:t>
            </a:r>
            <a:r>
              <a:rPr lang="fr-FR" dirty="0" err="1" smtClean="0"/>
              <a:t>Discovery</a:t>
            </a:r>
            <a:r>
              <a:rPr lang="fr-FR" dirty="0" smtClean="0"/>
              <a:t> Excel sur entrepôt</a:t>
            </a:r>
          </a:p>
        </p:txBody>
      </p:sp>
      <p:cxnSp>
        <p:nvCxnSpPr>
          <p:cNvPr id="25" name="Connecteur en angle 24"/>
          <p:cNvCxnSpPr>
            <a:stCxn id="13" idx="0"/>
            <a:endCxn id="32" idx="1"/>
          </p:cNvCxnSpPr>
          <p:nvPr/>
        </p:nvCxnSpPr>
        <p:spPr>
          <a:xfrm rot="5400000" flipH="1" flipV="1">
            <a:off x="5409092" y="1457781"/>
            <a:ext cx="774086" cy="302433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14" idx="3"/>
            <a:endCxn id="31" idx="1"/>
          </p:cNvCxnSpPr>
          <p:nvPr/>
        </p:nvCxnSpPr>
        <p:spPr>
          <a:xfrm>
            <a:off x="6444207" y="3789040"/>
            <a:ext cx="864097" cy="14378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4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23042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Méthode 1 : Scripts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87849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/>
              <a:t>Etape 3 </a:t>
            </a:r>
            <a:r>
              <a:rPr lang="fr-FR" dirty="0" smtClean="0"/>
              <a:t>: </a:t>
            </a:r>
            <a:r>
              <a:rPr lang="fr-FR" dirty="0" err="1" smtClean="0"/>
              <a:t>Verifier</a:t>
            </a:r>
            <a:r>
              <a:rPr lang="fr-FR" dirty="0" smtClean="0"/>
              <a:t> le peuplement de l’entrepôt crée à l’étape précédente</a:t>
            </a:r>
            <a:r>
              <a:rPr lang="fr-FR" dirty="0" smtClean="0"/>
              <a:t>.</a:t>
            </a:r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 err="1" smtClean="0"/>
              <a:t>volumetries</a:t>
            </a:r>
            <a:r>
              <a:rPr lang="fr-FR" dirty="0" smtClean="0"/>
              <a:t> sont </a:t>
            </a:r>
            <a:r>
              <a:rPr lang="fr-FR" dirty="0" err="1" smtClean="0"/>
              <a:t>reglées</a:t>
            </a:r>
            <a:r>
              <a:rPr lang="fr-FR" dirty="0" smtClean="0"/>
              <a:t> par variables dans le script de remplissage :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 smtClean="0"/>
          </a:p>
          <a:p>
            <a:r>
              <a:rPr lang="fr-FR" dirty="0" smtClean="0"/>
              <a:t>Ainsi que les données de référentiel qui seront chargées (Ex : Villes de France, Catégories de produits…) dans le répertoire :</a:t>
            </a:r>
          </a:p>
          <a:p>
            <a:pPr lvl="1"/>
            <a:r>
              <a:rPr lang="fr-FR" dirty="0" err="1">
                <a:solidFill>
                  <a:schemeClr val="tx2"/>
                </a:solidFill>
              </a:rPr>
              <a:t>Donnees</a:t>
            </a:r>
            <a:endParaRPr lang="fr-FR" dirty="0">
              <a:solidFill>
                <a:schemeClr val="tx2"/>
              </a:solidFill>
            </a:endParaRPr>
          </a:p>
          <a:p>
            <a:endParaRPr lang="fr-FR" dirty="0" smtClean="0"/>
          </a:p>
          <a:p>
            <a:r>
              <a:rPr lang="fr-FR" b="1" dirty="0" smtClean="0"/>
              <a:t>Ligne 25 </a:t>
            </a:r>
            <a:r>
              <a:rPr lang="fr-FR" dirty="0" smtClean="0"/>
              <a:t>: Il faut modifier le script pour faire pointer la variable « *** » vers votre répertoire /donnes. Par exemple :</a:t>
            </a:r>
          </a:p>
          <a:p>
            <a:endParaRPr lang="fr-FR" dirty="0"/>
          </a:p>
          <a:p>
            <a:pPr lvl="1"/>
            <a:r>
              <a:rPr lang="fr-FR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setvar</a:t>
            </a:r>
            <a:r>
              <a:rPr lang="fr-FR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OdeCsvPath</a:t>
            </a:r>
            <a:r>
              <a:rPr lang="fr-FR" sz="1400" dirty="0">
                <a:solidFill>
                  <a:schemeClr val="tx2"/>
                </a:solidFill>
                <a:latin typeface="Consolas" panose="020B0609020204030204" pitchFamily="49" charset="0"/>
              </a:rPr>
              <a:t> "Z:\GitHub\Projet_ODE\Sources\BASE_DWH\CONSOLIDATION\Donnees</a:t>
            </a:r>
            <a:r>
              <a:rPr lang="fr-FR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\"</a:t>
            </a:r>
          </a:p>
          <a:p>
            <a:endParaRPr lang="fr-FR" dirty="0" smtClean="0"/>
          </a:p>
          <a:p>
            <a:r>
              <a:rPr lang="fr-FR" dirty="0" smtClean="0"/>
              <a:t>Comme pour l’étape 1 : Ouvrir ce script avec SSMS, se connecter au serveur de base de données</a:t>
            </a:r>
          </a:p>
          <a:p>
            <a:r>
              <a:rPr lang="fr-FR" dirty="0" smtClean="0"/>
              <a:t>Activer le mode « Script »</a:t>
            </a:r>
          </a:p>
          <a:p>
            <a:r>
              <a:rPr lang="fr-FR" dirty="0" smtClean="0"/>
              <a:t>Sélectionner tout le script puis l’exécuter : Touche F5 ou icone </a:t>
            </a:r>
          </a:p>
          <a:p>
            <a:endParaRPr lang="fr-FR" b="1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5301208"/>
            <a:ext cx="3048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23042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Méthode 1 : Scripts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878497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/>
              <a:t>Etape 2 </a:t>
            </a:r>
            <a:r>
              <a:rPr lang="fr-FR" dirty="0" smtClean="0"/>
              <a:t>: Peupler l’entrepôt crée à l’étape précédente</a:t>
            </a:r>
            <a:r>
              <a:rPr lang="fr-FR" dirty="0" smtClean="0"/>
              <a:t>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Récupérer le script de test du schéma sous </a:t>
            </a:r>
            <a:r>
              <a:rPr lang="fr-FR" dirty="0" err="1" smtClean="0"/>
              <a:t>GitHub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>
                <a:solidFill>
                  <a:schemeClr val="tx2"/>
                </a:solidFill>
              </a:rPr>
              <a:t>Script_Test_Volumetrie_DWH.sql</a:t>
            </a:r>
            <a:endParaRPr lang="fr-FR" dirty="0">
              <a:solidFill>
                <a:schemeClr val="tx2"/>
              </a:solidFill>
            </a:endParaRPr>
          </a:p>
          <a:p>
            <a:endParaRPr lang="fr-FR" dirty="0" smtClean="0"/>
          </a:p>
          <a:p>
            <a:r>
              <a:rPr lang="fr-FR" b="1" dirty="0" smtClean="0"/>
              <a:t>Ligne 712 </a:t>
            </a:r>
            <a:r>
              <a:rPr lang="fr-FR" dirty="0" smtClean="0"/>
              <a:t>: Nombre de clients simulés : </a:t>
            </a:r>
          </a:p>
          <a:p>
            <a:pPr lvl="1"/>
            <a:r>
              <a:rPr lang="fr-FR" sz="1400" dirty="0">
                <a:solidFill>
                  <a:schemeClr val="tx2"/>
                </a:solidFill>
                <a:latin typeface="Consolas" panose="020B0609020204030204" pitchFamily="49" charset="0"/>
              </a:rPr>
              <a:t>SET </a:t>
            </a:r>
            <a:r>
              <a:rPr lang="fr-FR" sz="1400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fr-FR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nb_poste_total</a:t>
            </a:r>
            <a:r>
              <a:rPr lang="fr-FR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fr-FR" sz="14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100000</a:t>
            </a:r>
          </a:p>
          <a:p>
            <a:pPr lvl="1"/>
            <a:endParaRPr lang="fr-FR" dirty="0"/>
          </a:p>
          <a:p>
            <a:r>
              <a:rPr lang="fr-FR" b="1" dirty="0" smtClean="0"/>
              <a:t>Ligne 997 </a:t>
            </a:r>
            <a:r>
              <a:rPr lang="fr-FR" dirty="0" smtClean="0"/>
              <a:t>: Nombre de ventes (1 à N articles) annuelles :</a:t>
            </a:r>
            <a:endParaRPr lang="fr-FR" dirty="0"/>
          </a:p>
          <a:p>
            <a:pPr lvl="1"/>
            <a:r>
              <a:rPr lang="fr-FR" sz="1400" dirty="0">
                <a:solidFill>
                  <a:schemeClr val="tx2"/>
                </a:solidFill>
                <a:latin typeface="Consolas" panose="020B0609020204030204" pitchFamily="49" charset="0"/>
              </a:rPr>
              <a:t>SET @</a:t>
            </a:r>
            <a:r>
              <a:rPr lang="fr-FR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nbrAnnuelVenteInternet</a:t>
            </a:r>
            <a:r>
              <a:rPr lang="fr-FR" sz="1400" dirty="0">
                <a:solidFill>
                  <a:schemeClr val="tx2"/>
                </a:solidFill>
                <a:latin typeface="Consolas" panose="020B0609020204030204" pitchFamily="49" charset="0"/>
              </a:rPr>
              <a:t> = 46000; </a:t>
            </a:r>
            <a:endParaRPr lang="fr-FR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/>
            <a:r>
              <a:rPr lang="fr-FR" sz="1400" dirty="0">
                <a:solidFill>
                  <a:schemeClr val="tx2"/>
                </a:solidFill>
                <a:latin typeface="Consolas" panose="020B0609020204030204" pitchFamily="49" charset="0"/>
              </a:rPr>
              <a:t>SET </a:t>
            </a:r>
            <a:r>
              <a:rPr lang="fr-FR" sz="1400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fr-FR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nbrAnnuelVenteMagasin</a:t>
            </a:r>
            <a:r>
              <a:rPr lang="fr-FR" sz="1400" dirty="0">
                <a:solidFill>
                  <a:schemeClr val="tx2"/>
                </a:solidFill>
                <a:latin typeface="Consolas" panose="020B0609020204030204" pitchFamily="49" charset="0"/>
              </a:rPr>
              <a:t>  = </a:t>
            </a:r>
            <a:r>
              <a:rPr lang="fr-FR" sz="1400" dirty="0">
                <a:solidFill>
                  <a:schemeClr val="tx2"/>
                </a:solidFill>
                <a:latin typeface="Consolas" panose="020B0609020204030204" pitchFamily="49" charset="0"/>
              </a:rPr>
              <a:t>180000</a:t>
            </a:r>
          </a:p>
          <a:p>
            <a:endParaRPr lang="fr-FR" dirty="0" smtClean="0"/>
          </a:p>
          <a:p>
            <a:r>
              <a:rPr lang="fr-FR" dirty="0" smtClean="0"/>
              <a:t>Comme pour l’étape 1 : Ouvrir ce script avec SSMS, se connecter au serveur de base de données</a:t>
            </a:r>
          </a:p>
          <a:p>
            <a:r>
              <a:rPr lang="fr-FR" dirty="0" smtClean="0"/>
              <a:t>Activer le mode « Script »</a:t>
            </a:r>
          </a:p>
          <a:p>
            <a:r>
              <a:rPr lang="fr-FR" dirty="0" smtClean="0"/>
              <a:t>Sélectionner tout le script puis l’exécuter : Touche F5 ou icone. </a:t>
            </a:r>
          </a:p>
          <a:p>
            <a:endParaRPr lang="fr-FR" dirty="0"/>
          </a:p>
          <a:p>
            <a:r>
              <a:rPr lang="fr-FR" dirty="0"/>
              <a:t>Les valeurs constantes attendues sont précisées dans les commentaires du script</a:t>
            </a:r>
          </a:p>
          <a:p>
            <a:endParaRPr lang="fr-FR" dirty="0" smtClean="0"/>
          </a:p>
          <a:p>
            <a:endParaRPr lang="fr-FR" b="1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4941168"/>
            <a:ext cx="3048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41044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Méthode 2 : Restauration de sauvegarde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88569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/>
              <a:t>Etape 1 </a:t>
            </a:r>
            <a:r>
              <a:rPr lang="fr-FR" dirty="0" smtClean="0"/>
              <a:t>: On va charger une sauvegarde « complète » de la base (Structure et données)</a:t>
            </a:r>
          </a:p>
          <a:p>
            <a:r>
              <a:rPr lang="fr-FR" dirty="0" smtClean="0"/>
              <a:t>Récupérer les 3 fichiers de sauvegarde sous </a:t>
            </a:r>
            <a:r>
              <a:rPr lang="fr-FR" dirty="0" err="1" smtClean="0"/>
              <a:t>GitHub</a:t>
            </a:r>
            <a:r>
              <a:rPr lang="fr-FR" dirty="0" smtClean="0"/>
              <a:t> (Trop </a:t>
            </a:r>
            <a:r>
              <a:rPr lang="fr-FR" dirty="0" err="1" smtClean="0"/>
              <a:t>grop</a:t>
            </a:r>
            <a:r>
              <a:rPr lang="fr-FR" dirty="0" smtClean="0"/>
              <a:t> pour la plateforme…) 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</a:rPr>
              <a:t>DataWarehouseODE.7z001 &gt; 003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 smtClean="0"/>
              <a:t>Décompresser l’archive avec le freeware </a:t>
            </a:r>
            <a:r>
              <a:rPr lang="fr-FR" dirty="0"/>
              <a:t>7Zip (</a:t>
            </a:r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www.7-zip.org/download.html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>
                <a:solidFill>
                  <a:schemeClr val="tx2"/>
                </a:solidFill>
              </a:rPr>
              <a:t>DataWarehouseODE.bak</a:t>
            </a:r>
            <a:endParaRPr lang="fr-FR" dirty="0">
              <a:solidFill>
                <a:schemeClr val="tx2"/>
              </a:solidFill>
            </a:endParaRPr>
          </a:p>
          <a:p>
            <a:endParaRPr lang="fr-FR" b="1" u="sng" dirty="0" smtClean="0"/>
          </a:p>
          <a:p>
            <a:r>
              <a:rPr lang="fr-FR" b="1" u="sng" dirty="0" smtClean="0"/>
              <a:t>Etape 2 </a:t>
            </a:r>
            <a:r>
              <a:rPr lang="fr-FR" dirty="0" smtClean="0"/>
              <a:t>: Se connecter à la base de données </a:t>
            </a:r>
            <a:endParaRPr lang="fr-FR" dirty="0" smtClean="0"/>
          </a:p>
          <a:p>
            <a:endParaRPr lang="fr-FR" b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7824" y="3497069"/>
            <a:ext cx="2428825" cy="18596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392918" y="5064684"/>
            <a:ext cx="534388" cy="1994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2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107504" y="764704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Etape</a:t>
            </a:r>
            <a:r>
              <a:rPr lang="en-US" b="1" u="sng" dirty="0" smtClean="0"/>
              <a:t> </a:t>
            </a:r>
            <a:r>
              <a:rPr lang="en-US" b="1" u="sng" dirty="0" smtClean="0"/>
              <a:t>3 </a:t>
            </a:r>
            <a:r>
              <a:rPr lang="en-US" dirty="0" smtClean="0"/>
              <a:t>: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l’explorateur</a:t>
            </a:r>
            <a:r>
              <a:rPr lang="en-US" dirty="0" smtClean="0"/>
              <a:t> </a:t>
            </a:r>
            <a:r>
              <a:rPr lang="en-US" dirty="0" err="1" smtClean="0"/>
              <a:t>d’objet</a:t>
            </a:r>
            <a:r>
              <a:rPr lang="en-US" dirty="0" smtClean="0"/>
              <a:t>, menu-</a:t>
            </a:r>
            <a:r>
              <a:rPr lang="en-US" dirty="0" err="1" smtClean="0"/>
              <a:t>contextuel</a:t>
            </a:r>
            <a:r>
              <a:rPr lang="en-US" dirty="0" smtClean="0"/>
              <a:t> de la base à </a:t>
            </a:r>
            <a:r>
              <a:rPr lang="en-US" dirty="0" err="1" smtClean="0"/>
              <a:t>backuper</a:t>
            </a:r>
            <a:r>
              <a:rPr lang="en-US" dirty="0" smtClean="0"/>
              <a:t>, </a:t>
            </a:r>
            <a:r>
              <a:rPr lang="en-US" dirty="0" err="1" smtClean="0"/>
              <a:t>choisir</a:t>
            </a:r>
            <a:r>
              <a:rPr lang="en-US" dirty="0" smtClean="0"/>
              <a:t> “Restore” &gt; “Database”</a:t>
            </a:r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11560" y="1628800"/>
            <a:ext cx="7812410" cy="39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79512" y="200829"/>
            <a:ext cx="41044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Méthode 2 : Restauration de sauvegarde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50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51520" y="692696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Etape</a:t>
            </a:r>
            <a:r>
              <a:rPr lang="en-US" b="1" u="sng" dirty="0" smtClean="0"/>
              <a:t> 4 </a:t>
            </a:r>
            <a:r>
              <a:rPr lang="en-US" dirty="0"/>
              <a:t>: </a:t>
            </a:r>
            <a:r>
              <a:rPr lang="en-US" dirty="0" err="1"/>
              <a:t>Dans</a:t>
            </a:r>
            <a:r>
              <a:rPr lang="en-US" dirty="0"/>
              <a:t> la section “General”, </a:t>
            </a:r>
            <a:r>
              <a:rPr lang="en-US" dirty="0" err="1"/>
              <a:t>choisir</a:t>
            </a:r>
            <a:r>
              <a:rPr lang="en-US" dirty="0"/>
              <a:t> “Device”, </a:t>
            </a:r>
            <a:r>
              <a:rPr lang="en-US" dirty="0" err="1"/>
              <a:t>puis</a:t>
            </a:r>
            <a:r>
              <a:rPr lang="en-US" dirty="0"/>
              <a:t> avec le bouton “…” </a:t>
            </a:r>
            <a:r>
              <a:rPr lang="en-US" dirty="0" err="1"/>
              <a:t>préciser</a:t>
            </a:r>
            <a:r>
              <a:rPr lang="en-US" dirty="0"/>
              <a:t> </a:t>
            </a:r>
            <a:r>
              <a:rPr lang="en-US" dirty="0" err="1"/>
              <a:t>l’emplacement</a:t>
            </a:r>
            <a:r>
              <a:rPr lang="en-US" dirty="0"/>
              <a:t> du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DataWarehouseODE.bak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55576" y="1628800"/>
            <a:ext cx="7503368" cy="3589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179512" y="200829"/>
            <a:ext cx="41044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Méthode 2 : Restauration de sauvegarde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28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51520" y="69269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Etape</a:t>
            </a:r>
            <a:r>
              <a:rPr lang="en-US" b="1" u="sng" dirty="0" smtClean="0"/>
              <a:t> </a:t>
            </a:r>
            <a:r>
              <a:rPr lang="en-US" b="1" u="sng" dirty="0" smtClean="0"/>
              <a:t>5 </a:t>
            </a:r>
            <a:r>
              <a:rPr lang="en-US" dirty="0" smtClean="0"/>
              <a:t>: </a:t>
            </a:r>
            <a:r>
              <a:rPr lang="en-US" dirty="0" err="1" smtClean="0"/>
              <a:t>Dans</a:t>
            </a:r>
            <a:r>
              <a:rPr lang="en-US" dirty="0" smtClean="0"/>
              <a:t> la section “Options”, </a:t>
            </a:r>
            <a:r>
              <a:rPr lang="en-US" dirty="0" err="1" smtClean="0"/>
              <a:t>cocher</a:t>
            </a:r>
            <a:r>
              <a:rPr lang="en-US" dirty="0" smtClean="0"/>
              <a:t> “Overwrite” et “Close existing connections”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3528" y="5589240"/>
            <a:ext cx="8900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 smtClean="0"/>
              <a:t>Etape</a:t>
            </a:r>
            <a:r>
              <a:rPr lang="en-US" b="1" u="sng" dirty="0" smtClean="0"/>
              <a:t> </a:t>
            </a:r>
            <a:r>
              <a:rPr lang="en-US" b="1" u="sng" dirty="0" smtClean="0"/>
              <a:t>6 </a:t>
            </a:r>
            <a:r>
              <a:rPr lang="en-US" dirty="0" smtClean="0"/>
              <a:t>: Cliquer sur </a:t>
            </a:r>
            <a:r>
              <a:rPr lang="en-US" dirty="0" smtClean="0"/>
              <a:t>OK, La restauration </a:t>
            </a:r>
            <a:r>
              <a:rPr lang="en-US" dirty="0" err="1" smtClean="0"/>
              <a:t>d’une</a:t>
            </a:r>
            <a:r>
              <a:rPr lang="en-US" dirty="0" smtClean="0"/>
              <a:t> base </a:t>
            </a:r>
            <a:r>
              <a:rPr lang="en-US" dirty="0" err="1" smtClean="0"/>
              <a:t>d’environ</a:t>
            </a:r>
            <a:r>
              <a:rPr lang="en-US" dirty="0" smtClean="0"/>
              <a:t> 1 To </a:t>
            </a:r>
            <a:r>
              <a:rPr lang="en-US" dirty="0" err="1" smtClean="0"/>
              <a:t>prend</a:t>
            </a:r>
            <a:r>
              <a:rPr lang="en-US" dirty="0" smtClean="0"/>
              <a:t> </a:t>
            </a:r>
            <a:r>
              <a:rPr lang="en-US" dirty="0" err="1" smtClean="0"/>
              <a:t>moins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minute</a:t>
            </a:r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27584" y="1268760"/>
            <a:ext cx="7512893" cy="409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179512" y="200829"/>
            <a:ext cx="41044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Méthode 2 : Restauration de sauvegarde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20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</a:t>
            </a:r>
          </a:p>
          <a:p>
            <a:pPr algn="ctr"/>
            <a:r>
              <a:rPr lang="fr-FR" sz="40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SQL Server Data Tools Business Intelligence (SSDT BI)</a:t>
            </a:r>
            <a:endParaRPr lang="fr-FR" sz="4000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325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3"/>
          <p:cNvSpPr/>
          <p:nvPr/>
        </p:nvSpPr>
        <p:spPr>
          <a:xfrm>
            <a:off x="107640" y="116640"/>
            <a:ext cx="1692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Téléchargement</a:t>
            </a:r>
          </a:p>
        </p:txBody>
      </p:sp>
      <p:sp>
        <p:nvSpPr>
          <p:cNvPr id="8" name="Rectangle 5"/>
          <p:cNvSpPr/>
          <p:nvPr/>
        </p:nvSpPr>
        <p:spPr>
          <a:xfrm>
            <a:off x="539552" y="1052736"/>
            <a:ext cx="7776801" cy="10901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Ouvrez le lien :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  <a:hlinkClick r:id="rId3"/>
              </a:rPr>
              <a:t>https://msdn.microsoft.com/en-us/library/mt204009.aspx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En bas de page téléchargez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« </a:t>
            </a:r>
            <a:r>
              <a:rPr lang="fr-FR" sz="18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SSDT BI </a:t>
            </a:r>
            <a:r>
              <a:rPr lang="fr-FR" sz="180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»</a:t>
            </a:r>
            <a:r>
              <a:rPr lang="fr-FR" sz="18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(Et non « SSDT »)</a:t>
            </a:r>
            <a:r>
              <a:rPr lang="fr-FR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 :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alphaModFix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1560" y="2466176"/>
            <a:ext cx="8404184" cy="35551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37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/>
          <p:nvPr/>
        </p:nvSpPr>
        <p:spPr>
          <a:xfrm>
            <a:off x="107640" y="116640"/>
            <a:ext cx="1692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Installation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639" y="635760"/>
            <a:ext cx="617400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Lancez l'exécutable et suivez les instructions d'installation :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alphaModFix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03648" y="1124744"/>
            <a:ext cx="6576817" cy="5067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16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DEPLOIEMENT</a:t>
            </a:r>
          </a:p>
          <a:p>
            <a:pPr algn="ctr"/>
            <a:r>
              <a:rPr lang="fr-FR" sz="40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Cube SSAS</a:t>
            </a:r>
            <a:endParaRPr lang="fr-FR" sz="4000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121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Vue générale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460851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Ecran de connexion SSMS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 rot="20200595">
            <a:off x="962503" y="3106286"/>
            <a:ext cx="57789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FF0000"/>
                </a:solidFill>
              </a:rPr>
              <a:t>/* TO DO : Construction du cube */</a:t>
            </a:r>
            <a:endParaRPr lang="fr-F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27584" y="2420888"/>
            <a:ext cx="7632937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</a:t>
            </a:r>
          </a:p>
          <a:p>
            <a:pPr algn="ctr"/>
            <a:r>
              <a:rPr lang="fr-FR" sz="4000" dirty="0" smtClean="0"/>
              <a:t>Visual Studio 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0699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62068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dirty="0" smtClean="0"/>
              <a:t>Aller sur la page </a:t>
            </a:r>
            <a:r>
              <a:rPr lang="fr-FR" dirty="0" smtClean="0"/>
              <a:t>de </a:t>
            </a:r>
            <a:r>
              <a:rPr lang="fr-FR" dirty="0" smtClean="0"/>
              <a:t>Microsoft </a:t>
            </a:r>
            <a:r>
              <a:rPr lang="fr-FR" dirty="0" smtClean="0"/>
              <a:t>Visual Studio 2015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11560" y="1445004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www.visualstudio.com/fr-fr/downloads/download-visual-studio-vs.aspx</a:t>
            </a:r>
            <a:r>
              <a:rPr lang="fr-FR" dirty="0" smtClean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5191" y="2060848"/>
            <a:ext cx="827534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Choisir la </a:t>
            </a:r>
            <a:r>
              <a:rPr lang="fr-FR" dirty="0" smtClean="0"/>
              <a:t>version « Visual Studio </a:t>
            </a:r>
            <a:r>
              <a:rPr lang="fr-FR" dirty="0" err="1" smtClean="0"/>
              <a:t>Community</a:t>
            </a:r>
            <a:r>
              <a:rPr lang="fr-FR" dirty="0" smtClean="0"/>
              <a:t> » (Gratuit et illimité)</a:t>
            </a:r>
          </a:p>
          <a:p>
            <a:r>
              <a:rPr lang="fr-FR" dirty="0"/>
              <a:t>L’installeur </a:t>
            </a:r>
            <a:r>
              <a:rPr lang="fr-FR" dirty="0" smtClean="0">
                <a:solidFill>
                  <a:schemeClr val="tx2"/>
                </a:solidFill>
              </a:rPr>
              <a:t>vs_community.exe</a:t>
            </a:r>
            <a:r>
              <a:rPr lang="fr-FR" dirty="0" smtClean="0"/>
              <a:t> va être téléchargé (3 Mo)</a:t>
            </a:r>
          </a:p>
          <a:p>
            <a:endParaRPr lang="fr-FR" dirty="0"/>
          </a:p>
          <a:p>
            <a:r>
              <a:rPr lang="fr-FR" dirty="0" smtClean="0"/>
              <a:t>Exécuter l’installeur en mode administrateur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smtClean="0"/>
              <a:t>Installer la prise en charge du langage C#</a:t>
            </a:r>
          </a:p>
          <a:p>
            <a:endParaRPr lang="fr-FR" dirty="0"/>
          </a:p>
          <a:p>
            <a:r>
              <a:rPr lang="fr-FR" dirty="0" smtClean="0"/>
              <a:t>Lancer : L’installeur va télécharger puis installer les modules demandés (Plusieurs Go)</a:t>
            </a:r>
            <a:endParaRPr lang="fr-FR" dirty="0" smtClean="0"/>
          </a:p>
        </p:txBody>
      </p:sp>
      <p:sp>
        <p:nvSpPr>
          <p:cNvPr id="10" name="Rectangle à coins arrondis 9"/>
          <p:cNvSpPr/>
          <p:nvPr/>
        </p:nvSpPr>
        <p:spPr>
          <a:xfrm>
            <a:off x="203041" y="5085184"/>
            <a:ext cx="8748464" cy="1080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Visual Studio 2015 en Français</a:t>
            </a:r>
            <a:endParaRPr lang="fr-FR" b="1" dirty="0" smtClean="0"/>
          </a:p>
          <a:p>
            <a:r>
              <a:rPr lang="fr-FR" dirty="0"/>
              <a:t>Vous pouvez ultérieurement installer un </a:t>
            </a:r>
            <a:r>
              <a:rPr lang="fr-FR" smtClean="0"/>
              <a:t>module linguistique </a:t>
            </a:r>
            <a:r>
              <a:rPr lang="fr-FR" dirty="0"/>
              <a:t>Français : </a:t>
            </a:r>
          </a:p>
          <a:p>
            <a:r>
              <a:rPr lang="fr-FR" dirty="0">
                <a:hlinkClick r:id="rId4"/>
              </a:rPr>
              <a:t>http://www.microsoft.com/fr-fr/download/details.aspx?id=48157</a:t>
            </a:r>
            <a:r>
              <a:rPr lang="fr-FR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14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27584" y="2420888"/>
            <a:ext cx="7632937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COMPILATION</a:t>
            </a:r>
          </a:p>
          <a:p>
            <a:pPr algn="ctr"/>
            <a:r>
              <a:rPr lang="fr-FR" sz="4000" dirty="0" smtClean="0"/>
              <a:t>Projet C# optimiseur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7842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 rot="20200595">
            <a:off x="758395" y="2954508"/>
            <a:ext cx="7902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FF0000"/>
                </a:solidFill>
              </a:rPr>
              <a:t>/* TO DO : Tutorial compilation optimiseur C# */</a:t>
            </a:r>
            <a:endParaRPr lang="fr-F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DEPLOIEMENT</a:t>
            </a:r>
          </a:p>
          <a:p>
            <a:pPr algn="ctr"/>
            <a:r>
              <a:rPr lang="fr-FR" sz="4000" dirty="0" err="1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Reporting</a:t>
            </a:r>
            <a:r>
              <a:rPr lang="fr-FR" sz="40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SSRS</a:t>
            </a:r>
            <a:endParaRPr lang="fr-FR" sz="4000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00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460851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Ecran de connexion SSMS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 rot="20200595">
            <a:off x="156324" y="3106286"/>
            <a:ext cx="73913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FF0000"/>
                </a:solidFill>
              </a:rPr>
              <a:t>/* TO DO : Configuration du </a:t>
            </a:r>
            <a:r>
              <a:rPr lang="fr-FR" sz="3000" b="1" dirty="0" err="1" smtClean="0">
                <a:solidFill>
                  <a:srgbClr val="FF0000"/>
                </a:solidFill>
              </a:rPr>
              <a:t>reporting</a:t>
            </a:r>
            <a:r>
              <a:rPr lang="fr-FR" sz="3000" b="1" dirty="0" smtClean="0">
                <a:solidFill>
                  <a:srgbClr val="FF0000"/>
                </a:solidFill>
              </a:rPr>
              <a:t> SSRS*/</a:t>
            </a:r>
            <a:endParaRPr lang="fr-F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1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DEPLOIEMENT </a:t>
            </a:r>
            <a:endParaRPr lang="fr-FR" sz="4000" dirty="0"/>
          </a:p>
          <a:p>
            <a:pPr algn="ctr"/>
            <a:r>
              <a:rPr lang="fr-FR" sz="4000" dirty="0" smtClean="0"/>
              <a:t>Packages SSIS</a:t>
            </a:r>
          </a:p>
        </p:txBody>
      </p:sp>
    </p:spTree>
    <p:extLst>
      <p:ext uri="{BB962C8B-B14F-4D97-AF65-F5344CB8AC3E}">
        <p14:creationId xmlns:p14="http://schemas.microsoft.com/office/powerpoint/2010/main" val="20764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460851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Ecran de connexion SSMS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 rot="20200595">
            <a:off x="875552" y="3106286"/>
            <a:ext cx="5952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FF0000"/>
                </a:solidFill>
              </a:rPr>
              <a:t>/* TO DO : Script DWH ou Backup */</a:t>
            </a:r>
            <a:endParaRPr lang="fr-F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9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</a:t>
            </a:r>
          </a:p>
          <a:p>
            <a:pPr algn="ctr"/>
            <a:r>
              <a:rPr lang="fr-FR" sz="40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Office 2013 Pro Plus</a:t>
            </a:r>
            <a:endParaRPr lang="fr-FR" sz="4000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471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43661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Outils </a:t>
            </a:r>
            <a:r>
              <a:rPr lang="fr-FR" dirty="0" smtClean="0"/>
              <a:t>utilisés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395536" y="692696"/>
            <a:ext cx="81369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utiliser le projet ODE, il faudra installer :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Serveur de base de données SQL Server 2014 Standard ou Entreprise</a:t>
            </a:r>
            <a:r>
              <a:rPr lang="fr-FR" dirty="0" smtClean="0"/>
              <a:t>, et sa suite d’outils associés.</a:t>
            </a:r>
            <a:endParaRPr lang="fr-FR" dirty="0" smtClean="0">
              <a:solidFill>
                <a:srgbClr val="00B05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Le serveur de base de données relationnel (Pour le DWH)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ETL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B050"/>
                </a:solidFill>
              </a:rPr>
              <a:t>G</a:t>
            </a:r>
            <a:r>
              <a:rPr lang="fr-FR" dirty="0" smtClean="0">
                <a:solidFill>
                  <a:srgbClr val="00B050"/>
                </a:solidFill>
              </a:rPr>
              <a:t>énérateur de reports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SSMS : Outils d’administration des bases</a:t>
            </a:r>
          </a:p>
          <a:p>
            <a:pPr lvl="1"/>
            <a:endParaRPr lang="fr-FR" b="1" dirty="0" smtClean="0"/>
          </a:p>
          <a:p>
            <a:pPr lvl="1"/>
            <a:r>
              <a:rPr lang="fr-FR" i="1" dirty="0" smtClean="0"/>
              <a:t>Une version démo </a:t>
            </a:r>
            <a:r>
              <a:rPr lang="fr-FR" i="1" dirty="0" smtClean="0"/>
              <a:t>(180 </a:t>
            </a:r>
            <a:r>
              <a:rPr lang="fr-FR" i="1" dirty="0" smtClean="0"/>
              <a:t>jours) complète est disponible chez Microsoft</a:t>
            </a:r>
          </a:p>
          <a:p>
            <a:pPr lvl="1"/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SQL Server Data Tools (SSDT)</a:t>
            </a:r>
            <a:endParaRPr lang="fr-FR" dirty="0" smtClean="0">
              <a:solidFill>
                <a:srgbClr val="00B05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Pour pouvoir construire et manipuler le cube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i="1" dirty="0"/>
              <a:t>Une version </a:t>
            </a:r>
            <a:r>
              <a:rPr lang="fr-FR" i="1" dirty="0" smtClean="0"/>
              <a:t>complète </a:t>
            </a:r>
            <a:r>
              <a:rPr lang="fr-FR" i="1" dirty="0"/>
              <a:t>est disponible chez </a:t>
            </a:r>
            <a:r>
              <a:rPr lang="fr-FR" i="1" dirty="0" smtClean="0"/>
              <a:t>Microsoft</a:t>
            </a:r>
            <a:endParaRPr lang="fr-FR" i="1" dirty="0"/>
          </a:p>
          <a:p>
            <a:pPr lvl="1"/>
            <a:endParaRPr lang="fr-FR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Office 2013 Pro Plus</a:t>
            </a:r>
            <a:endParaRPr lang="fr-FR" dirty="0">
              <a:solidFill>
                <a:srgbClr val="00B05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B050"/>
                </a:solidFill>
              </a:rPr>
              <a:t>Pour pouvoir </a:t>
            </a:r>
            <a:r>
              <a:rPr lang="fr-FR" dirty="0" smtClean="0">
                <a:solidFill>
                  <a:srgbClr val="00B050"/>
                </a:solidFill>
              </a:rPr>
              <a:t>manipuler les reports de « Business </a:t>
            </a:r>
            <a:r>
              <a:rPr lang="fr-FR" dirty="0" err="1" smtClean="0">
                <a:solidFill>
                  <a:srgbClr val="00B050"/>
                </a:solidFill>
              </a:rPr>
              <a:t>Discovery</a:t>
            </a:r>
            <a:r>
              <a:rPr lang="fr-FR" dirty="0" smtClean="0">
                <a:solidFill>
                  <a:srgbClr val="00B050"/>
                </a:solidFill>
              </a:rPr>
              <a:t> »</a:t>
            </a:r>
            <a:endParaRPr lang="fr-FR" dirty="0">
              <a:solidFill>
                <a:srgbClr val="00B05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i="1" dirty="0"/>
              <a:t>Une version </a:t>
            </a:r>
            <a:r>
              <a:rPr lang="fr-FR" i="1" dirty="0" smtClean="0"/>
              <a:t>démo </a:t>
            </a:r>
            <a:r>
              <a:rPr lang="fr-FR" i="1" dirty="0" smtClean="0"/>
              <a:t>(</a:t>
            </a:r>
            <a:r>
              <a:rPr lang="fr-FR" i="1" dirty="0" smtClean="0"/>
              <a:t>60</a:t>
            </a:r>
            <a:r>
              <a:rPr lang="fr-FR" i="1" dirty="0" smtClean="0"/>
              <a:t> </a:t>
            </a:r>
            <a:r>
              <a:rPr lang="fr-FR" i="1" dirty="0" smtClean="0"/>
              <a:t>jours) complète </a:t>
            </a:r>
            <a:r>
              <a:rPr lang="fr-FR" i="1" dirty="0"/>
              <a:t>est disponible chez Microsoft</a:t>
            </a:r>
          </a:p>
          <a:p>
            <a:pPr lvl="1"/>
            <a:endParaRPr lang="fr-FR" dirty="0" smtClean="0">
              <a:solidFill>
                <a:srgbClr val="00B050"/>
              </a:solidFill>
            </a:endParaRP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375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620688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Aller </a:t>
            </a:r>
            <a:r>
              <a:rPr lang="fr-FR" dirty="0" smtClean="0"/>
              <a:t>sur la page </a:t>
            </a:r>
            <a:r>
              <a:rPr lang="fr-FR" dirty="0" smtClean="0"/>
              <a:t>de </a:t>
            </a:r>
            <a:r>
              <a:rPr lang="fr-FR" dirty="0" smtClean="0"/>
              <a:t>Microsoft </a:t>
            </a:r>
            <a:r>
              <a:rPr lang="fr-FR" dirty="0"/>
              <a:t>SQL Server </a:t>
            </a:r>
            <a:r>
              <a:rPr lang="fr-FR" dirty="0" smtClean="0"/>
              <a:t>2014 SP1 (Version essai </a:t>
            </a:r>
            <a:r>
              <a:rPr lang="fr-FR" dirty="0" smtClean="0"/>
              <a:t>90</a:t>
            </a:r>
            <a:r>
              <a:rPr lang="fr-FR" dirty="0" smtClean="0"/>
              <a:t> </a:t>
            </a:r>
            <a:r>
              <a:rPr lang="fr-FR" dirty="0" smtClean="0"/>
              <a:t>jours)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83568" y="105549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technet.microsoft.com/fr-fr/evalcenter/jj192782.aspx</a:t>
            </a:r>
            <a:r>
              <a:rPr lang="fr-FR" dirty="0" smtClean="0"/>
              <a:t> </a:t>
            </a:r>
            <a:endParaRPr lang="fr-FR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76963" y="5316758"/>
            <a:ext cx="395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Cliquez sur </a:t>
            </a:r>
            <a:r>
              <a:rPr lang="fr-FR" b="1" dirty="0" smtClean="0"/>
              <a:t>COMMENCER </a:t>
            </a:r>
            <a:r>
              <a:rPr lang="fr-FR" b="1" dirty="0" smtClean="0"/>
              <a:t>MAINTENANT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2132856"/>
            <a:ext cx="4151932" cy="28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5436096" y="3433564"/>
            <a:ext cx="3630166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Si vous êtes en Windows 64 bits : Version « _x64 </a:t>
            </a:r>
            <a:r>
              <a:rPr lang="fr-FR" sz="1400" dirty="0" smtClean="0"/>
              <a:t>»</a:t>
            </a:r>
            <a:endParaRPr lang="fr-FR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8104" y="581611"/>
            <a:ext cx="34861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66945" y="836712"/>
            <a:ext cx="5498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Se connecter avec son compte Microsoft Live (Gratuit) ou en créer-un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4288" y="3672830"/>
            <a:ext cx="3524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4883" y="4725144"/>
            <a:ext cx="6359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Fichier téléchargé </a:t>
            </a:r>
            <a:r>
              <a:rPr lang="fr-FR" b="1" dirty="0" smtClean="0"/>
              <a:t>(809 Mo</a:t>
            </a:r>
            <a:r>
              <a:rPr lang="fr-FR" b="1" dirty="0" smtClean="0"/>
              <a:t>)</a:t>
            </a:r>
            <a:r>
              <a:rPr lang="fr-FR" dirty="0" smtClean="0"/>
              <a:t> : </a:t>
            </a:r>
            <a:r>
              <a:rPr lang="fr-FR" dirty="0"/>
              <a:t>OfficeProfessionalPlus_x64_fr-fr.img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74987" y="3210511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Choisir la langue et la plateforme (32 ou 64 bits)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251520" y="5229200"/>
            <a:ext cx="8748464" cy="1080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Alternatives à </a:t>
            </a:r>
            <a:r>
              <a:rPr lang="fr-FR" b="1" dirty="0" smtClean="0"/>
              <a:t>Office 2013 Pro Plus</a:t>
            </a:r>
            <a:endParaRPr lang="fr-FR" b="1" dirty="0" smtClean="0"/>
          </a:p>
          <a:p>
            <a:r>
              <a:rPr lang="fr-FR" dirty="0" smtClean="0"/>
              <a:t>Les </a:t>
            </a:r>
            <a:r>
              <a:rPr lang="fr-FR" dirty="0" smtClean="0"/>
              <a:t>autres versions d’Office 2013 ne contiennent pas le module </a:t>
            </a:r>
            <a:r>
              <a:rPr lang="fr-FR" dirty="0" err="1" smtClean="0"/>
              <a:t>PowerBI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07504" y="1582857"/>
            <a:ext cx="3593061" cy="5340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i="1" dirty="0" smtClean="0"/>
              <a:t>Pensez à désactiver </a:t>
            </a:r>
            <a:r>
              <a:rPr lang="fr-FR" sz="1400" i="1" dirty="0" err="1" smtClean="0"/>
              <a:t>AddBlocks</a:t>
            </a:r>
            <a:r>
              <a:rPr lang="fr-FR" sz="1400" i="1" dirty="0" smtClean="0"/>
              <a:t> (Ou autre) pour explorer le site de Microsoft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8786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2241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67544" y="836712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/>
              <a:t>Etape 1 </a:t>
            </a:r>
            <a:r>
              <a:rPr lang="fr-FR" dirty="0" smtClean="0"/>
              <a:t>: Dans le fichier téléchargé, exécuter setup.exe avec les droits administrateurs (Installation « classique, pas de subtilité !)</a:t>
            </a:r>
          </a:p>
          <a:p>
            <a:endParaRPr lang="fr-FR" dirty="0"/>
          </a:p>
          <a:p>
            <a:r>
              <a:rPr lang="fr-FR" dirty="0" smtClean="0"/>
              <a:t>Sélectionner l’installation avec t</a:t>
            </a:r>
            <a:r>
              <a:rPr lang="fr-FR" dirty="0" smtClean="0"/>
              <a:t>out Excel, en particulier les plugins </a:t>
            </a:r>
            <a:r>
              <a:rPr lang="fr-FR" b="1" dirty="0" smtClean="0"/>
              <a:t>Power </a:t>
            </a:r>
            <a:r>
              <a:rPr lang="fr-FR" b="1" dirty="0" err="1" smtClean="0"/>
              <a:t>View</a:t>
            </a:r>
            <a:r>
              <a:rPr lang="fr-FR" dirty="0" smtClean="0"/>
              <a:t> et </a:t>
            </a:r>
            <a:r>
              <a:rPr lang="fr-FR" b="1" dirty="0" smtClean="0"/>
              <a:t>Power Pivot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1885"/>
          <a:stretch/>
        </p:blipFill>
        <p:spPr>
          <a:xfrm>
            <a:off x="2002545" y="2492896"/>
            <a:ext cx="4642271" cy="37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8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2241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67544" y="836712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/>
              <a:t>Etape 2 </a:t>
            </a:r>
            <a:r>
              <a:rPr lang="fr-FR" dirty="0" smtClean="0"/>
              <a:t>: Il faut récupérer et installer Silverlight 5 sur le site de Microsoft</a:t>
            </a:r>
          </a:p>
          <a:p>
            <a:r>
              <a:rPr lang="fr-FR" dirty="0">
                <a:hlinkClick r:id="rId3"/>
              </a:rPr>
              <a:t>http://www.microsoft.com/silverlight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1663812"/>
            <a:ext cx="4553242" cy="296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CONFIGURATION</a:t>
            </a:r>
          </a:p>
          <a:p>
            <a:pPr algn="ctr"/>
            <a:r>
              <a:rPr lang="fr-FR" sz="40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Power BI</a:t>
            </a:r>
            <a:endParaRPr lang="fr-FR" sz="4000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0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460851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Ecran de connexion SSMS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 rot="20200595">
            <a:off x="1335402" y="3106286"/>
            <a:ext cx="50331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FF0000"/>
                </a:solidFill>
              </a:rPr>
              <a:t>/* TO DO : Tutorial Power BI*/</a:t>
            </a:r>
            <a:endParaRPr lang="fr-F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43661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Outils </a:t>
            </a:r>
            <a:r>
              <a:rPr lang="fr-FR" dirty="0" smtClean="0"/>
              <a:t>utilisés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395536" y="692696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</a:t>
            </a:r>
            <a:r>
              <a:rPr lang="fr-FR" b="1" u="sng" dirty="0" smtClean="0"/>
              <a:t>travailler</a:t>
            </a:r>
            <a:r>
              <a:rPr lang="fr-FR" dirty="0" smtClean="0"/>
              <a:t> sur le projet ODE, il faudra également installer :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Visual Studio 2015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Environnement de développement en C#, pour ouvrir et manipuler le code-source de l’optimiseur C#</a:t>
            </a:r>
          </a:p>
          <a:p>
            <a:pPr lvl="1"/>
            <a:endParaRPr lang="fr-FR" dirty="0" smtClean="0">
              <a:solidFill>
                <a:srgbClr val="00B050"/>
              </a:solidFill>
            </a:endParaRPr>
          </a:p>
          <a:p>
            <a:pPr lvl="1"/>
            <a:r>
              <a:rPr lang="fr-FR" i="1" dirty="0" smtClean="0"/>
              <a:t>Une </a:t>
            </a:r>
            <a:r>
              <a:rPr lang="fr-FR" i="1" dirty="0"/>
              <a:t>version </a:t>
            </a:r>
            <a:r>
              <a:rPr lang="fr-FR" i="1" dirty="0" smtClean="0"/>
              <a:t>complète et illimitée (VS 2015 </a:t>
            </a:r>
            <a:r>
              <a:rPr lang="fr-FR" i="1" dirty="0" err="1" smtClean="0"/>
              <a:t>Community</a:t>
            </a:r>
            <a:r>
              <a:rPr lang="fr-FR" i="1" dirty="0" smtClean="0"/>
              <a:t>) est </a:t>
            </a:r>
            <a:r>
              <a:rPr lang="fr-FR" i="1" dirty="0"/>
              <a:t>disponible chez </a:t>
            </a:r>
            <a:r>
              <a:rPr lang="fr-FR" i="1" dirty="0" smtClean="0"/>
              <a:t>Microsoft</a:t>
            </a:r>
            <a:endParaRPr lang="fr-FR" i="1" dirty="0" smtClean="0">
              <a:solidFill>
                <a:srgbClr val="00B050"/>
              </a:solidFill>
            </a:endParaRPr>
          </a:p>
          <a:p>
            <a:pPr lvl="1"/>
            <a:endParaRPr lang="fr-FR" dirty="0" smtClean="0">
              <a:solidFill>
                <a:srgbClr val="00B050"/>
              </a:solidFill>
            </a:endParaRPr>
          </a:p>
          <a:p>
            <a:pPr lvl="1"/>
            <a:endParaRPr lang="fr-FR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Client Git Hub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Outil de gestion de version pour récupérer le code-source, les documentations réalisées et les présentation de suivi de projet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i="1" dirty="0" smtClean="0"/>
              <a:t>On doit créer un compte gratuit sur la plateforme </a:t>
            </a:r>
            <a:r>
              <a:rPr lang="fr-FR" i="1" dirty="0" err="1" smtClean="0"/>
              <a:t>GitHub</a:t>
            </a:r>
            <a:r>
              <a:rPr lang="fr-FR" i="1" dirty="0" smtClean="0"/>
              <a:t> pour pouvoir récupérer les fichiers</a:t>
            </a:r>
            <a:endParaRPr lang="fr-FR" i="1" dirty="0"/>
          </a:p>
          <a:p>
            <a:pPr marL="742950" lvl="1" indent="-285750">
              <a:buFont typeface="Wingdings" pitchFamily="2" charset="2"/>
              <a:buChar char="Ø"/>
            </a:pPr>
            <a:endParaRPr lang="fr-FR" dirty="0">
              <a:solidFill>
                <a:srgbClr val="00B050"/>
              </a:solidFill>
            </a:endParaRP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177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27584" y="2420888"/>
            <a:ext cx="7632937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&amp; CONFIGURATION </a:t>
            </a:r>
          </a:p>
          <a:p>
            <a:pPr algn="ctr"/>
            <a:r>
              <a:rPr lang="fr-FR" sz="4000" dirty="0" smtClean="0"/>
              <a:t>Git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6443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12014" y="908720"/>
            <a:ext cx="8514706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L‘architecture Git avec Git Hub se fonde sur 3 espaces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Un </a:t>
            </a:r>
            <a:r>
              <a:rPr lang="fr-FR" b="1" dirty="0" smtClean="0"/>
              <a:t>dépôt Git Hub</a:t>
            </a:r>
            <a:r>
              <a:rPr lang="fr-FR" dirty="0" smtClean="0"/>
              <a:t>, hébergé sur les serveurs de ce site. Il est ouvert à tout le monde en lecture (Projet Open-source) et en </a:t>
            </a:r>
            <a:r>
              <a:rPr lang="fr-FR" dirty="0" err="1" smtClean="0"/>
              <a:t>fork</a:t>
            </a:r>
            <a:r>
              <a:rPr lang="fr-FR" dirty="0" smtClean="0"/>
              <a:t>. En revanche, il faut être autorisé pour y déposer ses changements.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Un </a:t>
            </a:r>
            <a:r>
              <a:rPr lang="fr-FR" b="1" dirty="0" err="1" smtClean="0"/>
              <a:t>répo</a:t>
            </a:r>
            <a:r>
              <a:rPr lang="fr-FR" b="1" dirty="0" smtClean="0"/>
              <a:t> Git local</a:t>
            </a:r>
            <a:r>
              <a:rPr lang="fr-FR" dirty="0" smtClean="0"/>
              <a:t>, sur chaque PC de développeurs. C’est une copie intégrale du dépôt Git Hub de notre projet.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Un </a:t>
            </a:r>
            <a:r>
              <a:rPr lang="fr-FR" b="1" dirty="0" smtClean="0"/>
              <a:t>répertoire local</a:t>
            </a:r>
            <a:r>
              <a:rPr lang="fr-FR" dirty="0" smtClean="0"/>
              <a:t> de travail, </a:t>
            </a:r>
            <a:r>
              <a:rPr lang="fr-FR" dirty="0"/>
              <a:t>sur chaque PC de </a:t>
            </a:r>
            <a:r>
              <a:rPr lang="fr-FR" dirty="0" smtClean="0"/>
              <a:t>développeurs. C’est là que les fichiers sont ajoutés, supprimés ou modifiés par les développeurs.</a:t>
            </a:r>
          </a:p>
        </p:txBody>
      </p:sp>
      <p:sp>
        <p:nvSpPr>
          <p:cNvPr id="2" name="Rectangle 1"/>
          <p:cNvSpPr/>
          <p:nvPr/>
        </p:nvSpPr>
        <p:spPr>
          <a:xfrm>
            <a:off x="827584" y="3933056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DEPOT GIT HUB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203848" y="3933056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 GIT LOCAL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508104" y="3933056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REPERTOIRE LOCAL</a:t>
            </a:r>
            <a:endParaRPr lang="fr-FR" dirty="0"/>
          </a:p>
        </p:txBody>
      </p:sp>
      <p:cxnSp>
        <p:nvCxnSpPr>
          <p:cNvPr id="5" name="Connecteur droit 4"/>
          <p:cNvCxnSpPr>
            <a:stCxn id="2" idx="2"/>
          </p:cNvCxnSpPr>
          <p:nvPr/>
        </p:nvCxnSpPr>
        <p:spPr>
          <a:xfrm>
            <a:off x="1763688" y="4293096"/>
            <a:ext cx="0" cy="2016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139952" y="4293096"/>
            <a:ext cx="0" cy="2016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6696236" y="4293096"/>
            <a:ext cx="0" cy="2016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763688" y="4725144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1763688" y="4855428"/>
            <a:ext cx="49325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4139952" y="5517232"/>
            <a:ext cx="2556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4139952" y="5805264"/>
            <a:ext cx="2556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1763688" y="6165304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579345" y="4420830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602915" y="4860230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989572" y="5157192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2602915" y="5805264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989572" y="5795972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1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4830</TotalTime>
  <Words>2320</Words>
  <Application>Microsoft Office PowerPoint</Application>
  <PresentationFormat>Affichage à l'écran (4:3)</PresentationFormat>
  <Paragraphs>512</Paragraphs>
  <Slides>65</Slides>
  <Notes>65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65</vt:i4>
      </vt:variant>
    </vt:vector>
  </HeadingPairs>
  <TitlesOfParts>
    <vt:vector size="73" baseType="lpstr">
      <vt:lpstr>Microsoft YaHei</vt:lpstr>
      <vt:lpstr>StarSymbol</vt:lpstr>
      <vt:lpstr>Arial</vt:lpstr>
      <vt:lpstr>Calibri</vt:lpstr>
      <vt:lpstr>Consolas</vt:lpstr>
      <vt:lpstr>Mangal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422</cp:revision>
  <cp:lastPrinted>2015-06-29T11:48:16Z</cp:lastPrinted>
  <dcterms:created xsi:type="dcterms:W3CDTF">2015-04-28T11:53:17Z</dcterms:created>
  <dcterms:modified xsi:type="dcterms:W3CDTF">2015-09-30T19:13:15Z</dcterms:modified>
</cp:coreProperties>
</file>