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301" r:id="rId2"/>
    <p:sldId id="311" r:id="rId3"/>
    <p:sldId id="256" r:id="rId4"/>
    <p:sldId id="310" r:id="rId5"/>
    <p:sldId id="275" r:id="rId6"/>
    <p:sldId id="328" r:id="rId7"/>
    <p:sldId id="315" r:id="rId8"/>
    <p:sldId id="302" r:id="rId9"/>
    <p:sldId id="303" r:id="rId10"/>
    <p:sldId id="304" r:id="rId11"/>
    <p:sldId id="309" r:id="rId12"/>
    <p:sldId id="306" r:id="rId13"/>
    <p:sldId id="307" r:id="rId14"/>
    <p:sldId id="308" r:id="rId15"/>
    <p:sldId id="312" r:id="rId16"/>
    <p:sldId id="270" r:id="rId17"/>
    <p:sldId id="265" r:id="rId18"/>
    <p:sldId id="268" r:id="rId19"/>
    <p:sldId id="269" r:id="rId20"/>
    <p:sldId id="271" r:id="rId21"/>
    <p:sldId id="257" r:id="rId22"/>
    <p:sldId id="316" r:id="rId23"/>
    <p:sldId id="313" r:id="rId24"/>
    <p:sldId id="314" r:id="rId25"/>
    <p:sldId id="333" r:id="rId26"/>
    <p:sldId id="327" r:id="rId27"/>
    <p:sldId id="317" r:id="rId28"/>
    <p:sldId id="326" r:id="rId29"/>
    <p:sldId id="318" r:id="rId30"/>
    <p:sldId id="330" r:id="rId31"/>
    <p:sldId id="319" r:id="rId32"/>
    <p:sldId id="320" r:id="rId33"/>
    <p:sldId id="322" r:id="rId34"/>
    <p:sldId id="321" r:id="rId35"/>
    <p:sldId id="323" r:id="rId36"/>
    <p:sldId id="324" r:id="rId37"/>
    <p:sldId id="331" r:id="rId38"/>
    <p:sldId id="334" r:id="rId39"/>
    <p:sldId id="335" r:id="rId40"/>
    <p:sldId id="336" r:id="rId41"/>
    <p:sldId id="337" r:id="rId42"/>
    <p:sldId id="338" r:id="rId43"/>
    <p:sldId id="339" r:id="rId44"/>
    <p:sldId id="299" r:id="rId45"/>
    <p:sldId id="295" r:id="rId46"/>
    <p:sldId id="296" r:id="rId4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630F6-BB7E-4BB0-B3A1-C739EB574077}" type="datetimeFigureOut">
              <a:rPr lang="fr-FR" smtClean="0"/>
              <a:t>27/05/2015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80E5F-76A7-426C-8874-1B043B738D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36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56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4255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80E5F-76A7-426C-8874-1B043B738D2C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969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3336"/>
            <a:ext cx="4211960" cy="358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e la date 4"/>
          <p:cNvSpPr txBox="1">
            <a:spLocks/>
          </p:cNvSpPr>
          <p:nvPr userDrawn="1"/>
        </p:nvSpPr>
        <p:spPr>
          <a:xfrm>
            <a:off x="1115616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84E013-A843-4EE9-AEA8-FFBC70E64231}" type="datetime1">
              <a:rPr lang="fr-FR" b="1" smtClean="0">
                <a:solidFill>
                  <a:schemeClr val="tx1"/>
                </a:solidFill>
              </a:rPr>
              <a:pPr/>
              <a:t>27/05/2015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9" name="Espace réservé du numéro de diapositive 5"/>
          <p:cNvSpPr txBox="1">
            <a:spLocks/>
          </p:cNvSpPr>
          <p:nvPr userDrawn="1"/>
        </p:nvSpPr>
        <p:spPr>
          <a:xfrm>
            <a:off x="6876256" y="646390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20CB13-A045-4FF2-AF1A-D1AA5276D291}" type="slidenum">
              <a:rPr lang="fr-FR" b="1" smtClean="0">
                <a:solidFill>
                  <a:schemeClr val="tx1"/>
                </a:solidFill>
              </a:rPr>
              <a:pPr/>
              <a:t>‹N°›</a:t>
            </a:fld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187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A5207-E07B-4FCF-99F6-F8833A3BB3D7}" type="datetime1">
              <a:rPr lang="fr-FR" smtClean="0"/>
              <a:t>27/05/2015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31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965C6-0898-43EA-9A99-A4039BB22876}" type="datetime1">
              <a:rPr lang="fr-FR" smtClean="0"/>
              <a:t>27/05/2015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73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2F636-2596-4D20-BE75-DC7667EB0908}" type="datetime1">
              <a:rPr lang="fr-FR" smtClean="0"/>
              <a:t>27/05/2015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16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AF55-5B35-49D2-89B7-6A012C2F0023}" type="datetime1">
              <a:rPr lang="fr-FR" smtClean="0"/>
              <a:t>27/05/2015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382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C4D42-2F73-4BB2-8416-8B3A3DDD3EE7}" type="datetime1">
              <a:rPr lang="fr-FR" smtClean="0"/>
              <a:t>27/05/2015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64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6F79D-CD5D-4224-B1FA-5F7F3BAA4104}" type="datetime1">
              <a:rPr lang="fr-FR" smtClean="0"/>
              <a:t>27/05/2015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06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0143-4D2C-4FF6-B0A6-06989F9BDBAC}" type="datetime1">
              <a:rPr lang="fr-FR" smtClean="0"/>
              <a:t>27/05/2015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42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A4A73-C55A-4735-A06F-415E5CC28EBA}" type="datetime1">
              <a:rPr lang="fr-FR" smtClean="0"/>
              <a:t>27/05/2015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09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FC597-E398-43B4-BDF9-08A9085F6959}" type="datetime1">
              <a:rPr lang="fr-FR" smtClean="0"/>
              <a:t>27/05/2015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11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D74D-BD35-47D9-98F8-EE91FA02EBB2}" type="datetime1">
              <a:rPr lang="fr-FR" smtClean="0"/>
              <a:t>27/05/2015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52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6BC2D-0CAC-4C60-B0A8-88D3FE659C6F}" type="datetime1">
              <a:rPr lang="fr-FR" smtClean="0"/>
              <a:t>27/05/2015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0CB13-A045-4FF2-AF1A-D1AA5276D2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81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alyse-sectorielle.fr/entreprises/mr-bricolage-chiffre-daffaires-ca-marges-rentabilit-financire-roe-bilan-comptable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alyse-sectorielle.fr/entreprises/mr-bricolage-chiffre-daffaires-ca-marges-rentabilit-financire-roe-bilan-comptable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907704" y="2708920"/>
            <a:ext cx="5160940" cy="10772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5000" dirty="0" smtClean="0"/>
              <a:t>Projet ODE</a:t>
            </a:r>
          </a:p>
          <a:p>
            <a:pPr algn="ctr"/>
            <a:r>
              <a:rPr lang="fr-FR" sz="1400" b="1" u="sng" dirty="0" smtClean="0"/>
              <a:t>O</a:t>
            </a:r>
            <a:r>
              <a:rPr lang="fr-FR" sz="1400" dirty="0" smtClean="0"/>
              <a:t>ptimisation des </a:t>
            </a:r>
            <a:r>
              <a:rPr lang="fr-FR" sz="1400" b="1" u="sng" dirty="0" smtClean="0"/>
              <a:t>D</a:t>
            </a:r>
            <a:r>
              <a:rPr lang="fr-FR" sz="1400" dirty="0" smtClean="0"/>
              <a:t>onnées de l’</a:t>
            </a:r>
            <a:r>
              <a:rPr lang="fr-FR" sz="1400" b="1" u="sng" dirty="0" smtClean="0"/>
              <a:t>E</a:t>
            </a:r>
            <a:r>
              <a:rPr lang="fr-FR" sz="1400" dirty="0" smtClean="0"/>
              <a:t>ntrepôt</a:t>
            </a:r>
            <a:endParaRPr lang="fr-FR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8"/>
          <a:stretch/>
        </p:blipFill>
        <p:spPr bwMode="auto">
          <a:xfrm>
            <a:off x="0" y="-27384"/>
            <a:ext cx="9144000" cy="156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1879972" y="4365104"/>
            <a:ext cx="5188672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b="1" dirty="0" smtClean="0"/>
              <a:t>Projet Master 2 MIAGE – Bordeaux 1</a:t>
            </a:r>
          </a:p>
          <a:p>
            <a:pPr lvl="1">
              <a:lnSpc>
                <a:spcPct val="200000"/>
              </a:lnSpc>
            </a:pPr>
            <a:r>
              <a:rPr lang="fr-FR" dirty="0"/>
              <a:t>Thomas </a:t>
            </a:r>
            <a:r>
              <a:rPr lang="fr-FR" dirty="0" smtClean="0"/>
              <a:t>CHOURREAU</a:t>
            </a:r>
          </a:p>
          <a:p>
            <a:pPr lvl="1">
              <a:lnSpc>
                <a:spcPct val="200000"/>
              </a:lnSpc>
            </a:pPr>
            <a:r>
              <a:rPr lang="fr-FR" dirty="0" smtClean="0"/>
              <a:t>Olivier ESSNER &lt;</a:t>
            </a:r>
            <a:r>
              <a:rPr lang="fr-FR" u="sng" dirty="0" err="1" smtClean="0">
                <a:solidFill>
                  <a:schemeClr val="tx2">
                    <a:lumMod val="75000"/>
                  </a:schemeClr>
                </a:solidFill>
              </a:rPr>
              <a:t>olivier.essner</a:t>
            </a:r>
            <a:r>
              <a:rPr lang="fr-FR" u="sn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u="sng" dirty="0" smtClean="0">
                <a:solidFill>
                  <a:schemeClr val="tx2">
                    <a:lumMod val="75000"/>
                  </a:schemeClr>
                </a:solidFill>
              </a:rPr>
              <a:t>(at) free.fr</a:t>
            </a:r>
            <a:r>
              <a:rPr lang="fr-FR" dirty="0" smtClean="0"/>
              <a:t>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64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7504" y="107340"/>
            <a:ext cx="243951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INTERVIEW DES ACHATS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723454" y="1400772"/>
            <a:ext cx="7088906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dirty="0" smtClean="0"/>
              <a:t>Le marketing me transmet sa « liste  de courses » pour la semaine, m’alloue un budget associé et un délai de disponibilité à ne pas dépasser. Je sélectionne mes fournisseurs, les mets en concurrence et négocie </a:t>
            </a:r>
            <a:r>
              <a:rPr lang="fr-FR" dirty="0"/>
              <a:t>l</a:t>
            </a:r>
            <a:r>
              <a:rPr lang="fr-FR" dirty="0" smtClean="0"/>
              <a:t>eurs offres.</a:t>
            </a:r>
            <a:endParaRPr lang="fr-FR" dirty="0"/>
          </a:p>
        </p:txBody>
      </p:sp>
      <p:sp>
        <p:nvSpPr>
          <p:cNvPr id="7" name="Rogner un rectangle avec un coin du même côté 6"/>
          <p:cNvSpPr/>
          <p:nvPr/>
        </p:nvSpPr>
        <p:spPr>
          <a:xfrm>
            <a:off x="725154" y="1052736"/>
            <a:ext cx="5791062" cy="360040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MON METIER : Responsable de la centrale d’achats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711148" y="4421155"/>
            <a:ext cx="7088906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Etat des lieux des fournisseurs et de leurs offres (Mise en concurrence inter-fournisseurs)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Variation des prix d’achats fournisseurs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Délais de livraison annoncés / réels</a:t>
            </a:r>
          </a:p>
        </p:txBody>
      </p:sp>
      <p:sp>
        <p:nvSpPr>
          <p:cNvPr id="9" name="Rogner un rectangle avec un coin du même côté 8"/>
          <p:cNvSpPr/>
          <p:nvPr/>
        </p:nvSpPr>
        <p:spPr>
          <a:xfrm>
            <a:off x="712849" y="4077072"/>
            <a:ext cx="2282592" cy="360040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MES INDICATEURS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695046" y="2852936"/>
            <a:ext cx="7088906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dirty="0" smtClean="0"/>
              <a:t>Pouvoir synthétiser les informations des fournisseurs et des commandes passées pour me donner un avantage lors des négociations : J’ai déjà commandé N-millions d’€ chez lui l’année dernière, ou il y a 7 autres vendeurs qui proposent le même produit,  etc…</a:t>
            </a:r>
            <a:endParaRPr lang="fr-FR" dirty="0"/>
          </a:p>
        </p:txBody>
      </p:sp>
      <p:sp>
        <p:nvSpPr>
          <p:cNvPr id="11" name="Rogner un rectangle avec un coin du même côté 10"/>
          <p:cNvSpPr/>
          <p:nvPr/>
        </p:nvSpPr>
        <p:spPr>
          <a:xfrm>
            <a:off x="695046" y="2492896"/>
            <a:ext cx="2282592" cy="360040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MES ATTENTES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711148" y="5236839"/>
            <a:ext cx="7088906" cy="9541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 smtClean="0"/>
              <a:t>Granularité de temps : Semaine / Mois – Au plus 12 mois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 smtClean="0"/>
              <a:t>Granularité de lieu : National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 smtClean="0"/>
              <a:t>Fréquence de MAJ : Hebdomadaire</a:t>
            </a:r>
            <a:r>
              <a:rPr lang="fr-FR" sz="1400" dirty="0"/>
              <a:t> – Consultation chaque lundi pour la semaine </a:t>
            </a:r>
            <a:r>
              <a:rPr lang="fr-FR" sz="1400" dirty="0" smtClean="0"/>
              <a:t>précédente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7145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7504" y="107340"/>
            <a:ext cx="3026598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INTERVIEW DE LA LOGISTIQUE</a:t>
            </a:r>
            <a:endParaRPr lang="fr-FR" dirty="0"/>
          </a:p>
        </p:txBody>
      </p:sp>
      <p:sp>
        <p:nvSpPr>
          <p:cNvPr id="7" name="Rogner un rectangle avec un coin du même côté 6"/>
          <p:cNvSpPr/>
          <p:nvPr/>
        </p:nvSpPr>
        <p:spPr>
          <a:xfrm>
            <a:off x="725154" y="620688"/>
            <a:ext cx="5945910" cy="360040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MON METIER : Responsable des plateformes logistiques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723454" y="5139189"/>
            <a:ext cx="708890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marL="285750" indent="-285750">
              <a:buFont typeface="Wingdings" panose="05000000000000000000" pitchFamily="2" charset="2"/>
              <a:buChar char="Ø"/>
              <a:defRPr sz="1400"/>
            </a:lvl1pPr>
          </a:lstStyle>
          <a:p>
            <a:r>
              <a:rPr lang="fr-FR" dirty="0"/>
              <a:t>Indicateurs « standards » de la chaine logistique</a:t>
            </a:r>
          </a:p>
        </p:txBody>
      </p:sp>
      <p:sp>
        <p:nvSpPr>
          <p:cNvPr id="9" name="Rogner un rectangle avec un coin du même côté 8"/>
          <p:cNvSpPr/>
          <p:nvPr/>
        </p:nvSpPr>
        <p:spPr>
          <a:xfrm>
            <a:off x="725154" y="4779149"/>
            <a:ext cx="2282592" cy="360040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MES INDICATEURS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723454" y="3789040"/>
            <a:ext cx="7088906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dirty="0"/>
              <a:t>Les indicateurs sont « simples », mais doivent </a:t>
            </a:r>
            <a:r>
              <a:rPr lang="fr-FR" dirty="0" smtClean="0"/>
              <a:t>englober un volume considérable </a:t>
            </a:r>
            <a:r>
              <a:rPr lang="fr-FR" dirty="0"/>
              <a:t>de </a:t>
            </a:r>
            <a:r>
              <a:rPr lang="fr-FR" dirty="0" smtClean="0"/>
              <a:t>données de stocks, de mouvements logistiques… </a:t>
            </a:r>
            <a:r>
              <a:rPr lang="fr-FR" dirty="0"/>
              <a:t>Malgré ça, les indicateurs doivent être générés en un temps « raisonnable »</a:t>
            </a:r>
          </a:p>
        </p:txBody>
      </p:sp>
      <p:sp>
        <p:nvSpPr>
          <p:cNvPr id="11" name="Rogner un rectangle avec un coin du même côté 10"/>
          <p:cNvSpPr/>
          <p:nvPr/>
        </p:nvSpPr>
        <p:spPr>
          <a:xfrm>
            <a:off x="725154" y="3429000"/>
            <a:ext cx="2282592" cy="360040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MES ATTENTES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723454" y="980728"/>
            <a:ext cx="7088906" cy="13849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dirty="0" smtClean="0"/>
              <a:t>Les marchandises sont reçues par containers par l’une de nos 2 plateformes logistique la plus proche du port d’arrivé: Le </a:t>
            </a:r>
            <a:r>
              <a:rPr lang="fr-FR" dirty="0"/>
              <a:t>Havre (76) </a:t>
            </a:r>
            <a:r>
              <a:rPr lang="fr-FR" dirty="0" smtClean="0"/>
              <a:t>ou </a:t>
            </a:r>
            <a:r>
              <a:rPr lang="fr-FR" dirty="0" err="1"/>
              <a:t>Fos-sur-mer</a:t>
            </a:r>
            <a:r>
              <a:rPr lang="fr-FR" dirty="0"/>
              <a:t> (13</a:t>
            </a:r>
            <a:r>
              <a:rPr lang="fr-FR" dirty="0" smtClean="0"/>
              <a:t>)</a:t>
            </a:r>
          </a:p>
          <a:p>
            <a:r>
              <a:rPr lang="fr-FR" dirty="0" smtClean="0"/>
              <a:t>Puis elles sont immédiatement expédiées (Quasiment en flux tendu) vers les 10 centres de distribution régionaux. </a:t>
            </a:r>
          </a:p>
          <a:p>
            <a:r>
              <a:rPr lang="fr-FR" dirty="0" smtClean="0"/>
              <a:t>De là, les centres de distribution vont soit les stocker sur place, soit les livrer entre les différents magasins de sa zone, ou vont réaliser l’expédition aux acheteurs Internet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723454" y="5499229"/>
            <a:ext cx="7088906" cy="9541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 smtClean="0"/>
              <a:t>Granularité de temps : Semaine / Mois / Année – Au plus 5 ans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 smtClean="0"/>
              <a:t>Granularité de lieu : Régional / National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 smtClean="0"/>
              <a:t>Fréquence de MAJ : Hebdomadaire</a:t>
            </a:r>
            <a:r>
              <a:rPr lang="fr-FR" sz="1400" dirty="0"/>
              <a:t> – Consultation chaque lundi pour la semaine </a:t>
            </a:r>
            <a:r>
              <a:rPr lang="fr-FR" sz="1400" dirty="0" smtClean="0"/>
              <a:t>précédente</a:t>
            </a:r>
            <a:endParaRPr lang="fr-FR" sz="1400" dirty="0"/>
          </a:p>
        </p:txBody>
      </p:sp>
      <p:sp>
        <p:nvSpPr>
          <p:cNvPr id="16" name="ZoneTexte 15"/>
          <p:cNvSpPr txBox="1"/>
          <p:nvPr/>
        </p:nvSpPr>
        <p:spPr>
          <a:xfrm>
            <a:off x="733336" y="2492896"/>
            <a:ext cx="7088906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dirty="0" smtClean="0"/>
              <a:t>Nous procédons également aux « ajustements » constant des stocks en cas de surcapacité, ou au contraire, besoin de réappro d’un magasin, ou d’un centre de distribution. Enfin, nous assurons également la logistique « retour fabricant » pour le SAV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861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7504" y="107340"/>
            <a:ext cx="2429255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INTERVIEW DES VENTES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723454" y="1156872"/>
            <a:ext cx="7088906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dirty="0" smtClean="0"/>
              <a:t>J’analyse quotidiennement la </a:t>
            </a:r>
            <a:r>
              <a:rPr lang="fr-FR" dirty="0"/>
              <a:t>disponibilité des produits en </a:t>
            </a:r>
            <a:r>
              <a:rPr lang="fr-FR" dirty="0" smtClean="0"/>
              <a:t>magasin, pour </a:t>
            </a:r>
            <a:r>
              <a:rPr lang="fr-FR" dirty="0"/>
              <a:t>connaître les produits </a:t>
            </a:r>
            <a:r>
              <a:rPr lang="fr-FR" dirty="0" smtClean="0"/>
              <a:t>qui se vendent bien, ceux qui </a:t>
            </a:r>
            <a:r>
              <a:rPr lang="fr-FR" dirty="0"/>
              <a:t>manquent en </a:t>
            </a:r>
            <a:r>
              <a:rPr lang="fr-FR" dirty="0" smtClean="0"/>
              <a:t>rayon, mes stocks,  etc… Mon client ne doit jamais sortir les mains vides du magasin,  ou pire : Aller acheter ailleurs</a:t>
            </a:r>
            <a:endParaRPr lang="fr-FR" dirty="0"/>
          </a:p>
        </p:txBody>
      </p:sp>
      <p:sp>
        <p:nvSpPr>
          <p:cNvPr id="7" name="Rogner un rectangle avec un coin du même côté 6"/>
          <p:cNvSpPr/>
          <p:nvPr/>
        </p:nvSpPr>
        <p:spPr>
          <a:xfrm>
            <a:off x="725154" y="808836"/>
            <a:ext cx="3918854" cy="360040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MON METIER : Directeur de magasin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723454" y="4869160"/>
            <a:ext cx="7088906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Indicateurs sur ma performance commerciale : Points de </a:t>
            </a:r>
            <a:r>
              <a:rPr lang="fr-FR" dirty="0" smtClean="0"/>
              <a:t>marge, </a:t>
            </a:r>
            <a:r>
              <a:rPr lang="fr-FR" dirty="0"/>
              <a:t>volumes, CA…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Indicateurs sur mon stock : Niveaux, roulement, démarque (Vol)</a:t>
            </a:r>
          </a:p>
        </p:txBody>
      </p:sp>
      <p:sp>
        <p:nvSpPr>
          <p:cNvPr id="9" name="Rogner un rectangle avec un coin du même côté 8"/>
          <p:cNvSpPr/>
          <p:nvPr/>
        </p:nvSpPr>
        <p:spPr>
          <a:xfrm>
            <a:off x="725154" y="4509120"/>
            <a:ext cx="2282592" cy="360040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MES INDICATEURS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725154" y="3957443"/>
            <a:ext cx="708890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dirty="0" smtClean="0"/>
              <a:t>J’ai </a:t>
            </a:r>
            <a:r>
              <a:rPr lang="fr-FR" dirty="0"/>
              <a:t>besoin d’une mise à jour </a:t>
            </a:r>
            <a:r>
              <a:rPr lang="fr-FR" dirty="0" smtClean="0"/>
              <a:t>quotidienne. </a:t>
            </a:r>
            <a:r>
              <a:rPr lang="fr-FR" dirty="0"/>
              <a:t>Un </a:t>
            </a:r>
            <a:r>
              <a:rPr lang="fr-FR" dirty="0" smtClean="0"/>
              <a:t>6 mois </a:t>
            </a:r>
            <a:r>
              <a:rPr lang="fr-FR" dirty="0"/>
              <a:t>glissant d’historique me </a:t>
            </a:r>
            <a:r>
              <a:rPr lang="fr-FR" dirty="0" smtClean="0"/>
              <a:t>suffisent. </a:t>
            </a:r>
            <a:endParaRPr lang="fr-FR" dirty="0"/>
          </a:p>
        </p:txBody>
      </p:sp>
      <p:sp>
        <p:nvSpPr>
          <p:cNvPr id="11" name="Rogner un rectangle avec un coin du même côté 10"/>
          <p:cNvSpPr/>
          <p:nvPr/>
        </p:nvSpPr>
        <p:spPr>
          <a:xfrm>
            <a:off x="725154" y="2969076"/>
            <a:ext cx="2282592" cy="360040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MES ATTENTES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721764" y="1988840"/>
            <a:ext cx="7088906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dirty="0" smtClean="0"/>
              <a:t>Je collabore avec la logistique et le marketing pour mon approvisionnement et mes renouvellements de produits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721764" y="3336594"/>
            <a:ext cx="7088906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dirty="0" smtClean="0"/>
              <a:t>Je travaille dans l’opérationnel, à la semaine, voir au jour, sur des indicateurs standards. </a:t>
            </a:r>
            <a:r>
              <a:rPr lang="fr-FR" dirty="0"/>
              <a:t>Pas de </a:t>
            </a:r>
            <a:r>
              <a:rPr lang="fr-FR" dirty="0" smtClean="0"/>
              <a:t>« Grande vision stratégique de l’entreprise » pour </a:t>
            </a:r>
            <a:r>
              <a:rPr lang="fr-FR" dirty="0"/>
              <a:t>moi, je laisse ça </a:t>
            </a:r>
            <a:r>
              <a:rPr lang="fr-FR" dirty="0" smtClean="0"/>
              <a:t>à la direction </a:t>
            </a:r>
            <a:r>
              <a:rPr lang="fr-FR" dirty="0"/>
              <a:t>! 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723454" y="5517232"/>
            <a:ext cx="7088906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 smtClean="0"/>
              <a:t>Granularité de temps : Semaine / Mois – Au plus 6 mois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 smtClean="0"/>
              <a:t>Granularité de lieu : Par magasin / Région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 smtClean="0"/>
              <a:t>Fréquence de MAJ : Journalière – </a:t>
            </a:r>
            <a:r>
              <a:rPr lang="fr-FR" sz="1400" dirty="0"/>
              <a:t>Consultation chaque </a:t>
            </a:r>
            <a:r>
              <a:rPr lang="fr-FR" sz="1400" dirty="0" smtClean="0"/>
              <a:t>jour pour </a:t>
            </a:r>
            <a:r>
              <a:rPr lang="fr-FR" sz="1400" dirty="0"/>
              <a:t>la </a:t>
            </a:r>
            <a:r>
              <a:rPr lang="fr-FR" sz="1400" dirty="0" smtClean="0"/>
              <a:t>veille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2163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7504" y="107340"/>
            <a:ext cx="4981748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INTERVIEW DU CONTRÔLE DE GESTION / FINANCE</a:t>
            </a:r>
            <a:endParaRPr lang="fr-FR" dirty="0"/>
          </a:p>
        </p:txBody>
      </p:sp>
      <p:sp>
        <p:nvSpPr>
          <p:cNvPr id="6" name="Rogner un rectangle avec un coin du même côté 5"/>
          <p:cNvSpPr/>
          <p:nvPr/>
        </p:nvSpPr>
        <p:spPr>
          <a:xfrm>
            <a:off x="725154" y="1052736"/>
            <a:ext cx="3918854" cy="360040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MON METIER : Directeur Financier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723454" y="4869160"/>
            <a:ext cx="7088906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Les rations de gestion « classiques » des entreprises</a:t>
            </a:r>
            <a:endParaRPr lang="fr-FR" dirty="0"/>
          </a:p>
        </p:txBody>
      </p:sp>
      <p:sp>
        <p:nvSpPr>
          <p:cNvPr id="8" name="Rogner un rectangle avec un coin du même côté 7"/>
          <p:cNvSpPr/>
          <p:nvPr/>
        </p:nvSpPr>
        <p:spPr>
          <a:xfrm>
            <a:off x="726033" y="4509120"/>
            <a:ext cx="2282592" cy="360040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MES INDICATEURS</a:t>
            </a:r>
            <a:endParaRPr lang="fr-FR" dirty="0"/>
          </a:p>
        </p:txBody>
      </p:sp>
      <p:sp>
        <p:nvSpPr>
          <p:cNvPr id="10" name="Rogner un rectangle avec un coin du même côté 9"/>
          <p:cNvSpPr/>
          <p:nvPr/>
        </p:nvSpPr>
        <p:spPr>
          <a:xfrm>
            <a:off x="723454" y="3068960"/>
            <a:ext cx="2282592" cy="360040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MES ATTENTES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723454" y="1412776"/>
            <a:ext cx="7088906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dirty="0" smtClean="0"/>
              <a:t>Je fourni à la direction des ratios de gestion « standards » pour juger de la bonne marche de l’entreprise. En accord avec la direction, j’alloue mensuellement les enveloppes financières au marketing destinées aux achats de marchandises.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723454" y="3429000"/>
            <a:ext cx="7088906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dirty="0" smtClean="0"/>
              <a:t>Une vision mensuelle me suffit. A l’échelle de la semaine, je serais trop gêné par les variations non-significatives de mes ratios de gestion. 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723454" y="5301208"/>
            <a:ext cx="7088906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 smtClean="0"/>
              <a:t>Granularité de temps : Mois / Année – Au plus 5 ans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 smtClean="0"/>
              <a:t>Granularité de lieu : Par magasin / Région / National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 smtClean="0"/>
              <a:t>Fréquence de MAJ : Mensuel – </a:t>
            </a:r>
            <a:r>
              <a:rPr lang="fr-FR" sz="1400" dirty="0"/>
              <a:t>Consultation </a:t>
            </a:r>
            <a:r>
              <a:rPr lang="fr-FR" sz="1400" dirty="0" smtClean="0"/>
              <a:t>au début de mois </a:t>
            </a:r>
            <a:r>
              <a:rPr lang="fr-FR" sz="1400" dirty="0"/>
              <a:t>pour </a:t>
            </a:r>
            <a:r>
              <a:rPr lang="fr-FR" sz="1400" dirty="0" smtClean="0"/>
              <a:t>le mois précédent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24390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7504" y="107340"/>
            <a:ext cx="2919517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INTERVIEW DE LA DIRECTION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725155" y="986629"/>
            <a:ext cx="7088906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Je pilote l’ensemble des 5 directions-métiers de mon entreprise, à qui je leur délègue beaucoup pour la gestion « de tous les jours ». Je décide de l’orientation stratégique du groupe, et gère les gros dossiers « délicats » en cas de problème</a:t>
            </a:r>
          </a:p>
        </p:txBody>
      </p:sp>
      <p:sp>
        <p:nvSpPr>
          <p:cNvPr id="15" name="Rogner un rectangle avec un coin du même côté 14"/>
          <p:cNvSpPr/>
          <p:nvPr/>
        </p:nvSpPr>
        <p:spPr>
          <a:xfrm>
            <a:off x="726856" y="638593"/>
            <a:ext cx="2693016" cy="360040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MON METIER : P-D.G.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838790" y="4725144"/>
            <a:ext cx="7088906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Les ratios de gestion, fournis par la direction Financière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Les indicateurs marketing « macro », fournis par la direction Marketing </a:t>
            </a:r>
          </a:p>
        </p:txBody>
      </p:sp>
      <p:sp>
        <p:nvSpPr>
          <p:cNvPr id="18" name="Rogner un rectangle avec un coin du même côté 17"/>
          <p:cNvSpPr/>
          <p:nvPr/>
        </p:nvSpPr>
        <p:spPr>
          <a:xfrm>
            <a:off x="838790" y="4365104"/>
            <a:ext cx="2282592" cy="360040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MES INDICATEURS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838790" y="3212976"/>
            <a:ext cx="7088906" cy="8002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La </a:t>
            </a:r>
            <a:r>
              <a:rPr lang="fr-FR" sz="1400" dirty="0"/>
              <a:t>confiance </a:t>
            </a:r>
            <a:r>
              <a:rPr lang="fr-FR" sz="1400" dirty="0" smtClean="0"/>
              <a:t>envers mes directions-métiers n’exclu </a:t>
            </a:r>
            <a:r>
              <a:rPr lang="fr-FR" sz="1400" dirty="0"/>
              <a:t>pas la surveillance</a:t>
            </a:r>
            <a:r>
              <a:rPr lang="fr-FR" dirty="0" smtClean="0"/>
              <a:t>. </a:t>
            </a:r>
            <a:r>
              <a:rPr lang="fr-FR" sz="1400" dirty="0" smtClean="0"/>
              <a:t>Je dois pouvoir avoir un rafraichissement hebdomadaire de mes indicateurs prédéfinis, et pouvoir les comparer d’un mois ou d’une année à l’autre</a:t>
            </a:r>
          </a:p>
        </p:txBody>
      </p:sp>
      <p:sp>
        <p:nvSpPr>
          <p:cNvPr id="20" name="Rogner un rectangle avec un coin du même côté 19"/>
          <p:cNvSpPr/>
          <p:nvPr/>
        </p:nvSpPr>
        <p:spPr>
          <a:xfrm>
            <a:off x="838790" y="2852936"/>
            <a:ext cx="2282592" cy="360040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MES ATTENTES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838790" y="5363924"/>
            <a:ext cx="7088906" cy="9541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 smtClean="0"/>
              <a:t>Granularité de temps : Mois / Année – Au plus 5 ans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 smtClean="0"/>
              <a:t>Granularité de lieu : Par région / National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 smtClean="0"/>
              <a:t>Fréquence de MAJ : Hebdomadaire – Consultation chaque lundi pour la semaine précédente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720084" y="1772816"/>
            <a:ext cx="7088906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Le niveau « micro » ne m’intéresse pas, je travaille en « vue d’ensemble ». Que je fasse vendre du yaourt ou des perceuses, c’est la même chose pour la gestion d’une entreprise de grande distribution</a:t>
            </a:r>
          </a:p>
        </p:txBody>
      </p:sp>
    </p:spTree>
    <p:extLst>
      <p:ext uri="{BB962C8B-B14F-4D97-AF65-F5344CB8AC3E}">
        <p14:creationId xmlns:p14="http://schemas.microsoft.com/office/powerpoint/2010/main" val="414919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907704" y="2708920"/>
            <a:ext cx="5160940" cy="86177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5000" dirty="0" smtClean="0"/>
              <a:t>CAS ETUDIÉ</a:t>
            </a:r>
            <a:endParaRPr lang="fr-FR" sz="5000" dirty="0"/>
          </a:p>
        </p:txBody>
      </p:sp>
    </p:spTree>
    <p:extLst>
      <p:ext uri="{BB962C8B-B14F-4D97-AF65-F5344CB8AC3E}">
        <p14:creationId xmlns:p14="http://schemas.microsoft.com/office/powerpoint/2010/main" val="372474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6318" flipH="1">
            <a:off x="1531199" y="3140968"/>
            <a:ext cx="5739155" cy="2832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251520" y="841803"/>
            <a:ext cx="830921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La perceuse silencieuse</a:t>
            </a:r>
          </a:p>
        </p:txBody>
      </p:sp>
      <p:sp>
        <p:nvSpPr>
          <p:cNvPr id="8" name="Rectangle 7"/>
          <p:cNvSpPr/>
          <p:nvPr/>
        </p:nvSpPr>
        <p:spPr>
          <a:xfrm>
            <a:off x="269114" y="1211136"/>
            <a:ext cx="8263326" cy="495416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511099" y="1953706"/>
            <a:ext cx="7088906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Lors du dernier concours Lépine 2014, le marketing a vu la démonstration d’une nouvelle perceuse totalement silencieuse, qui connait un grand succès en Angleterre…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107504" y="107340"/>
            <a:ext cx="142058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CAS D'ETUDE</a:t>
            </a:r>
          </a:p>
        </p:txBody>
      </p:sp>
    </p:spTree>
    <p:extLst>
      <p:ext uri="{BB962C8B-B14F-4D97-AF65-F5344CB8AC3E}">
        <p14:creationId xmlns:p14="http://schemas.microsoft.com/office/powerpoint/2010/main" val="49926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251520" y="841803"/>
            <a:ext cx="830921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La perceuse silencieuse</a:t>
            </a:r>
          </a:p>
        </p:txBody>
      </p:sp>
      <p:sp>
        <p:nvSpPr>
          <p:cNvPr id="8" name="Rectangle 7"/>
          <p:cNvSpPr/>
          <p:nvPr/>
        </p:nvSpPr>
        <p:spPr>
          <a:xfrm>
            <a:off x="269114" y="1211136"/>
            <a:ext cx="8263326" cy="495416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fr-FR" dirty="0"/>
          </a:p>
        </p:txBody>
      </p:sp>
      <p:grpSp>
        <p:nvGrpSpPr>
          <p:cNvPr id="4" name="Groupe 3"/>
          <p:cNvGrpSpPr/>
          <p:nvPr/>
        </p:nvGrpSpPr>
        <p:grpSpPr>
          <a:xfrm>
            <a:off x="791793" y="1558533"/>
            <a:ext cx="7092575" cy="1811233"/>
            <a:chOff x="791793" y="1484784"/>
            <a:chExt cx="7092575" cy="1811233"/>
          </a:xfrm>
        </p:grpSpPr>
        <p:sp>
          <p:nvSpPr>
            <p:cNvPr id="14" name="Rogner un rectangle avec un coin du même côté 13"/>
            <p:cNvSpPr/>
            <p:nvPr/>
          </p:nvSpPr>
          <p:spPr>
            <a:xfrm>
              <a:off x="819250" y="1484784"/>
              <a:ext cx="1940774" cy="360040"/>
            </a:xfrm>
            <a:prstGeom prst="snip2SameRect">
              <a:avLst>
                <a:gd name="adj1" fmla="val 50000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1 - MARKETING</a:t>
              </a:r>
              <a:endParaRPr lang="fr-FR" dirty="0"/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795462" y="1846918"/>
              <a:ext cx="7088906" cy="92333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Après une étude de marché et accord du service Gestion &amp; Finance, ils décident de « tenter le coup » mais sur un volume raisonnable, et uniquement dans les magasins de Gironde et sur le site Internet</a:t>
              </a:r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791793" y="2926685"/>
              <a:ext cx="7088906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Ils demandent aux achats de se procurer 20 000 unités</a:t>
              </a:r>
            </a:p>
          </p:txBody>
        </p:sp>
      </p:grpSp>
      <p:grpSp>
        <p:nvGrpSpPr>
          <p:cNvPr id="5" name="Groupe 4"/>
          <p:cNvGrpSpPr/>
          <p:nvPr/>
        </p:nvGrpSpPr>
        <p:grpSpPr>
          <a:xfrm>
            <a:off x="827584" y="4078813"/>
            <a:ext cx="7088906" cy="1006371"/>
            <a:chOff x="790914" y="3732556"/>
            <a:chExt cx="7088906" cy="1006371"/>
          </a:xfrm>
        </p:grpSpPr>
        <p:sp>
          <p:nvSpPr>
            <p:cNvPr id="17" name="ZoneTexte 16"/>
            <p:cNvSpPr txBox="1"/>
            <p:nvPr/>
          </p:nvSpPr>
          <p:spPr>
            <a:xfrm>
              <a:off x="790914" y="4092596"/>
              <a:ext cx="7088906" cy="64633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Achète les 20 000 unités voulues, à livrer sur le dépôt logistique de Fos-sur-Mer (13) </a:t>
              </a:r>
            </a:p>
          </p:txBody>
        </p:sp>
        <p:sp>
          <p:nvSpPr>
            <p:cNvPr id="18" name="Rogner un rectangle avec un coin du même côté 17"/>
            <p:cNvSpPr/>
            <p:nvPr/>
          </p:nvSpPr>
          <p:spPr>
            <a:xfrm>
              <a:off x="1761301" y="3732556"/>
              <a:ext cx="1940774" cy="360040"/>
            </a:xfrm>
            <a:prstGeom prst="snip2SameRect">
              <a:avLst>
                <a:gd name="adj1" fmla="val 50000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2 - ACHATS</a:t>
              </a:r>
              <a:endParaRPr lang="fr-FR" dirty="0"/>
            </a:p>
          </p:txBody>
        </p:sp>
      </p:grpSp>
      <p:sp>
        <p:nvSpPr>
          <p:cNvPr id="21" name="ZoneTexte 20"/>
          <p:cNvSpPr txBox="1"/>
          <p:nvPr/>
        </p:nvSpPr>
        <p:spPr>
          <a:xfrm>
            <a:off x="107504" y="107340"/>
            <a:ext cx="142058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CAS D'ETUDE</a:t>
            </a:r>
          </a:p>
        </p:txBody>
      </p:sp>
    </p:spTree>
    <p:extLst>
      <p:ext uri="{BB962C8B-B14F-4D97-AF65-F5344CB8AC3E}">
        <p14:creationId xmlns:p14="http://schemas.microsoft.com/office/powerpoint/2010/main" val="14500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251520" y="841803"/>
            <a:ext cx="830921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La perceuse silencieuse</a:t>
            </a:r>
          </a:p>
        </p:txBody>
      </p:sp>
      <p:sp>
        <p:nvSpPr>
          <p:cNvPr id="8" name="Rectangle 7"/>
          <p:cNvSpPr/>
          <p:nvPr/>
        </p:nvSpPr>
        <p:spPr>
          <a:xfrm>
            <a:off x="269114" y="1211136"/>
            <a:ext cx="8263326" cy="495416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fr-FR" dirty="0"/>
          </a:p>
        </p:txBody>
      </p:sp>
      <p:grpSp>
        <p:nvGrpSpPr>
          <p:cNvPr id="5" name="Groupe 4"/>
          <p:cNvGrpSpPr/>
          <p:nvPr/>
        </p:nvGrpSpPr>
        <p:grpSpPr>
          <a:xfrm>
            <a:off x="723454" y="4798893"/>
            <a:ext cx="7088906" cy="1006371"/>
            <a:chOff x="484324" y="4797152"/>
            <a:chExt cx="7088906" cy="1006371"/>
          </a:xfrm>
        </p:grpSpPr>
        <p:sp>
          <p:nvSpPr>
            <p:cNvPr id="26" name="ZoneTexte 25"/>
            <p:cNvSpPr txBox="1"/>
            <p:nvPr/>
          </p:nvSpPr>
          <p:spPr>
            <a:xfrm>
              <a:off x="484324" y="5157192"/>
              <a:ext cx="7088906" cy="64633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Lance la campagne des perceuses : Publicité, annonces radio, newsletter aux clients membres du programme de fidélité, annonce sur le site B2C</a:t>
              </a:r>
            </a:p>
          </p:txBody>
        </p:sp>
        <p:sp>
          <p:nvSpPr>
            <p:cNvPr id="27" name="Rogner un rectangle avec un coin du même côté 26"/>
            <p:cNvSpPr/>
            <p:nvPr/>
          </p:nvSpPr>
          <p:spPr>
            <a:xfrm>
              <a:off x="2984382" y="4797152"/>
              <a:ext cx="1940774" cy="360040"/>
            </a:xfrm>
            <a:prstGeom prst="snip2SameRect">
              <a:avLst>
                <a:gd name="adj1" fmla="val 50000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4</a:t>
              </a:r>
              <a:r>
                <a:rPr lang="fr-FR" dirty="0" smtClean="0"/>
                <a:t> - MARKETING</a:t>
              </a:r>
              <a:endParaRPr lang="fr-FR" dirty="0"/>
            </a:p>
          </p:txBody>
        </p:sp>
      </p:grpSp>
      <p:sp>
        <p:nvSpPr>
          <p:cNvPr id="28" name="ZoneTexte 27"/>
          <p:cNvSpPr txBox="1"/>
          <p:nvPr/>
        </p:nvSpPr>
        <p:spPr>
          <a:xfrm>
            <a:off x="107504" y="107340"/>
            <a:ext cx="142058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CAS D'ETUDE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719785" y="1486525"/>
            <a:ext cx="7092575" cy="2505765"/>
            <a:chOff x="719785" y="1486525"/>
            <a:chExt cx="7092575" cy="2505765"/>
          </a:xfrm>
        </p:grpSpPr>
        <p:sp>
          <p:nvSpPr>
            <p:cNvPr id="9" name="ZoneTexte 8"/>
            <p:cNvSpPr txBox="1"/>
            <p:nvPr/>
          </p:nvSpPr>
          <p:spPr>
            <a:xfrm>
              <a:off x="723454" y="1846565"/>
              <a:ext cx="7088906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Reçoit les 20 000 unités à la plateforme logistique </a:t>
              </a:r>
              <a:r>
                <a:rPr lang="fr-FR" dirty="0" smtClean="0"/>
                <a:t>de Fos-sur-Mer (13)</a:t>
              </a:r>
              <a:endParaRPr lang="fr-FR" dirty="0" smtClean="0"/>
            </a:p>
          </p:txBody>
        </p:sp>
        <p:sp>
          <p:nvSpPr>
            <p:cNvPr id="14" name="Rogner un rectangle avec un coin du même côté 13"/>
            <p:cNvSpPr/>
            <p:nvPr/>
          </p:nvSpPr>
          <p:spPr>
            <a:xfrm>
              <a:off x="2408091" y="1486525"/>
              <a:ext cx="1940774" cy="360040"/>
            </a:xfrm>
            <a:prstGeom prst="snip2SameRect">
              <a:avLst>
                <a:gd name="adj1" fmla="val 50000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3</a:t>
              </a:r>
              <a:r>
                <a:rPr lang="fr-FR" dirty="0" smtClean="0"/>
                <a:t> – LOGISTIQUE</a:t>
              </a:r>
              <a:endParaRPr lang="fr-FR" dirty="0"/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719785" y="2313747"/>
              <a:ext cx="7088906" cy="64633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Fait acheminer progressivement les 17 000 unités au centre de distribution de Talence (33)</a:t>
              </a: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723454" y="3068960"/>
              <a:ext cx="7088906" cy="92333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Le centre de distribution expédie 15 000 unités aux 15 magasins Girondins</a:t>
              </a:r>
              <a:r>
                <a:rPr lang="fr-FR" dirty="0"/>
                <a:t>, en conserve 3 </a:t>
              </a:r>
              <a:r>
                <a:rPr lang="fr-FR" dirty="0" smtClean="0"/>
                <a:t>000 </a:t>
              </a:r>
              <a:r>
                <a:rPr lang="fr-FR" dirty="0"/>
                <a:t>pour la vente par </a:t>
              </a:r>
              <a:r>
                <a:rPr lang="fr-FR" dirty="0" smtClean="0"/>
                <a:t>Internet et 1 000 pour les échange SAV (5%)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71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251520" y="841803"/>
            <a:ext cx="830921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La perceuse silencieuse</a:t>
            </a:r>
          </a:p>
        </p:txBody>
      </p:sp>
      <p:sp>
        <p:nvSpPr>
          <p:cNvPr id="8" name="Rectangle 7"/>
          <p:cNvSpPr/>
          <p:nvPr/>
        </p:nvSpPr>
        <p:spPr>
          <a:xfrm>
            <a:off x="269114" y="1211136"/>
            <a:ext cx="8263326" cy="495416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fr-FR" dirty="0"/>
          </a:p>
        </p:txBody>
      </p:sp>
      <p:grpSp>
        <p:nvGrpSpPr>
          <p:cNvPr id="5" name="Groupe 4"/>
          <p:cNvGrpSpPr/>
          <p:nvPr/>
        </p:nvGrpSpPr>
        <p:grpSpPr>
          <a:xfrm>
            <a:off x="711554" y="4653136"/>
            <a:ext cx="7088906" cy="1283370"/>
            <a:chOff x="711554" y="4653136"/>
            <a:chExt cx="7088906" cy="1283370"/>
          </a:xfrm>
        </p:grpSpPr>
        <p:sp>
          <p:nvSpPr>
            <p:cNvPr id="23" name="ZoneTexte 22"/>
            <p:cNvSpPr txBox="1"/>
            <p:nvPr/>
          </p:nvSpPr>
          <p:spPr>
            <a:xfrm>
              <a:off x="711554" y="5013176"/>
              <a:ext cx="7088906" cy="92333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Vérifie au jour le jour les achats, les ventes… </a:t>
              </a:r>
            </a:p>
            <a:p>
              <a:r>
                <a:rPr lang="fr-FR" dirty="0" smtClean="0"/>
                <a:t>Réalisent les KPI à destination du management, de la logistique, des ventes et du marketing</a:t>
              </a:r>
            </a:p>
          </p:txBody>
        </p:sp>
        <p:sp>
          <p:nvSpPr>
            <p:cNvPr id="24" name="Rogner un rectangle avec un coin du même côté 23"/>
            <p:cNvSpPr/>
            <p:nvPr/>
          </p:nvSpPr>
          <p:spPr>
            <a:xfrm>
              <a:off x="5023792" y="4653136"/>
              <a:ext cx="2776668" cy="360040"/>
            </a:xfrm>
            <a:prstGeom prst="snip2SameRect">
              <a:avLst>
                <a:gd name="adj1" fmla="val 50000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6</a:t>
              </a:r>
              <a:r>
                <a:rPr lang="fr-FR" dirty="0" smtClean="0"/>
                <a:t> – GESTION &amp; FINANCE</a:t>
              </a:r>
              <a:endParaRPr lang="fr-FR" dirty="0"/>
            </a:p>
          </p:txBody>
        </p:sp>
      </p:grpSp>
      <p:sp>
        <p:nvSpPr>
          <p:cNvPr id="15" name="ZoneTexte 14"/>
          <p:cNvSpPr txBox="1"/>
          <p:nvPr/>
        </p:nvSpPr>
        <p:spPr>
          <a:xfrm>
            <a:off x="723454" y="1715973"/>
            <a:ext cx="7088906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Les 15 magasins Girondins reçoivent les perceuses dans leur stock propres (Nombre reçu en fonction de leur CA)</a:t>
            </a:r>
          </a:p>
        </p:txBody>
      </p:sp>
      <p:sp>
        <p:nvSpPr>
          <p:cNvPr id="16" name="Rogner un rectangle avec un coin du même côté 15"/>
          <p:cNvSpPr/>
          <p:nvPr/>
        </p:nvSpPr>
        <p:spPr>
          <a:xfrm>
            <a:off x="4447327" y="1367937"/>
            <a:ext cx="1940774" cy="360040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5 - VENTES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723454" y="2514704"/>
            <a:ext cx="7088906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Les 15 magasins mettent les perceuses en vente le même jour, et font un feedback constant au marketing (Indicateurs commerciaux) et à la logistique (Pour les réappro)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723453" y="3607222"/>
            <a:ext cx="7088906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Le site Internet met en vente les </a:t>
            </a:r>
            <a:r>
              <a:rPr lang="fr-FR" dirty="0"/>
              <a:t>3</a:t>
            </a:r>
            <a:r>
              <a:rPr lang="fr-FR" dirty="0" smtClean="0"/>
              <a:t> 000 perceuses qui lui sont initialement attribuées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107504" y="107340"/>
            <a:ext cx="142058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CAS D'ETUDE</a:t>
            </a:r>
          </a:p>
        </p:txBody>
      </p:sp>
    </p:spTree>
    <p:extLst>
      <p:ext uri="{BB962C8B-B14F-4D97-AF65-F5344CB8AC3E}">
        <p14:creationId xmlns:p14="http://schemas.microsoft.com/office/powerpoint/2010/main" val="104012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907704" y="2708920"/>
            <a:ext cx="5160940" cy="163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5000" dirty="0" smtClean="0"/>
              <a:t>PRESENTATION DE L’ENTREPRISE</a:t>
            </a:r>
            <a:endParaRPr lang="fr-FR" sz="5000" dirty="0"/>
          </a:p>
        </p:txBody>
      </p:sp>
    </p:spTree>
    <p:extLst>
      <p:ext uri="{BB962C8B-B14F-4D97-AF65-F5344CB8AC3E}">
        <p14:creationId xmlns:p14="http://schemas.microsoft.com/office/powerpoint/2010/main" val="372474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7504" y="107340"/>
            <a:ext cx="142058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CAS D'ETUDE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77787" y="890297"/>
            <a:ext cx="849866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La perceuse silencieuse</a:t>
            </a:r>
          </a:p>
        </p:txBody>
      </p:sp>
      <p:sp>
        <p:nvSpPr>
          <p:cNvPr id="8" name="Rectangle 7"/>
          <p:cNvSpPr/>
          <p:nvPr/>
        </p:nvSpPr>
        <p:spPr>
          <a:xfrm>
            <a:off x="177786" y="1259629"/>
            <a:ext cx="8498669" cy="495416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fr-FR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1462670" y="1989056"/>
            <a:ext cx="1940774" cy="36004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Les achats </a:t>
            </a:r>
          </a:p>
        </p:txBody>
      </p:sp>
      <p:sp>
        <p:nvSpPr>
          <p:cNvPr id="13" name="Rectangle à coins arrondis 12"/>
          <p:cNvSpPr/>
          <p:nvPr/>
        </p:nvSpPr>
        <p:spPr>
          <a:xfrm>
            <a:off x="1609818" y="3645024"/>
            <a:ext cx="1646478" cy="36004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Les magasins</a:t>
            </a:r>
            <a:endParaRPr lang="fr-FR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4837413" y="5739861"/>
            <a:ext cx="1940774" cy="36004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La direction</a:t>
            </a:r>
            <a:endParaRPr lang="fr-FR" dirty="0"/>
          </a:p>
        </p:txBody>
      </p:sp>
      <p:sp>
        <p:nvSpPr>
          <p:cNvPr id="19" name="Rectangle à coins arrondis 18"/>
          <p:cNvSpPr/>
          <p:nvPr/>
        </p:nvSpPr>
        <p:spPr>
          <a:xfrm>
            <a:off x="5034104" y="2364350"/>
            <a:ext cx="1940774" cy="36004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La logistique</a:t>
            </a:r>
            <a:endParaRPr lang="fr-FR" dirty="0"/>
          </a:p>
        </p:txBody>
      </p:sp>
      <p:sp>
        <p:nvSpPr>
          <p:cNvPr id="22" name="Rectangle à coins arrondis 21"/>
          <p:cNvSpPr/>
          <p:nvPr/>
        </p:nvSpPr>
        <p:spPr>
          <a:xfrm>
            <a:off x="1315522" y="5043445"/>
            <a:ext cx="1940774" cy="36004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marketing</a:t>
            </a:r>
            <a:endParaRPr lang="fr-FR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4912043" y="4166016"/>
            <a:ext cx="1940774" cy="36004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marketing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327726" y="2564904"/>
            <a:ext cx="3884232" cy="646986"/>
          </a:xfrm>
          <a:prstGeom prst="wedgeRoundRectCallout">
            <a:avLst>
              <a:gd name="adj1" fmla="val -6177"/>
              <a:gd name="adj2" fmla="val 110288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600" i="1" dirty="0" smtClean="0">
                <a:solidFill>
                  <a:schemeClr val="tx1"/>
                </a:solidFill>
              </a:rPr>
              <a:t>« Comment se sont-elles vendues dans les autres magasins Girondins du groupe ? »</a:t>
            </a:r>
            <a:endParaRPr lang="fr-FR" sz="1600" i="1" dirty="0">
              <a:solidFill>
                <a:schemeClr val="tx1"/>
              </a:solidFill>
            </a:endParaRPr>
          </a:p>
        </p:txBody>
      </p:sp>
      <p:sp>
        <p:nvSpPr>
          <p:cNvPr id="27" name="Rectangle à coins arrondis 26"/>
          <p:cNvSpPr/>
          <p:nvPr/>
        </p:nvSpPr>
        <p:spPr>
          <a:xfrm>
            <a:off x="822235" y="4404875"/>
            <a:ext cx="3389723" cy="374571"/>
          </a:xfrm>
          <a:prstGeom prst="wedgeRoundRectCallout">
            <a:avLst>
              <a:gd name="adj1" fmla="val -15026"/>
              <a:gd name="adj2" fmla="val 118497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 smtClean="0">
                <a:solidFill>
                  <a:schemeClr val="tx1"/>
                </a:solidFill>
              </a:rPr>
              <a:t>« Ces perceuses sont-elles fiables ? »</a:t>
            </a:r>
          </a:p>
        </p:txBody>
      </p:sp>
      <p:sp>
        <p:nvSpPr>
          <p:cNvPr id="28" name="Rectangle à coins arrondis 27"/>
          <p:cNvSpPr/>
          <p:nvPr/>
        </p:nvSpPr>
        <p:spPr>
          <a:xfrm>
            <a:off x="418562" y="1340768"/>
            <a:ext cx="2984882" cy="374571"/>
          </a:xfrm>
          <a:prstGeom prst="wedgeRoundRectCallout">
            <a:avLst>
              <a:gd name="adj1" fmla="val -6210"/>
              <a:gd name="adj2" fmla="val 115106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« Alors, on en rachète ou pas ? »</a:t>
            </a:r>
          </a:p>
        </p:txBody>
      </p:sp>
      <p:sp>
        <p:nvSpPr>
          <p:cNvPr id="29" name="Rectangle à coins arrondis 28"/>
          <p:cNvSpPr/>
          <p:nvPr/>
        </p:nvSpPr>
        <p:spPr>
          <a:xfrm>
            <a:off x="4837414" y="1327037"/>
            <a:ext cx="3624780" cy="646986"/>
          </a:xfrm>
          <a:prstGeom prst="wedgeRoundRectCallout">
            <a:avLst>
              <a:gd name="adj1" fmla="val -31581"/>
              <a:gd name="adj2" fmla="val 104032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600" i="1" dirty="0" smtClean="0"/>
              <a:t>« La ventilation du stock entre Internet, magasins, et SAV était correcte ? »</a:t>
            </a:r>
          </a:p>
        </p:txBody>
      </p:sp>
      <p:sp>
        <p:nvSpPr>
          <p:cNvPr id="30" name="Rectangle à coins arrondis 29"/>
          <p:cNvSpPr/>
          <p:nvPr/>
        </p:nvSpPr>
        <p:spPr>
          <a:xfrm>
            <a:off x="5033847" y="3099746"/>
            <a:ext cx="3453347" cy="646986"/>
          </a:xfrm>
          <a:prstGeom prst="wedgeRoundRectCallout">
            <a:avLst>
              <a:gd name="adj1" fmla="val -32079"/>
              <a:gd name="adj2" fmla="val 110288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 smtClean="0"/>
              <a:t>« Les perceuses ont eu plus de succès sur Internet ou en magasin ? »</a:t>
            </a:r>
          </a:p>
        </p:txBody>
      </p:sp>
      <p:sp>
        <p:nvSpPr>
          <p:cNvPr id="31" name="Rectangle à coins arrondis 30"/>
          <p:cNvSpPr/>
          <p:nvPr/>
        </p:nvSpPr>
        <p:spPr>
          <a:xfrm>
            <a:off x="5346791" y="4809212"/>
            <a:ext cx="3115402" cy="646986"/>
          </a:xfrm>
          <a:prstGeom prst="wedgeRoundRectCallout">
            <a:avLst>
              <a:gd name="adj1" fmla="val -35446"/>
              <a:gd name="adj2" fmla="val 88696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600" i="1" dirty="0" smtClean="0"/>
              <a:t>« ça vaut le coup de négocier sa distribution exclusive en France ? »</a:t>
            </a:r>
          </a:p>
        </p:txBody>
      </p:sp>
    </p:spTree>
    <p:extLst>
      <p:ext uri="{BB962C8B-B14F-4D97-AF65-F5344CB8AC3E}">
        <p14:creationId xmlns:p14="http://schemas.microsoft.com/office/powerpoint/2010/main" val="23612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://www.proame.net/wp-content/uploads/2012/03/le-penseur-de-Rodin-19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095" y="2470745"/>
            <a:ext cx="2867025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6"/>
          <p:cNvSpPr/>
          <p:nvPr/>
        </p:nvSpPr>
        <p:spPr>
          <a:xfrm>
            <a:off x="5220072" y="283428"/>
            <a:ext cx="2808312" cy="2281476"/>
          </a:xfrm>
          <a:prstGeom prst="wedgeRoundRectCallout">
            <a:avLst>
              <a:gd name="adj1" fmla="val -37628"/>
              <a:gd name="adj2" fmla="val 61609"/>
              <a:gd name="adj3" fmla="val 16667"/>
            </a:avLst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b" anchorCtr="0">
            <a:spAutoFit/>
          </a:bodyPr>
          <a:lstStyle/>
          <a:p>
            <a:pPr algn="ctr"/>
            <a:endParaRPr lang="fr-FR" sz="1600" i="1" dirty="0" smtClean="0"/>
          </a:p>
          <a:p>
            <a:pPr algn="ctr"/>
            <a:endParaRPr lang="fr-FR" sz="1600" i="1" dirty="0"/>
          </a:p>
          <a:p>
            <a:pPr algn="ctr"/>
            <a:endParaRPr lang="fr-FR" sz="1600" i="1" dirty="0" smtClean="0"/>
          </a:p>
          <a:p>
            <a:pPr algn="ctr"/>
            <a:endParaRPr lang="fr-FR" sz="1600" i="1" dirty="0"/>
          </a:p>
          <a:p>
            <a:pPr algn="ctr"/>
            <a:endParaRPr lang="fr-FR" sz="1600" i="1" dirty="0" smtClean="0"/>
          </a:p>
          <a:p>
            <a:pPr algn="ctr"/>
            <a:endParaRPr lang="fr-FR" sz="1600" i="1" dirty="0"/>
          </a:p>
          <a:p>
            <a:pPr algn="ctr"/>
            <a:r>
              <a:rPr lang="fr-FR" sz="1600" i="1" dirty="0" smtClean="0"/>
              <a:t>… je vais quand même pas leur répondre au pif ???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07504" y="107340"/>
            <a:ext cx="142058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CAS D'ETUDE</a:t>
            </a: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14908"/>
            <a:ext cx="1601924" cy="1601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Connecteur droit avec flèche 10"/>
          <p:cNvCxnSpPr/>
          <p:nvPr/>
        </p:nvCxnSpPr>
        <p:spPr>
          <a:xfrm>
            <a:off x="2411760" y="1944149"/>
            <a:ext cx="1248916" cy="13482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Nuage 3"/>
          <p:cNvSpPr/>
          <p:nvPr/>
        </p:nvSpPr>
        <p:spPr>
          <a:xfrm>
            <a:off x="899592" y="908720"/>
            <a:ext cx="2952328" cy="238367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Analyste-marché malchanceux sur lequel les métiers s’acharnent pour obtenir leurs </a:t>
            </a:r>
            <a:r>
              <a:rPr lang="fr-FR" dirty="0" smtClean="0"/>
              <a:t>réponses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473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7504" y="107340"/>
            <a:ext cx="3683188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Les ennuis commencent pour la DSI…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897891" y="1472780"/>
            <a:ext cx="7088906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80 000 produits référencés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11,8 millions de ventes annuelles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16 articles par vente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121 magasins et 1 site Internet</a:t>
            </a:r>
          </a:p>
        </p:txBody>
      </p:sp>
      <p:sp>
        <p:nvSpPr>
          <p:cNvPr id="7" name="Rogner un rectangle avec un coin du même côté 6"/>
          <p:cNvSpPr/>
          <p:nvPr/>
        </p:nvSpPr>
        <p:spPr>
          <a:xfrm>
            <a:off x="899592" y="1124744"/>
            <a:ext cx="3888432" cy="360040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Volumetrie de la base opérationelle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897891" y="3327668"/>
            <a:ext cx="7088906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1,1 millions de membres du programme fidélité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47 190 mouvements logistiques (Camions)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2,2 </a:t>
            </a:r>
            <a:r>
              <a:rPr lang="fr-FR" dirty="0"/>
              <a:t>millions d’expéditions pour la vente par Internet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3 856 fournisseurs</a:t>
            </a:r>
          </a:p>
        </p:txBody>
      </p:sp>
      <p:sp>
        <p:nvSpPr>
          <p:cNvPr id="9" name="Rogner un rectangle avec un coin du même côté 8"/>
          <p:cNvSpPr/>
          <p:nvPr/>
        </p:nvSpPr>
        <p:spPr>
          <a:xfrm>
            <a:off x="897891" y="2967628"/>
            <a:ext cx="3888432" cy="360040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Mais aussi, par an :</a:t>
            </a:r>
            <a:endParaRPr lang="fr-FR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897891" y="5182556"/>
            <a:ext cx="7088906" cy="36004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Quelles solutions pour le calcul du cube, et son stockage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662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907704" y="2708920"/>
            <a:ext cx="5160940" cy="86177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5000" dirty="0" smtClean="0"/>
              <a:t>LE PROJET ODE</a:t>
            </a:r>
            <a:endParaRPr lang="fr-FR" sz="5000" dirty="0"/>
          </a:p>
        </p:txBody>
      </p:sp>
    </p:spTree>
    <p:extLst>
      <p:ext uri="{BB962C8B-B14F-4D97-AF65-F5344CB8AC3E}">
        <p14:creationId xmlns:p14="http://schemas.microsoft.com/office/powerpoint/2010/main" val="23692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7504" y="107340"/>
            <a:ext cx="2631939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Problème du « sac à dos »</a:t>
            </a:r>
          </a:p>
        </p:txBody>
      </p:sp>
      <p:sp>
        <p:nvSpPr>
          <p:cNvPr id="6" name="Rectangle 5"/>
          <p:cNvSpPr/>
          <p:nvPr/>
        </p:nvSpPr>
        <p:spPr>
          <a:xfrm>
            <a:off x="845783" y="1092450"/>
            <a:ext cx="62464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Aussi appelé « KP » pour « </a:t>
            </a:r>
            <a:r>
              <a:rPr lang="fr-FR" dirty="0" err="1" smtClean="0"/>
              <a:t>Knapsack</a:t>
            </a:r>
            <a:r>
              <a:rPr lang="fr-FR" dirty="0" smtClean="0"/>
              <a:t> </a:t>
            </a:r>
            <a:r>
              <a:rPr lang="fr-FR" dirty="0" err="1" smtClean="0"/>
              <a:t>Problem</a:t>
            </a:r>
            <a:r>
              <a:rPr lang="fr-FR" dirty="0" smtClean="0"/>
              <a:t> »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996952"/>
            <a:ext cx="3465391" cy="300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75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907704" y="2708920"/>
            <a:ext cx="5160940" cy="163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5000" dirty="0" smtClean="0"/>
              <a:t>BASE DE DONNEES</a:t>
            </a:r>
          </a:p>
          <a:p>
            <a:pPr algn="ctr"/>
            <a:r>
              <a:rPr lang="fr-FR" sz="5000" dirty="0" smtClean="0"/>
              <a:t>OPERATIONELLE</a:t>
            </a:r>
            <a:endParaRPr lang="fr-FR" sz="5000" dirty="0"/>
          </a:p>
        </p:txBody>
      </p:sp>
    </p:spTree>
    <p:extLst>
      <p:ext uri="{BB962C8B-B14F-4D97-AF65-F5344CB8AC3E}">
        <p14:creationId xmlns:p14="http://schemas.microsoft.com/office/powerpoint/2010/main" val="394970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3980705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STRUCTURE DE LA BASE OPERATIONELLE</a:t>
            </a:r>
            <a:endParaRPr lang="fr-FR" dirty="0"/>
          </a:p>
        </p:txBody>
      </p:sp>
      <p:grpSp>
        <p:nvGrpSpPr>
          <p:cNvPr id="2" name="Groupe 1"/>
          <p:cNvGrpSpPr/>
          <p:nvPr/>
        </p:nvGrpSpPr>
        <p:grpSpPr>
          <a:xfrm>
            <a:off x="2754040" y="928191"/>
            <a:ext cx="1352570" cy="871256"/>
            <a:chOff x="723454" y="1367937"/>
            <a:chExt cx="1352570" cy="871256"/>
          </a:xfrm>
        </p:grpSpPr>
        <p:sp>
          <p:nvSpPr>
            <p:cNvPr id="16" name="ZoneTexte 15"/>
            <p:cNvSpPr txBox="1"/>
            <p:nvPr/>
          </p:nvSpPr>
          <p:spPr>
            <a:xfrm>
              <a:off x="723454" y="1715973"/>
              <a:ext cx="1352570" cy="52322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CODE_POSTAL</a:t>
              </a:r>
            </a:p>
            <a:p>
              <a:r>
                <a:rPr lang="fr-FR" sz="1400" dirty="0" smtClean="0"/>
                <a:t>NOM_VILLE</a:t>
              </a:r>
            </a:p>
          </p:txBody>
        </p:sp>
        <p:sp>
          <p:nvSpPr>
            <p:cNvPr id="17" name="Rogner un rectangle avec un coin du même côté 16"/>
            <p:cNvSpPr/>
            <p:nvPr/>
          </p:nvSpPr>
          <p:spPr>
            <a:xfrm>
              <a:off x="723454" y="1367937"/>
              <a:ext cx="1352570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smtClean="0"/>
                <a:t>VILLES</a:t>
              </a:r>
              <a:endParaRPr lang="fr-FR" sz="1400" b="1" dirty="0"/>
            </a:p>
          </p:txBody>
        </p:sp>
      </p:grpSp>
      <p:grpSp>
        <p:nvGrpSpPr>
          <p:cNvPr id="4" name="Groupe 3"/>
          <p:cNvGrpSpPr/>
          <p:nvPr/>
        </p:nvGrpSpPr>
        <p:grpSpPr>
          <a:xfrm>
            <a:off x="351662" y="650564"/>
            <a:ext cx="1800200" cy="655813"/>
            <a:chOff x="2411760" y="1340317"/>
            <a:chExt cx="1800200" cy="655813"/>
          </a:xfrm>
        </p:grpSpPr>
        <p:sp>
          <p:nvSpPr>
            <p:cNvPr id="18" name="ZoneTexte 17"/>
            <p:cNvSpPr txBox="1"/>
            <p:nvPr/>
          </p:nvSpPr>
          <p:spPr>
            <a:xfrm>
              <a:off x="2411760" y="1688353"/>
              <a:ext cx="1800200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LIBEL_UNIVERS</a:t>
              </a:r>
              <a:endParaRPr lang="fr-FR" sz="1400" dirty="0" smtClean="0"/>
            </a:p>
          </p:txBody>
        </p:sp>
        <p:sp>
          <p:nvSpPr>
            <p:cNvPr id="19" name="Rogner un rectangle avec un coin du même côté 18"/>
            <p:cNvSpPr/>
            <p:nvPr/>
          </p:nvSpPr>
          <p:spPr>
            <a:xfrm>
              <a:off x="2411760" y="1340317"/>
              <a:ext cx="1800200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UNIVERS_PRODUITS</a:t>
              </a:r>
            </a:p>
          </p:txBody>
        </p:sp>
      </p:grpSp>
      <p:grpSp>
        <p:nvGrpSpPr>
          <p:cNvPr id="5" name="Groupe 4"/>
          <p:cNvGrpSpPr/>
          <p:nvPr/>
        </p:nvGrpSpPr>
        <p:grpSpPr>
          <a:xfrm>
            <a:off x="387666" y="1641384"/>
            <a:ext cx="1728192" cy="871256"/>
            <a:chOff x="4427984" y="1328313"/>
            <a:chExt cx="1728192" cy="871256"/>
          </a:xfrm>
        </p:grpSpPr>
        <p:sp>
          <p:nvSpPr>
            <p:cNvPr id="20" name="ZoneTexte 19"/>
            <p:cNvSpPr txBox="1"/>
            <p:nvPr/>
          </p:nvSpPr>
          <p:spPr>
            <a:xfrm>
              <a:off x="4427984" y="1676349"/>
              <a:ext cx="1728192" cy="52322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LIBEL_RAYON ID_UNIVERS_RAYON</a:t>
              </a:r>
            </a:p>
          </p:txBody>
        </p:sp>
        <p:sp>
          <p:nvSpPr>
            <p:cNvPr id="21" name="Rogner un rectangle avec un coin du même côté 20"/>
            <p:cNvSpPr/>
            <p:nvPr/>
          </p:nvSpPr>
          <p:spPr>
            <a:xfrm>
              <a:off x="4427984" y="1328313"/>
              <a:ext cx="1728192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RAYONS_PRODUITS</a:t>
              </a:r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387666" y="2906662"/>
            <a:ext cx="1734954" cy="871256"/>
            <a:chOff x="6516216" y="1367937"/>
            <a:chExt cx="1734954" cy="871256"/>
          </a:xfrm>
        </p:grpSpPr>
        <p:sp>
          <p:nvSpPr>
            <p:cNvPr id="22" name="ZoneTexte 21"/>
            <p:cNvSpPr txBox="1"/>
            <p:nvPr/>
          </p:nvSpPr>
          <p:spPr>
            <a:xfrm>
              <a:off x="6516216" y="1715973"/>
              <a:ext cx="1734954" cy="52322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LIBEL_FAMILLE</a:t>
              </a:r>
            </a:p>
            <a:p>
              <a:r>
                <a:rPr lang="fr-FR" sz="1400" dirty="0"/>
                <a:t>ID_RAYON_FAMILLE</a:t>
              </a:r>
              <a:endParaRPr lang="fr-FR" sz="1400" dirty="0" smtClean="0"/>
            </a:p>
          </p:txBody>
        </p:sp>
        <p:sp>
          <p:nvSpPr>
            <p:cNvPr id="23" name="Rogner un rectangle avec un coin du même côté 22"/>
            <p:cNvSpPr/>
            <p:nvPr/>
          </p:nvSpPr>
          <p:spPr>
            <a:xfrm>
              <a:off x="6516216" y="1367937"/>
              <a:ext cx="1734954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FAMILLES_PRODUITS</a:t>
              </a:r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274162" y="4996188"/>
            <a:ext cx="2117059" cy="1733031"/>
            <a:chOff x="355136" y="2612750"/>
            <a:chExt cx="2117059" cy="1733031"/>
          </a:xfrm>
        </p:grpSpPr>
        <p:sp>
          <p:nvSpPr>
            <p:cNvPr id="32" name="ZoneTexte 31"/>
            <p:cNvSpPr txBox="1"/>
            <p:nvPr/>
          </p:nvSpPr>
          <p:spPr>
            <a:xfrm>
              <a:off x="355136" y="2960786"/>
              <a:ext cx="2117059" cy="138499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LIBEL_PRODUIT</a:t>
              </a:r>
            </a:p>
            <a:p>
              <a:r>
                <a:rPr lang="fr-FR" sz="1400" dirty="0" smtClean="0"/>
                <a:t>ID_SSFAMILLE_PRODUIT</a:t>
              </a:r>
              <a:endParaRPr lang="fr-FR" sz="1400" dirty="0" smtClean="0"/>
            </a:p>
            <a:p>
              <a:r>
                <a:rPr lang="fr-FR" sz="1400" dirty="0" smtClean="0"/>
                <a:t>PRIX_ACHAT</a:t>
              </a:r>
            </a:p>
            <a:p>
              <a:r>
                <a:rPr lang="fr-FR" sz="1400" dirty="0" smtClean="0"/>
                <a:t>TAUX_TVA</a:t>
              </a:r>
            </a:p>
            <a:p>
              <a:r>
                <a:rPr lang="fr-FR" sz="1400" dirty="0"/>
                <a:t>MARQUE_PRODUIT</a:t>
              </a:r>
            </a:p>
            <a:p>
              <a:r>
                <a:rPr lang="fr-FR" sz="1400" dirty="0" smtClean="0"/>
                <a:t>GROSSISTE_PRODUIT</a:t>
              </a:r>
              <a:endParaRPr lang="fr-FR" sz="1400" dirty="0"/>
            </a:p>
          </p:txBody>
        </p:sp>
        <p:sp>
          <p:nvSpPr>
            <p:cNvPr id="33" name="Rogner un rectangle avec un coin du même côté 32"/>
            <p:cNvSpPr/>
            <p:nvPr/>
          </p:nvSpPr>
          <p:spPr>
            <a:xfrm>
              <a:off x="355137" y="2612750"/>
              <a:ext cx="2117058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PRODUITS</a:t>
              </a:r>
            </a:p>
          </p:txBody>
        </p:sp>
      </p:grpSp>
      <p:grpSp>
        <p:nvGrpSpPr>
          <p:cNvPr id="10" name="Groupe 9"/>
          <p:cNvGrpSpPr/>
          <p:nvPr/>
        </p:nvGrpSpPr>
        <p:grpSpPr>
          <a:xfrm>
            <a:off x="6527882" y="927157"/>
            <a:ext cx="1488836" cy="1086700"/>
            <a:chOff x="2555708" y="2590016"/>
            <a:chExt cx="1488836" cy="1086700"/>
          </a:xfrm>
        </p:grpSpPr>
        <p:sp>
          <p:nvSpPr>
            <p:cNvPr id="34" name="ZoneTexte 33"/>
            <p:cNvSpPr txBox="1"/>
            <p:nvPr/>
          </p:nvSpPr>
          <p:spPr>
            <a:xfrm>
              <a:off x="2555708" y="2938052"/>
              <a:ext cx="1488836" cy="7386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ID_VILLE_CLIENT</a:t>
              </a:r>
            </a:p>
            <a:p>
              <a:r>
                <a:rPr lang="fr-FR" sz="1400" dirty="0" smtClean="0"/>
                <a:t>TAUX_REMISE</a:t>
              </a:r>
            </a:p>
            <a:p>
              <a:r>
                <a:rPr lang="fr-FR" sz="1400" dirty="0"/>
                <a:t>TYPE_CLIENT</a:t>
              </a:r>
              <a:endParaRPr lang="fr-FR" sz="1400" dirty="0" smtClean="0"/>
            </a:p>
          </p:txBody>
        </p:sp>
        <p:sp>
          <p:nvSpPr>
            <p:cNvPr id="35" name="Rogner un rectangle avec un coin du même côté 34"/>
            <p:cNvSpPr/>
            <p:nvPr/>
          </p:nvSpPr>
          <p:spPr>
            <a:xfrm>
              <a:off x="2555708" y="2590016"/>
              <a:ext cx="1488836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CLIENTS</a:t>
              </a:r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2838200" y="2103484"/>
            <a:ext cx="1184250" cy="1086700"/>
            <a:chOff x="4716016" y="3219219"/>
            <a:chExt cx="1184250" cy="1086700"/>
          </a:xfrm>
        </p:grpSpPr>
        <p:sp>
          <p:nvSpPr>
            <p:cNvPr id="36" name="ZoneTexte 35"/>
            <p:cNvSpPr txBox="1"/>
            <p:nvPr/>
          </p:nvSpPr>
          <p:spPr>
            <a:xfrm>
              <a:off x="4716016" y="3567255"/>
              <a:ext cx="1184250" cy="7386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TYPE_LIEU</a:t>
              </a:r>
            </a:p>
            <a:p>
              <a:r>
                <a:rPr lang="fr-FR" sz="1400" dirty="0"/>
                <a:t>LIBEL_LIEU</a:t>
              </a:r>
            </a:p>
            <a:p>
              <a:r>
                <a:rPr lang="fr-FR" sz="1400" dirty="0"/>
                <a:t>ID_VILLE</a:t>
              </a:r>
              <a:endParaRPr lang="fr-FR" sz="1400" dirty="0" smtClean="0"/>
            </a:p>
          </p:txBody>
        </p:sp>
        <p:sp>
          <p:nvSpPr>
            <p:cNvPr id="37" name="Rogner un rectangle avec un coin du même côté 36"/>
            <p:cNvSpPr/>
            <p:nvPr/>
          </p:nvSpPr>
          <p:spPr>
            <a:xfrm>
              <a:off x="4716016" y="3219219"/>
              <a:ext cx="1184250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smtClean="0"/>
                <a:t>LIEUX</a:t>
              </a:r>
              <a:endParaRPr lang="fr-FR" sz="1400" b="1" dirty="0"/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2766192" y="3572716"/>
            <a:ext cx="1328266" cy="1086700"/>
            <a:chOff x="6804248" y="3258843"/>
            <a:chExt cx="1328266" cy="1086700"/>
          </a:xfrm>
        </p:grpSpPr>
        <p:sp>
          <p:nvSpPr>
            <p:cNvPr id="38" name="ZoneTexte 37"/>
            <p:cNvSpPr txBox="1"/>
            <p:nvPr/>
          </p:nvSpPr>
          <p:spPr>
            <a:xfrm>
              <a:off x="6804248" y="3606879"/>
              <a:ext cx="1328266" cy="7386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ID_LIEU</a:t>
              </a:r>
            </a:p>
            <a:p>
              <a:r>
                <a:rPr lang="fr-FR" sz="1400" dirty="0"/>
                <a:t>ID_PRODUIT</a:t>
              </a:r>
            </a:p>
            <a:p>
              <a:r>
                <a:rPr lang="fr-FR" sz="1400" dirty="0"/>
                <a:t>NBR_PRODUITS</a:t>
              </a:r>
              <a:endParaRPr lang="fr-FR" sz="1400" dirty="0" smtClean="0"/>
            </a:p>
          </p:txBody>
        </p:sp>
        <p:sp>
          <p:nvSpPr>
            <p:cNvPr id="39" name="Rogner un rectangle avec un coin du même côté 38"/>
            <p:cNvSpPr/>
            <p:nvPr/>
          </p:nvSpPr>
          <p:spPr>
            <a:xfrm>
              <a:off x="6804248" y="3258843"/>
              <a:ext cx="1328266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STOCKS</a:t>
              </a:r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6228185" y="2626204"/>
            <a:ext cx="2088233" cy="1534899"/>
            <a:chOff x="805978" y="5034609"/>
            <a:chExt cx="2088233" cy="1534899"/>
          </a:xfrm>
        </p:grpSpPr>
        <p:sp>
          <p:nvSpPr>
            <p:cNvPr id="40" name="ZoneTexte 39"/>
            <p:cNvSpPr txBox="1"/>
            <p:nvPr/>
          </p:nvSpPr>
          <p:spPr>
            <a:xfrm>
              <a:off x="805978" y="5399957"/>
              <a:ext cx="2088233" cy="116955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ID_TICKET</a:t>
              </a:r>
              <a:endParaRPr lang="fr-FR" sz="1400" dirty="0"/>
            </a:p>
            <a:p>
              <a:r>
                <a:rPr lang="fr-FR" sz="1400" dirty="0"/>
                <a:t>ID_CLIENT</a:t>
              </a:r>
            </a:p>
            <a:p>
              <a:r>
                <a:rPr lang="fr-FR" sz="1400" dirty="0"/>
                <a:t>ID_LIEU</a:t>
              </a:r>
            </a:p>
            <a:p>
              <a:r>
                <a:rPr lang="fr-FR" sz="1400" dirty="0"/>
                <a:t>MONTANT_HT_VENTE</a:t>
              </a:r>
            </a:p>
            <a:p>
              <a:r>
                <a:rPr lang="fr-FR" sz="1400" dirty="0"/>
                <a:t>MONTANT_TVA_VENTE</a:t>
              </a:r>
              <a:endParaRPr lang="fr-FR" sz="1400" dirty="0" smtClean="0"/>
            </a:p>
          </p:txBody>
        </p:sp>
        <p:sp>
          <p:nvSpPr>
            <p:cNvPr id="41" name="Rogner un rectangle avec un coin du même côté 40"/>
            <p:cNvSpPr/>
            <p:nvPr/>
          </p:nvSpPr>
          <p:spPr>
            <a:xfrm>
              <a:off x="805978" y="5034609"/>
              <a:ext cx="2088232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smtClean="0"/>
                <a:t>VENTES</a:t>
              </a:r>
              <a:endParaRPr lang="fr-FR" sz="1400" b="1" dirty="0"/>
            </a:p>
          </p:txBody>
        </p:sp>
      </p:grpSp>
      <p:grpSp>
        <p:nvGrpSpPr>
          <p:cNvPr id="13" name="Groupe 12"/>
          <p:cNvGrpSpPr/>
          <p:nvPr/>
        </p:nvGrpSpPr>
        <p:grpSpPr>
          <a:xfrm>
            <a:off x="6516216" y="4816168"/>
            <a:ext cx="1512168" cy="655813"/>
            <a:chOff x="4860032" y="4867028"/>
            <a:chExt cx="1512168" cy="655813"/>
          </a:xfrm>
        </p:grpSpPr>
        <p:sp>
          <p:nvSpPr>
            <p:cNvPr id="44" name="ZoneTexte 43"/>
            <p:cNvSpPr txBox="1"/>
            <p:nvPr/>
          </p:nvSpPr>
          <p:spPr>
            <a:xfrm>
              <a:off x="4860032" y="5215064"/>
              <a:ext cx="1512168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ID_PRIXPRODUIT</a:t>
              </a:r>
            </a:p>
          </p:txBody>
        </p:sp>
        <p:sp>
          <p:nvSpPr>
            <p:cNvPr id="45" name="Rogner un rectangle avec un coin du même côté 44"/>
            <p:cNvSpPr/>
            <p:nvPr/>
          </p:nvSpPr>
          <p:spPr>
            <a:xfrm>
              <a:off x="4860032" y="4867028"/>
              <a:ext cx="1512168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TICKETS</a:t>
              </a:r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3563888" y="4816168"/>
            <a:ext cx="2376264" cy="1529591"/>
            <a:chOff x="6660232" y="4894648"/>
            <a:chExt cx="2376264" cy="1529591"/>
          </a:xfrm>
        </p:grpSpPr>
        <p:sp>
          <p:nvSpPr>
            <p:cNvPr id="46" name="ZoneTexte 45"/>
            <p:cNvSpPr txBox="1"/>
            <p:nvPr/>
          </p:nvSpPr>
          <p:spPr>
            <a:xfrm>
              <a:off x="6660232" y="5254688"/>
              <a:ext cx="2376264" cy="116955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ID_LIEU</a:t>
              </a:r>
            </a:p>
            <a:p>
              <a:r>
                <a:rPr lang="fr-FR" sz="1400" dirty="0"/>
                <a:t>ID_PRODUIT</a:t>
              </a:r>
            </a:p>
            <a:p>
              <a:r>
                <a:rPr lang="fr-FR" sz="1400" dirty="0"/>
                <a:t>MONTANT_HT_PRODUIT</a:t>
              </a:r>
            </a:p>
            <a:p>
              <a:r>
                <a:rPr lang="fr-FR" sz="1400" dirty="0"/>
                <a:t>MONTANT_TVA_PRODUIT</a:t>
              </a:r>
            </a:p>
            <a:p>
              <a:r>
                <a:rPr lang="fr-FR" sz="1400" dirty="0"/>
                <a:t>MONTANT_MARGE_PRODUIT</a:t>
              </a:r>
              <a:endParaRPr lang="fr-FR" sz="1400" dirty="0" smtClean="0"/>
            </a:p>
          </p:txBody>
        </p:sp>
        <p:sp>
          <p:nvSpPr>
            <p:cNvPr id="47" name="Rogner un rectangle avec un coin du même côté 46"/>
            <p:cNvSpPr/>
            <p:nvPr/>
          </p:nvSpPr>
          <p:spPr>
            <a:xfrm>
              <a:off x="6660232" y="4894648"/>
              <a:ext cx="2376264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PRIXPRODUITS</a:t>
              </a:r>
            </a:p>
          </p:txBody>
        </p:sp>
      </p:grpSp>
      <p:cxnSp>
        <p:nvCxnSpPr>
          <p:cNvPr id="67" name="Connecteur droit 66"/>
          <p:cNvCxnSpPr>
            <a:stCxn id="18" idx="2"/>
            <a:endCxn id="21" idx="3"/>
          </p:cNvCxnSpPr>
          <p:nvPr/>
        </p:nvCxnSpPr>
        <p:spPr>
          <a:xfrm>
            <a:off x="1251762" y="1306377"/>
            <a:ext cx="0" cy="3350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>
            <a:stCxn id="20" idx="2"/>
            <a:endCxn id="23" idx="3"/>
          </p:cNvCxnSpPr>
          <p:nvPr/>
        </p:nvCxnSpPr>
        <p:spPr>
          <a:xfrm>
            <a:off x="1251762" y="2512640"/>
            <a:ext cx="3381" cy="3940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>
            <a:stCxn id="22" idx="2"/>
            <a:endCxn id="52" idx="3"/>
          </p:cNvCxnSpPr>
          <p:nvPr/>
        </p:nvCxnSpPr>
        <p:spPr>
          <a:xfrm>
            <a:off x="1255143" y="3777918"/>
            <a:ext cx="0" cy="1706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>
            <a:stCxn id="33" idx="0"/>
            <a:endCxn id="38" idx="1"/>
          </p:cNvCxnSpPr>
          <p:nvPr/>
        </p:nvCxnSpPr>
        <p:spPr>
          <a:xfrm flipV="1">
            <a:off x="2391221" y="4290084"/>
            <a:ext cx="374971" cy="8861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>
            <a:stCxn id="16" idx="2"/>
            <a:endCxn id="37" idx="3"/>
          </p:cNvCxnSpPr>
          <p:nvPr/>
        </p:nvCxnSpPr>
        <p:spPr>
          <a:xfrm>
            <a:off x="3430325" y="1799447"/>
            <a:ext cx="0" cy="3040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>
            <a:stCxn id="36" idx="2"/>
            <a:endCxn id="39" idx="3"/>
          </p:cNvCxnSpPr>
          <p:nvPr/>
        </p:nvCxnSpPr>
        <p:spPr>
          <a:xfrm>
            <a:off x="3430325" y="3190184"/>
            <a:ext cx="0" cy="3825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>
            <a:stCxn id="37" idx="0"/>
            <a:endCxn id="41" idx="2"/>
          </p:cNvCxnSpPr>
          <p:nvPr/>
        </p:nvCxnSpPr>
        <p:spPr>
          <a:xfrm>
            <a:off x="4022450" y="2283504"/>
            <a:ext cx="2205735" cy="5227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stCxn id="34" idx="2"/>
            <a:endCxn id="41" idx="3"/>
          </p:cNvCxnSpPr>
          <p:nvPr/>
        </p:nvCxnSpPr>
        <p:spPr>
          <a:xfrm>
            <a:off x="7272300" y="2013857"/>
            <a:ext cx="1" cy="6123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>
            <a:stCxn id="17" idx="0"/>
            <a:endCxn id="35" idx="2"/>
          </p:cNvCxnSpPr>
          <p:nvPr/>
        </p:nvCxnSpPr>
        <p:spPr>
          <a:xfrm flipV="1">
            <a:off x="4106610" y="1107177"/>
            <a:ext cx="2421272" cy="10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>
            <a:stCxn id="47" idx="0"/>
            <a:endCxn id="45" idx="2"/>
          </p:cNvCxnSpPr>
          <p:nvPr/>
        </p:nvCxnSpPr>
        <p:spPr>
          <a:xfrm>
            <a:off x="5940152" y="4996188"/>
            <a:ext cx="57606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>
            <a:stCxn id="33" idx="0"/>
            <a:endCxn id="47" idx="2"/>
          </p:cNvCxnSpPr>
          <p:nvPr/>
        </p:nvCxnSpPr>
        <p:spPr>
          <a:xfrm flipV="1">
            <a:off x="2391221" y="4996188"/>
            <a:ext cx="1172667" cy="1800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>
            <a:stCxn id="40" idx="2"/>
            <a:endCxn id="45" idx="3"/>
          </p:cNvCxnSpPr>
          <p:nvPr/>
        </p:nvCxnSpPr>
        <p:spPr>
          <a:xfrm flipH="1">
            <a:off x="7272300" y="4161103"/>
            <a:ext cx="2" cy="6550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0" name="Groupe 49"/>
          <p:cNvGrpSpPr/>
          <p:nvPr/>
        </p:nvGrpSpPr>
        <p:grpSpPr>
          <a:xfrm>
            <a:off x="47318" y="3948608"/>
            <a:ext cx="2415650" cy="871256"/>
            <a:chOff x="6516215" y="1367937"/>
            <a:chExt cx="2415650" cy="871256"/>
          </a:xfrm>
        </p:grpSpPr>
        <p:sp>
          <p:nvSpPr>
            <p:cNvPr id="51" name="ZoneTexte 50"/>
            <p:cNvSpPr txBox="1"/>
            <p:nvPr/>
          </p:nvSpPr>
          <p:spPr>
            <a:xfrm>
              <a:off x="6516215" y="1715973"/>
              <a:ext cx="2415649" cy="52322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LIBEL_SSFAMILLE</a:t>
              </a:r>
              <a:endParaRPr lang="fr-FR" sz="1400" dirty="0" smtClean="0"/>
            </a:p>
            <a:p>
              <a:r>
                <a:rPr lang="fr-FR" sz="1400" dirty="0" smtClean="0"/>
                <a:t>ID_FAMILLE_SSFAMILLE</a:t>
              </a:r>
              <a:endParaRPr lang="fr-FR" sz="1400" dirty="0" smtClean="0"/>
            </a:p>
          </p:txBody>
        </p:sp>
        <p:sp>
          <p:nvSpPr>
            <p:cNvPr id="52" name="Rogner un rectangle avec un coin du même côté 51"/>
            <p:cNvSpPr/>
            <p:nvPr/>
          </p:nvSpPr>
          <p:spPr>
            <a:xfrm>
              <a:off x="6516215" y="1367937"/>
              <a:ext cx="2415650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smtClean="0"/>
                <a:t>SOUS_FAMILLES_PRODUITS</a:t>
              </a:r>
              <a:endParaRPr lang="fr-FR" sz="1400" b="1" dirty="0"/>
            </a:p>
          </p:txBody>
        </p:sp>
      </p:grpSp>
      <p:cxnSp>
        <p:nvCxnSpPr>
          <p:cNvPr id="55" name="Connecteur droit 54"/>
          <p:cNvCxnSpPr/>
          <p:nvPr/>
        </p:nvCxnSpPr>
        <p:spPr>
          <a:xfrm>
            <a:off x="1219125" y="4816168"/>
            <a:ext cx="0" cy="1706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88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408996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Cas d’utilisation de la base opérationnelle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127713" y="1089390"/>
            <a:ext cx="1385165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Initialisation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127713" y="1631704"/>
            <a:ext cx="1385165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Initialisation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6146968" y="2791772"/>
            <a:ext cx="1365910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err="1" smtClean="0"/>
              <a:t>Freq</a:t>
            </a:r>
            <a:r>
              <a:rPr lang="fr-FR" dirty="0"/>
              <a:t>.</a:t>
            </a:r>
            <a:r>
              <a:rPr lang="fr-FR" dirty="0" smtClean="0"/>
              <a:t> faible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6144726" y="2233710"/>
            <a:ext cx="1368152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err="1" smtClean="0"/>
              <a:t>Freq</a:t>
            </a:r>
            <a:r>
              <a:rPr lang="fr-FR" dirty="0"/>
              <a:t>.</a:t>
            </a:r>
            <a:r>
              <a:rPr lang="fr-FR" dirty="0" smtClean="0"/>
              <a:t> faible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6154990" y="3370192"/>
            <a:ext cx="1368152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err="1" smtClean="0"/>
              <a:t>Freq</a:t>
            </a:r>
            <a:r>
              <a:rPr lang="fr-FR" dirty="0"/>
              <a:t>.</a:t>
            </a:r>
            <a:r>
              <a:rPr lang="fr-FR" dirty="0" smtClean="0"/>
              <a:t> élevée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6154990" y="3907308"/>
            <a:ext cx="1368152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err="1" smtClean="0"/>
              <a:t>Freq</a:t>
            </a:r>
            <a:r>
              <a:rPr lang="fr-FR" dirty="0"/>
              <a:t>.</a:t>
            </a:r>
            <a:r>
              <a:rPr lang="fr-FR" dirty="0" smtClean="0"/>
              <a:t> élevée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6154990" y="4450312"/>
            <a:ext cx="1369338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err="1" smtClean="0"/>
              <a:t>Freq</a:t>
            </a:r>
            <a:r>
              <a:rPr lang="fr-FR" dirty="0"/>
              <a:t>.</a:t>
            </a:r>
            <a:r>
              <a:rPr lang="fr-FR" dirty="0" smtClean="0"/>
              <a:t> élevée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6154990" y="4941168"/>
            <a:ext cx="1369338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err="1" smtClean="0"/>
              <a:t>Freq</a:t>
            </a:r>
            <a:r>
              <a:rPr lang="fr-FR" dirty="0"/>
              <a:t>.</a:t>
            </a:r>
            <a:r>
              <a:rPr lang="fr-FR" dirty="0" smtClean="0"/>
              <a:t> élevée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107504" y="891524"/>
            <a:ext cx="624649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dirty="0" smtClean="0"/>
              <a:t>Création du référentiel de villes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dirty="0" smtClean="0"/>
              <a:t>Ajout des lieux : Entrepôts, magasins, site Web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dirty="0" smtClean="0"/>
              <a:t>Ajout des catégories de produits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dirty="0" smtClean="0"/>
              <a:t>Ajout des produits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dirty="0" smtClean="0"/>
              <a:t>Approvisionnement des </a:t>
            </a:r>
            <a:r>
              <a:rPr lang="fr-FR" dirty="0" smtClean="0"/>
              <a:t>entrepôts et magasins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dirty="0" smtClean="0"/>
              <a:t>Pricing </a:t>
            </a:r>
            <a:r>
              <a:rPr lang="fr-FR" dirty="0" smtClean="0"/>
              <a:t>des produits par magasin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dirty="0" smtClean="0"/>
              <a:t>Création de clients </a:t>
            </a:r>
            <a:r>
              <a:rPr lang="fr-FR" dirty="0" smtClean="0"/>
              <a:t>nominatifs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dirty="0" smtClean="0"/>
              <a:t>Ventes </a:t>
            </a:r>
            <a:r>
              <a:rPr lang="fr-FR" dirty="0"/>
              <a:t>en magasin ou sur Internet &amp; MAJ des stocks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5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393704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CASE 1 : Création du référentiel de </a:t>
            </a:r>
            <a:r>
              <a:rPr lang="fr-FR" dirty="0" smtClean="0"/>
              <a:t>villes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7558588" y="107340"/>
            <a:ext cx="1385165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Initialisation</a:t>
            </a:r>
            <a:endParaRPr lang="fr-FR" dirty="0"/>
          </a:p>
        </p:txBody>
      </p:sp>
      <p:grpSp>
        <p:nvGrpSpPr>
          <p:cNvPr id="51" name="Groupe 50"/>
          <p:cNvGrpSpPr/>
          <p:nvPr/>
        </p:nvGrpSpPr>
        <p:grpSpPr>
          <a:xfrm>
            <a:off x="2754040" y="928191"/>
            <a:ext cx="1352570" cy="871256"/>
            <a:chOff x="723454" y="1367937"/>
            <a:chExt cx="1352570" cy="871256"/>
          </a:xfrm>
        </p:grpSpPr>
        <p:sp>
          <p:nvSpPr>
            <p:cNvPr id="52" name="ZoneTexte 51"/>
            <p:cNvSpPr txBox="1"/>
            <p:nvPr/>
          </p:nvSpPr>
          <p:spPr>
            <a:xfrm>
              <a:off x="723454" y="1715973"/>
              <a:ext cx="1352570" cy="52322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CODE_POSTAL</a:t>
              </a:r>
            </a:p>
            <a:p>
              <a:r>
                <a:rPr lang="fr-FR" sz="1400" dirty="0" smtClean="0"/>
                <a:t>NOM_VILLE</a:t>
              </a:r>
            </a:p>
          </p:txBody>
        </p:sp>
        <p:sp>
          <p:nvSpPr>
            <p:cNvPr id="53" name="Rogner un rectangle avec un coin du même côté 52"/>
            <p:cNvSpPr/>
            <p:nvPr/>
          </p:nvSpPr>
          <p:spPr>
            <a:xfrm>
              <a:off x="723454" y="1367937"/>
              <a:ext cx="1352570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smtClean="0"/>
                <a:t>VILLES</a:t>
              </a:r>
              <a:endParaRPr lang="fr-FR" sz="1400" b="1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2627784" y="764704"/>
            <a:ext cx="1656184" cy="122413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/>
          <p:cNvSpPr txBox="1"/>
          <p:nvPr/>
        </p:nvSpPr>
        <p:spPr>
          <a:xfrm>
            <a:off x="2754040" y="2020198"/>
            <a:ext cx="1389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INSERT INTO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971600" y="3501008"/>
            <a:ext cx="31262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Exemples</a:t>
            </a:r>
            <a:r>
              <a:rPr lang="fr-FR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{«</a:t>
            </a:r>
            <a:r>
              <a:rPr lang="fr-FR" dirty="0" smtClean="0"/>
              <a:t> </a:t>
            </a:r>
            <a:r>
              <a:rPr lang="fr-FR" dirty="0" smtClean="0"/>
              <a:t>33400</a:t>
            </a:r>
            <a:r>
              <a:rPr lang="fr-FR" dirty="0" smtClean="0"/>
              <a:t> », « </a:t>
            </a:r>
            <a:r>
              <a:rPr lang="fr-FR" dirty="0" smtClean="0"/>
              <a:t>Talence</a:t>
            </a:r>
            <a:r>
              <a:rPr lang="fr-FR" dirty="0" smtClean="0"/>
              <a:t> </a:t>
            </a:r>
            <a:r>
              <a:rPr lang="fr-FR" dirty="0" smtClean="0"/>
              <a:t>»}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{« </a:t>
            </a:r>
            <a:r>
              <a:rPr lang="fr-FR" dirty="0" smtClean="0"/>
              <a:t>33170</a:t>
            </a:r>
            <a:r>
              <a:rPr lang="fr-FR" dirty="0"/>
              <a:t> », « </a:t>
            </a:r>
            <a:r>
              <a:rPr lang="fr-FR" dirty="0" smtClean="0"/>
              <a:t>Gradignan</a:t>
            </a:r>
            <a:r>
              <a:rPr lang="fr-FR" dirty="0"/>
              <a:t> »}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{« </a:t>
            </a:r>
            <a:r>
              <a:rPr lang="fr-FR" dirty="0" smtClean="0"/>
              <a:t>13270</a:t>
            </a:r>
            <a:r>
              <a:rPr lang="fr-FR" dirty="0"/>
              <a:t> », « </a:t>
            </a:r>
            <a:r>
              <a:rPr lang="fr-FR" dirty="0" err="1" smtClean="0"/>
              <a:t>Fos-sur-mer</a:t>
            </a:r>
            <a:r>
              <a:rPr lang="fr-FR" dirty="0"/>
              <a:t> </a:t>
            </a:r>
            <a:r>
              <a:rPr lang="fr-FR" dirty="0" smtClean="0"/>
              <a:t>»}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047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536602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CASE </a:t>
            </a:r>
            <a:r>
              <a:rPr lang="fr-FR" dirty="0" smtClean="0"/>
              <a:t>2 </a:t>
            </a:r>
            <a:r>
              <a:rPr lang="fr-FR" dirty="0"/>
              <a:t>: Ajout des lieux : Entrepôts, magasins, site </a:t>
            </a:r>
            <a:r>
              <a:rPr lang="fr-FR" dirty="0" smtClean="0"/>
              <a:t>Web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7558588" y="107340"/>
            <a:ext cx="1385165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Initialisation</a:t>
            </a:r>
            <a:endParaRPr lang="fr-FR" dirty="0"/>
          </a:p>
        </p:txBody>
      </p:sp>
      <p:grpSp>
        <p:nvGrpSpPr>
          <p:cNvPr id="22" name="Groupe 21"/>
          <p:cNvGrpSpPr/>
          <p:nvPr/>
        </p:nvGrpSpPr>
        <p:grpSpPr>
          <a:xfrm>
            <a:off x="395536" y="814466"/>
            <a:ext cx="1352570" cy="871256"/>
            <a:chOff x="723454" y="1367937"/>
            <a:chExt cx="1352570" cy="871256"/>
          </a:xfrm>
        </p:grpSpPr>
        <p:sp>
          <p:nvSpPr>
            <p:cNvPr id="23" name="ZoneTexte 22"/>
            <p:cNvSpPr txBox="1"/>
            <p:nvPr/>
          </p:nvSpPr>
          <p:spPr>
            <a:xfrm>
              <a:off x="723454" y="1715973"/>
              <a:ext cx="1352570" cy="52322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CODE_POSTAL</a:t>
              </a:r>
            </a:p>
            <a:p>
              <a:r>
                <a:rPr lang="fr-FR" sz="1400" dirty="0" smtClean="0"/>
                <a:t>NOM_VILLE</a:t>
              </a:r>
            </a:p>
          </p:txBody>
        </p:sp>
        <p:sp>
          <p:nvSpPr>
            <p:cNvPr id="24" name="Rogner un rectangle avec un coin du même côté 23"/>
            <p:cNvSpPr/>
            <p:nvPr/>
          </p:nvSpPr>
          <p:spPr>
            <a:xfrm>
              <a:off x="723454" y="1367937"/>
              <a:ext cx="1352570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smtClean="0"/>
                <a:t>VILLES</a:t>
              </a:r>
              <a:endParaRPr lang="fr-FR" sz="1400" b="1" dirty="0"/>
            </a:p>
          </p:txBody>
        </p:sp>
      </p:grpSp>
      <p:grpSp>
        <p:nvGrpSpPr>
          <p:cNvPr id="40" name="Groupe 39"/>
          <p:cNvGrpSpPr/>
          <p:nvPr/>
        </p:nvGrpSpPr>
        <p:grpSpPr>
          <a:xfrm>
            <a:off x="479696" y="1989759"/>
            <a:ext cx="1184250" cy="1086700"/>
            <a:chOff x="4716016" y="3219219"/>
            <a:chExt cx="1184250" cy="1086700"/>
          </a:xfrm>
        </p:grpSpPr>
        <p:sp>
          <p:nvSpPr>
            <p:cNvPr id="41" name="ZoneTexte 40"/>
            <p:cNvSpPr txBox="1"/>
            <p:nvPr/>
          </p:nvSpPr>
          <p:spPr>
            <a:xfrm>
              <a:off x="4716016" y="3567255"/>
              <a:ext cx="1184250" cy="7386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TYPE_LIEU</a:t>
              </a:r>
            </a:p>
            <a:p>
              <a:r>
                <a:rPr lang="fr-FR" sz="1400" dirty="0"/>
                <a:t>LIBEL_LIEU</a:t>
              </a:r>
            </a:p>
            <a:p>
              <a:r>
                <a:rPr lang="fr-FR" sz="1400" dirty="0"/>
                <a:t>ID_VILLE</a:t>
              </a:r>
              <a:endParaRPr lang="fr-FR" sz="1400" dirty="0" smtClean="0"/>
            </a:p>
          </p:txBody>
        </p:sp>
        <p:sp>
          <p:nvSpPr>
            <p:cNvPr id="42" name="Rogner un rectangle avec un coin du même côté 41"/>
            <p:cNvSpPr/>
            <p:nvPr/>
          </p:nvSpPr>
          <p:spPr>
            <a:xfrm>
              <a:off x="4716016" y="3219219"/>
              <a:ext cx="1184250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smtClean="0"/>
                <a:t>LIEUX</a:t>
              </a:r>
              <a:endParaRPr lang="fr-FR" sz="1400" b="1" dirty="0"/>
            </a:p>
          </p:txBody>
        </p:sp>
      </p:grpSp>
      <p:cxnSp>
        <p:nvCxnSpPr>
          <p:cNvPr id="59" name="Connecteur droit 58"/>
          <p:cNvCxnSpPr>
            <a:stCxn id="23" idx="2"/>
            <a:endCxn id="42" idx="3"/>
          </p:cNvCxnSpPr>
          <p:nvPr/>
        </p:nvCxnSpPr>
        <p:spPr>
          <a:xfrm>
            <a:off x="1071821" y="1685722"/>
            <a:ext cx="0" cy="30403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243729" y="1852323"/>
            <a:ext cx="1656184" cy="143058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ZoneTexte 67"/>
          <p:cNvSpPr txBox="1"/>
          <p:nvPr/>
        </p:nvSpPr>
        <p:spPr>
          <a:xfrm>
            <a:off x="376983" y="3282907"/>
            <a:ext cx="1389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INSERT INTO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43729" y="4293095"/>
            <a:ext cx="54316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Exemples</a:t>
            </a:r>
            <a:r>
              <a:rPr lang="fr-FR" dirty="0" smtClean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{«</a:t>
            </a:r>
            <a:r>
              <a:rPr lang="fr-FR" dirty="0" smtClean="0"/>
              <a:t> </a:t>
            </a:r>
            <a:r>
              <a:rPr lang="fr-FR" dirty="0" smtClean="0"/>
              <a:t>R</a:t>
            </a:r>
            <a:r>
              <a:rPr lang="fr-FR" dirty="0" smtClean="0"/>
              <a:t> », « Magasin </a:t>
            </a:r>
            <a:r>
              <a:rPr lang="fr-FR" dirty="0" smtClean="0"/>
              <a:t>de Talence ZAC (33)</a:t>
            </a:r>
            <a:r>
              <a:rPr lang="fr-FR" dirty="0" smtClean="0"/>
              <a:t> </a:t>
            </a:r>
            <a:r>
              <a:rPr lang="fr-FR" dirty="0" smtClean="0"/>
              <a:t>»}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{« </a:t>
            </a:r>
            <a:r>
              <a:rPr lang="fr-FR" dirty="0" smtClean="0"/>
              <a:t>M</a:t>
            </a:r>
            <a:r>
              <a:rPr lang="fr-FR" dirty="0"/>
              <a:t> », « </a:t>
            </a:r>
            <a:r>
              <a:rPr lang="fr-FR" dirty="0" smtClean="0"/>
              <a:t>Stock du magasin </a:t>
            </a:r>
            <a:r>
              <a:rPr lang="fr-FR" dirty="0"/>
              <a:t>de Talence ZAC (33) </a:t>
            </a:r>
            <a:r>
              <a:rPr lang="fr-FR" dirty="0" smtClean="0"/>
              <a:t>»}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{« </a:t>
            </a:r>
            <a:r>
              <a:rPr lang="fr-FR" dirty="0" smtClean="0"/>
              <a:t>I</a:t>
            </a:r>
            <a:r>
              <a:rPr lang="fr-FR" dirty="0"/>
              <a:t> », « </a:t>
            </a:r>
            <a:r>
              <a:rPr lang="fr-FR" dirty="0" smtClean="0"/>
              <a:t>Site Internet vente au public</a:t>
            </a:r>
            <a:r>
              <a:rPr lang="fr-FR" dirty="0"/>
              <a:t> </a:t>
            </a:r>
            <a:r>
              <a:rPr lang="fr-FR" dirty="0" smtClean="0"/>
              <a:t>»}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{« </a:t>
            </a:r>
            <a:r>
              <a:rPr lang="fr-FR" dirty="0" smtClean="0"/>
              <a:t>S</a:t>
            </a:r>
            <a:r>
              <a:rPr lang="fr-FR" dirty="0"/>
              <a:t> », « </a:t>
            </a:r>
            <a:r>
              <a:rPr lang="fr-FR" dirty="0" smtClean="0"/>
              <a:t>Stock pour site </a:t>
            </a:r>
            <a:r>
              <a:rPr lang="fr-FR" dirty="0"/>
              <a:t>Internet </a:t>
            </a:r>
            <a:r>
              <a:rPr lang="fr-FR" dirty="0" smtClean="0"/>
              <a:t>à Gradignan (33)</a:t>
            </a:r>
            <a:r>
              <a:rPr lang="fr-FR" dirty="0"/>
              <a:t> </a:t>
            </a:r>
            <a:r>
              <a:rPr lang="fr-FR" dirty="0" smtClean="0"/>
              <a:t>»}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{« </a:t>
            </a:r>
            <a:r>
              <a:rPr lang="fr-FR" dirty="0" smtClean="0"/>
              <a:t>E</a:t>
            </a:r>
            <a:r>
              <a:rPr lang="fr-FR" dirty="0"/>
              <a:t> », « </a:t>
            </a:r>
            <a:r>
              <a:rPr lang="fr-FR" dirty="0" smtClean="0"/>
              <a:t>Entrepôt de Gradignan (33) »}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{« </a:t>
            </a:r>
            <a:r>
              <a:rPr lang="fr-FR" dirty="0" smtClean="0"/>
              <a:t>P</a:t>
            </a:r>
            <a:r>
              <a:rPr lang="fr-FR" dirty="0"/>
              <a:t> », « </a:t>
            </a:r>
            <a:r>
              <a:rPr lang="fr-FR" dirty="0" smtClean="0"/>
              <a:t>Plateforme logistique de </a:t>
            </a:r>
            <a:r>
              <a:rPr lang="fr-FR" dirty="0" err="1" smtClean="0"/>
              <a:t>Fos-sur-mer</a:t>
            </a:r>
            <a:r>
              <a:rPr lang="fr-FR" dirty="0" smtClean="0"/>
              <a:t> (13</a:t>
            </a:r>
            <a:r>
              <a:rPr lang="fr-FR" dirty="0"/>
              <a:t>) </a:t>
            </a:r>
            <a:r>
              <a:rPr lang="fr-FR" dirty="0" smtClean="0"/>
              <a:t>»}</a:t>
            </a:r>
            <a:endParaRPr lang="fr-FR" dirty="0"/>
          </a:p>
          <a:p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2483768" y="814466"/>
            <a:ext cx="37700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Types lieux :</a:t>
            </a:r>
            <a:r>
              <a:rPr lang="fr-FR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«</a:t>
            </a:r>
            <a:r>
              <a:rPr lang="fr-FR" dirty="0" smtClean="0"/>
              <a:t> </a:t>
            </a:r>
            <a:r>
              <a:rPr lang="fr-FR" dirty="0" smtClean="0"/>
              <a:t>R</a:t>
            </a:r>
            <a:r>
              <a:rPr lang="fr-FR" dirty="0" smtClean="0"/>
              <a:t> </a:t>
            </a:r>
            <a:r>
              <a:rPr lang="fr-FR" dirty="0" smtClean="0"/>
              <a:t>» : Rayons de vente du magasin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«</a:t>
            </a:r>
            <a:r>
              <a:rPr lang="fr-FR" dirty="0"/>
              <a:t> </a:t>
            </a:r>
            <a:r>
              <a:rPr lang="fr-FR" dirty="0" smtClean="0"/>
              <a:t>M</a:t>
            </a:r>
            <a:r>
              <a:rPr lang="fr-FR" dirty="0"/>
              <a:t> </a:t>
            </a:r>
            <a:r>
              <a:rPr lang="fr-FR" dirty="0" smtClean="0"/>
              <a:t>» : Partie stocks du </a:t>
            </a:r>
            <a:r>
              <a:rPr lang="fr-FR" dirty="0"/>
              <a:t>magasin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«</a:t>
            </a:r>
            <a:r>
              <a:rPr lang="fr-FR" dirty="0"/>
              <a:t> </a:t>
            </a:r>
            <a:r>
              <a:rPr lang="fr-FR" dirty="0" smtClean="0"/>
              <a:t>I</a:t>
            </a:r>
            <a:r>
              <a:rPr lang="fr-FR" dirty="0"/>
              <a:t> </a:t>
            </a:r>
            <a:r>
              <a:rPr lang="fr-FR" dirty="0" smtClean="0"/>
              <a:t>» : Site Internet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« S » : Partie stocks pour Internet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«</a:t>
            </a:r>
            <a:r>
              <a:rPr lang="fr-FR" dirty="0"/>
              <a:t> </a:t>
            </a:r>
            <a:r>
              <a:rPr lang="fr-FR" dirty="0" smtClean="0"/>
              <a:t>E » : Entrepôt régional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« </a:t>
            </a:r>
            <a:r>
              <a:rPr lang="fr-FR" dirty="0" smtClean="0"/>
              <a:t>P</a:t>
            </a:r>
            <a:r>
              <a:rPr lang="fr-FR" dirty="0"/>
              <a:t> » : </a:t>
            </a:r>
            <a:r>
              <a:rPr lang="fr-FR" dirty="0" smtClean="0"/>
              <a:t>Plateforme logistique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645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7504" y="107340"/>
            <a:ext cx="1428917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LES CHIFFRES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633" y="116632"/>
            <a:ext cx="4144775" cy="121749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4140968" y="1628800"/>
            <a:ext cx="77872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 smtClean="0"/>
          </a:p>
        </p:txBody>
      </p:sp>
      <p:sp>
        <p:nvSpPr>
          <p:cNvPr id="9" name="ZoneTexte 8"/>
          <p:cNvSpPr txBox="1"/>
          <p:nvPr/>
        </p:nvSpPr>
        <p:spPr>
          <a:xfrm>
            <a:off x="683568" y="2090596"/>
            <a:ext cx="7551648" cy="1785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dirty="0" smtClean="0"/>
              <a:t>Ventes de 2014 :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b="1" dirty="0"/>
              <a:t>5,8 milliards € de </a:t>
            </a:r>
            <a:r>
              <a:rPr lang="fr-FR" sz="1400" b="1" dirty="0" smtClean="0"/>
              <a:t>CA</a:t>
            </a:r>
            <a:endParaRPr lang="fr-FR" sz="1400" b="1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b="1" dirty="0" smtClean="0"/>
              <a:t>En magasin </a:t>
            </a:r>
            <a:r>
              <a:rPr lang="fr-FR" sz="1400" dirty="0" smtClean="0"/>
              <a:t>: Panier moyen de 512 €  et </a:t>
            </a:r>
            <a:r>
              <a:rPr lang="fr-FR" sz="1400" dirty="0"/>
              <a:t>18 </a:t>
            </a:r>
            <a:r>
              <a:rPr lang="fr-FR" sz="1400" dirty="0" smtClean="0"/>
              <a:t>articles. 9,6 millions de ventes </a:t>
            </a:r>
            <a:r>
              <a:rPr lang="fr-FR" sz="1400" dirty="0"/>
              <a:t>(85 % du CA</a:t>
            </a:r>
            <a:r>
              <a:rPr lang="fr-FR" sz="1400" dirty="0" smtClean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b="1" dirty="0" smtClean="0"/>
              <a:t>Sur internet </a:t>
            </a:r>
            <a:r>
              <a:rPr lang="fr-FR" sz="1400" dirty="0" smtClean="0"/>
              <a:t>: Panier moyen de 391 </a:t>
            </a:r>
            <a:r>
              <a:rPr lang="fr-FR" sz="1400" dirty="0"/>
              <a:t>€ </a:t>
            </a:r>
            <a:r>
              <a:rPr lang="fr-FR" sz="1400" dirty="0" smtClean="0"/>
              <a:t>et </a:t>
            </a:r>
            <a:r>
              <a:rPr lang="fr-FR" sz="1400" dirty="0"/>
              <a:t>5 </a:t>
            </a:r>
            <a:r>
              <a:rPr lang="fr-FR" sz="1400" dirty="0" smtClean="0"/>
              <a:t>articles. 2,2 </a:t>
            </a:r>
            <a:r>
              <a:rPr lang="fr-FR" sz="1400" dirty="0"/>
              <a:t>millions de ventes</a:t>
            </a:r>
            <a:r>
              <a:rPr lang="fr-FR" sz="1400" dirty="0" smtClean="0"/>
              <a:t> (15 </a:t>
            </a:r>
            <a:r>
              <a:rPr lang="fr-FR" sz="1400" dirty="0"/>
              <a:t>% du </a:t>
            </a:r>
            <a:r>
              <a:rPr lang="fr-FR" sz="1400" dirty="0" smtClean="0"/>
              <a:t>CA)</a:t>
            </a:r>
          </a:p>
          <a:p>
            <a:pPr lvl="1"/>
            <a:endParaRPr lang="fr-F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dirty="0" smtClean="0"/>
              <a:t>Marge </a:t>
            </a:r>
            <a:r>
              <a:rPr lang="fr-FR" sz="1800" dirty="0"/>
              <a:t>commerciale </a:t>
            </a:r>
            <a:r>
              <a:rPr lang="fr-FR" sz="1800" dirty="0" smtClean="0"/>
              <a:t>assez </a:t>
            </a:r>
            <a:r>
              <a:rPr lang="fr-FR" sz="1800" dirty="0"/>
              <a:t>élevée en magasin (</a:t>
            </a:r>
            <a:r>
              <a:rPr lang="fr-FR" sz="1800" b="1" dirty="0"/>
              <a:t>34,8%</a:t>
            </a:r>
            <a:r>
              <a:rPr lang="fr-FR" sz="1800" dirty="0"/>
              <a:t>) </a:t>
            </a:r>
            <a:r>
              <a:rPr lang="fr-FR" sz="1800" dirty="0" smtClean="0"/>
              <a:t>encore </a:t>
            </a:r>
            <a:r>
              <a:rPr lang="fr-FR" sz="1800" dirty="0"/>
              <a:t>plus sur Internet (</a:t>
            </a:r>
            <a:r>
              <a:rPr lang="fr-FR" sz="1800" b="1" dirty="0"/>
              <a:t>44,3</a:t>
            </a:r>
            <a:r>
              <a:rPr lang="fr-FR" sz="1800" b="1" dirty="0" smtClean="0"/>
              <a:t>%</a:t>
            </a:r>
            <a:r>
              <a:rPr lang="fr-FR" sz="1800" dirty="0" smtClean="0"/>
              <a:t>) </a:t>
            </a:r>
            <a:endParaRPr lang="fr-FR" sz="1800" dirty="0"/>
          </a:p>
        </p:txBody>
      </p:sp>
      <p:sp>
        <p:nvSpPr>
          <p:cNvPr id="10" name="ZoneTexte 9"/>
          <p:cNvSpPr txBox="1"/>
          <p:nvPr/>
        </p:nvSpPr>
        <p:spPr>
          <a:xfrm>
            <a:off x="687244" y="4034812"/>
            <a:ext cx="7551648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dirty="0"/>
              <a:t>31 300 collaborateurs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dirty="0"/>
              <a:t>2 plateformes logistiques </a:t>
            </a:r>
            <a:r>
              <a:rPr lang="fr-FR" sz="1800" dirty="0" smtClean="0"/>
              <a:t>nationales</a:t>
            </a:r>
            <a:endParaRPr lang="fr-FR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dirty="0" smtClean="0"/>
              <a:t>10 </a:t>
            </a:r>
            <a:r>
              <a:rPr lang="fr-FR" sz="1800" dirty="0"/>
              <a:t>centrales de </a:t>
            </a:r>
            <a:r>
              <a:rPr lang="fr-FR" sz="1800" dirty="0" smtClean="0"/>
              <a:t>distribution régionales</a:t>
            </a:r>
            <a:endParaRPr lang="fr-FR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b="1" dirty="0"/>
              <a:t>121 magasins + 1 site Internet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90920" y="5457998"/>
            <a:ext cx="7544296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b="1" dirty="0"/>
              <a:t>60 000 références magasins plus 20 000 « sur commande »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dirty="0"/>
              <a:t>3 856 </a:t>
            </a:r>
            <a:r>
              <a:rPr lang="fr-FR" sz="1800" dirty="0" smtClean="0"/>
              <a:t>fournisseurs</a:t>
            </a:r>
            <a:endParaRPr lang="fr-FR" sz="1800" dirty="0"/>
          </a:p>
        </p:txBody>
      </p:sp>
      <p:sp>
        <p:nvSpPr>
          <p:cNvPr id="12" name="ZoneTexte 11"/>
          <p:cNvSpPr txBox="1"/>
          <p:nvPr/>
        </p:nvSpPr>
        <p:spPr>
          <a:xfrm>
            <a:off x="692760" y="1484784"/>
            <a:ext cx="7551648" cy="43088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50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2200" dirty="0" smtClean="0"/>
              <a:t>CASTO-MERLIN </a:t>
            </a:r>
            <a:r>
              <a:rPr lang="fr-FR" sz="2200" dirty="0"/>
              <a:t>: Grande distribution de bricolage</a:t>
            </a:r>
          </a:p>
        </p:txBody>
      </p:sp>
    </p:spTree>
    <p:extLst>
      <p:ext uri="{BB962C8B-B14F-4D97-AF65-F5344CB8AC3E}">
        <p14:creationId xmlns:p14="http://schemas.microsoft.com/office/powerpoint/2010/main" val="196531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2826799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ORGANISATION LOGISTIQUE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2627784" y="2132856"/>
            <a:ext cx="1440160" cy="6480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Plateforme </a:t>
            </a:r>
            <a:r>
              <a:rPr lang="fr-FR" b="1" dirty="0" smtClean="0"/>
              <a:t>logistique 1</a:t>
            </a:r>
            <a:endParaRPr lang="fr-FR" b="1" dirty="0"/>
          </a:p>
        </p:txBody>
      </p:sp>
      <p:sp>
        <p:nvSpPr>
          <p:cNvPr id="16" name="Rectangle 15"/>
          <p:cNvSpPr/>
          <p:nvPr/>
        </p:nvSpPr>
        <p:spPr>
          <a:xfrm>
            <a:off x="5076056" y="2132856"/>
            <a:ext cx="1440160" cy="6480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Plateforme </a:t>
            </a:r>
            <a:r>
              <a:rPr lang="fr-FR" b="1" dirty="0" smtClean="0"/>
              <a:t>logistique 2</a:t>
            </a:r>
            <a:endParaRPr lang="fr-FR" b="1" dirty="0"/>
          </a:p>
        </p:txBody>
      </p:sp>
      <p:sp>
        <p:nvSpPr>
          <p:cNvPr id="17" name="Rectangle 16"/>
          <p:cNvSpPr/>
          <p:nvPr/>
        </p:nvSpPr>
        <p:spPr>
          <a:xfrm>
            <a:off x="592682" y="3140968"/>
            <a:ext cx="1440160" cy="6480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Entrepôt régional 1</a:t>
            </a:r>
            <a:endParaRPr lang="fr-FR" b="1" dirty="0"/>
          </a:p>
        </p:txBody>
      </p:sp>
      <p:sp>
        <p:nvSpPr>
          <p:cNvPr id="18" name="Rectangle 17"/>
          <p:cNvSpPr/>
          <p:nvPr/>
        </p:nvSpPr>
        <p:spPr>
          <a:xfrm>
            <a:off x="2205850" y="3140968"/>
            <a:ext cx="1440160" cy="6480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Entrepôt régional 2</a:t>
            </a:r>
            <a:endParaRPr lang="fr-FR" b="1" dirty="0"/>
          </a:p>
        </p:txBody>
      </p:sp>
      <p:sp>
        <p:nvSpPr>
          <p:cNvPr id="19" name="Rectangle 18"/>
          <p:cNvSpPr/>
          <p:nvPr/>
        </p:nvSpPr>
        <p:spPr>
          <a:xfrm>
            <a:off x="5489226" y="3140968"/>
            <a:ext cx="1440160" cy="6480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Entrepôt régional 9</a:t>
            </a:r>
            <a:endParaRPr lang="fr-FR" b="1" dirty="0"/>
          </a:p>
        </p:txBody>
      </p:sp>
      <p:sp>
        <p:nvSpPr>
          <p:cNvPr id="20" name="Rectangle 19"/>
          <p:cNvSpPr/>
          <p:nvPr/>
        </p:nvSpPr>
        <p:spPr>
          <a:xfrm>
            <a:off x="7175589" y="3146306"/>
            <a:ext cx="1440160" cy="6480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Entrepôt régional 10</a:t>
            </a:r>
            <a:endParaRPr lang="fr-FR" b="1" dirty="0"/>
          </a:p>
        </p:txBody>
      </p:sp>
      <p:sp>
        <p:nvSpPr>
          <p:cNvPr id="21" name="Rectangle 20"/>
          <p:cNvSpPr/>
          <p:nvPr/>
        </p:nvSpPr>
        <p:spPr>
          <a:xfrm>
            <a:off x="3833042" y="3140968"/>
            <a:ext cx="1440160" cy="6480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…</a:t>
            </a:r>
            <a:endParaRPr lang="fr-FR" b="1" dirty="0"/>
          </a:p>
        </p:txBody>
      </p:sp>
      <p:sp>
        <p:nvSpPr>
          <p:cNvPr id="25" name="Rectangle 24"/>
          <p:cNvSpPr/>
          <p:nvPr/>
        </p:nvSpPr>
        <p:spPr>
          <a:xfrm>
            <a:off x="2043176" y="4880570"/>
            <a:ext cx="1440160" cy="648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Stock magasin 1</a:t>
            </a:r>
            <a:endParaRPr lang="fr-FR" b="1" dirty="0"/>
          </a:p>
        </p:txBody>
      </p:sp>
      <p:sp>
        <p:nvSpPr>
          <p:cNvPr id="26" name="Rectangle 25"/>
          <p:cNvSpPr/>
          <p:nvPr/>
        </p:nvSpPr>
        <p:spPr>
          <a:xfrm>
            <a:off x="3761034" y="4880570"/>
            <a:ext cx="1440160" cy="648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…</a:t>
            </a:r>
            <a:endParaRPr lang="fr-FR" b="1" dirty="0"/>
          </a:p>
        </p:txBody>
      </p:sp>
      <p:sp>
        <p:nvSpPr>
          <p:cNvPr id="27" name="Rectangle 26"/>
          <p:cNvSpPr/>
          <p:nvPr/>
        </p:nvSpPr>
        <p:spPr>
          <a:xfrm>
            <a:off x="5489226" y="4880570"/>
            <a:ext cx="1440160" cy="648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Stock magasin </a:t>
            </a:r>
            <a:r>
              <a:rPr lang="fr-FR" b="1" dirty="0" smtClean="0"/>
              <a:t>12</a:t>
            </a:r>
            <a:endParaRPr lang="fr-FR" b="1" dirty="0"/>
          </a:p>
        </p:txBody>
      </p:sp>
      <p:sp>
        <p:nvSpPr>
          <p:cNvPr id="28" name="Rectangle 27"/>
          <p:cNvSpPr/>
          <p:nvPr/>
        </p:nvSpPr>
        <p:spPr>
          <a:xfrm>
            <a:off x="2043176" y="5528642"/>
            <a:ext cx="1440160" cy="648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Rayons magasin 1</a:t>
            </a:r>
            <a:endParaRPr lang="fr-FR" b="1" dirty="0"/>
          </a:p>
        </p:txBody>
      </p:sp>
      <p:sp>
        <p:nvSpPr>
          <p:cNvPr id="29" name="Rectangle 28"/>
          <p:cNvSpPr/>
          <p:nvPr/>
        </p:nvSpPr>
        <p:spPr>
          <a:xfrm>
            <a:off x="3761034" y="5528642"/>
            <a:ext cx="1440160" cy="648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…</a:t>
            </a:r>
            <a:endParaRPr lang="fr-FR" b="1" dirty="0"/>
          </a:p>
        </p:txBody>
      </p:sp>
      <p:sp>
        <p:nvSpPr>
          <p:cNvPr id="30" name="Rectangle 29"/>
          <p:cNvSpPr/>
          <p:nvPr/>
        </p:nvSpPr>
        <p:spPr>
          <a:xfrm>
            <a:off x="5489226" y="5528642"/>
            <a:ext cx="1440160" cy="648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Rayons </a:t>
            </a:r>
            <a:r>
              <a:rPr lang="fr-FR" b="1" dirty="0"/>
              <a:t>magasin </a:t>
            </a:r>
            <a:r>
              <a:rPr lang="fr-FR" b="1" dirty="0" smtClean="0"/>
              <a:t>12</a:t>
            </a:r>
            <a:endParaRPr lang="fr-FR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719" y="561276"/>
            <a:ext cx="1840806" cy="122413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154" y="5096594"/>
            <a:ext cx="1659632" cy="1659632"/>
          </a:xfrm>
          <a:prstGeom prst="rect">
            <a:avLst/>
          </a:prstGeom>
        </p:spPr>
      </p:pic>
      <p:cxnSp>
        <p:nvCxnSpPr>
          <p:cNvPr id="8" name="Connecteur droit avec flèche 7"/>
          <p:cNvCxnSpPr>
            <a:stCxn id="30" idx="3"/>
          </p:cNvCxnSpPr>
          <p:nvPr/>
        </p:nvCxnSpPr>
        <p:spPr>
          <a:xfrm>
            <a:off x="6929386" y="5852678"/>
            <a:ext cx="56662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Connecteur en angle 10"/>
          <p:cNvCxnSpPr>
            <a:stCxn id="4" idx="2"/>
          </p:cNvCxnSpPr>
          <p:nvPr/>
        </p:nvCxnSpPr>
        <p:spPr>
          <a:xfrm rot="5400000">
            <a:off x="3920787" y="1932569"/>
            <a:ext cx="779492" cy="485178"/>
          </a:xfrm>
          <a:prstGeom prst="bentConnector3">
            <a:avLst>
              <a:gd name="adj1" fmla="val 99855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Connecteur en angle 37"/>
          <p:cNvCxnSpPr>
            <a:stCxn id="4" idx="2"/>
          </p:cNvCxnSpPr>
          <p:nvPr/>
        </p:nvCxnSpPr>
        <p:spPr>
          <a:xfrm rot="16200000" flipH="1">
            <a:off x="4424843" y="1913691"/>
            <a:ext cx="779492" cy="522934"/>
          </a:xfrm>
          <a:prstGeom prst="bentConnector3">
            <a:avLst>
              <a:gd name="adj1" fmla="val 99856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Connecteur en angle 35"/>
          <p:cNvCxnSpPr>
            <a:stCxn id="2" idx="1"/>
            <a:endCxn id="17" idx="0"/>
          </p:cNvCxnSpPr>
          <p:nvPr/>
        </p:nvCxnSpPr>
        <p:spPr>
          <a:xfrm rot="10800000" flipV="1">
            <a:off x="1312762" y="2456892"/>
            <a:ext cx="1315022" cy="684076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51520" y="4880570"/>
            <a:ext cx="1440160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Stock Internet</a:t>
            </a:r>
            <a:endParaRPr lang="fr-FR" b="1" dirty="0"/>
          </a:p>
        </p:txBody>
      </p:sp>
      <p:sp>
        <p:nvSpPr>
          <p:cNvPr id="46" name="Rectangle 45"/>
          <p:cNvSpPr/>
          <p:nvPr/>
        </p:nvSpPr>
        <p:spPr>
          <a:xfrm>
            <a:off x="251520" y="5528642"/>
            <a:ext cx="1440160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Site Internet</a:t>
            </a:r>
            <a:endParaRPr lang="fr-FR" b="1" dirty="0"/>
          </a:p>
        </p:txBody>
      </p:sp>
      <p:cxnSp>
        <p:nvCxnSpPr>
          <p:cNvPr id="43" name="Connecteur en angle 42"/>
          <p:cNvCxnSpPr>
            <a:stCxn id="17" idx="2"/>
            <a:endCxn id="45" idx="0"/>
          </p:cNvCxnSpPr>
          <p:nvPr/>
        </p:nvCxnSpPr>
        <p:spPr>
          <a:xfrm rot="5400000">
            <a:off x="596416" y="4164224"/>
            <a:ext cx="1091530" cy="34116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Connecteur en angle 48"/>
          <p:cNvCxnSpPr>
            <a:stCxn id="17" idx="2"/>
            <a:endCxn id="25" idx="0"/>
          </p:cNvCxnSpPr>
          <p:nvPr/>
        </p:nvCxnSpPr>
        <p:spPr>
          <a:xfrm rot="16200000" flipH="1">
            <a:off x="1492244" y="3609558"/>
            <a:ext cx="1091530" cy="1450494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Connecteur en angle 50"/>
          <p:cNvCxnSpPr>
            <a:stCxn id="17" idx="2"/>
            <a:endCxn id="26" idx="0"/>
          </p:cNvCxnSpPr>
          <p:nvPr/>
        </p:nvCxnSpPr>
        <p:spPr>
          <a:xfrm rot="16200000" flipH="1">
            <a:off x="2351173" y="2750629"/>
            <a:ext cx="1091530" cy="3168352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Connecteur en angle 52"/>
          <p:cNvCxnSpPr>
            <a:stCxn id="17" idx="2"/>
            <a:endCxn id="27" idx="0"/>
          </p:cNvCxnSpPr>
          <p:nvPr/>
        </p:nvCxnSpPr>
        <p:spPr>
          <a:xfrm rot="16200000" flipH="1">
            <a:off x="3215269" y="1886533"/>
            <a:ext cx="1091530" cy="4896544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Connecteur en angle 8"/>
          <p:cNvCxnSpPr>
            <a:stCxn id="2" idx="2"/>
            <a:endCxn id="18" idx="0"/>
          </p:cNvCxnSpPr>
          <p:nvPr/>
        </p:nvCxnSpPr>
        <p:spPr>
          <a:xfrm rot="5400000">
            <a:off x="2956877" y="2749981"/>
            <a:ext cx="360040" cy="421934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onnecteur en angle 11"/>
          <p:cNvCxnSpPr>
            <a:stCxn id="16" idx="2"/>
            <a:endCxn id="19" idx="0"/>
          </p:cNvCxnSpPr>
          <p:nvPr/>
        </p:nvCxnSpPr>
        <p:spPr>
          <a:xfrm rot="16200000" flipH="1">
            <a:off x="5822701" y="2754363"/>
            <a:ext cx="360040" cy="41317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onnecteur en angle 13"/>
          <p:cNvCxnSpPr>
            <a:stCxn id="16" idx="3"/>
            <a:endCxn id="20" idx="0"/>
          </p:cNvCxnSpPr>
          <p:nvPr/>
        </p:nvCxnSpPr>
        <p:spPr>
          <a:xfrm>
            <a:off x="6516216" y="2456892"/>
            <a:ext cx="1379453" cy="689414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en angle 34"/>
          <p:cNvCxnSpPr>
            <a:stCxn id="2" idx="2"/>
            <a:endCxn id="21" idx="0"/>
          </p:cNvCxnSpPr>
          <p:nvPr/>
        </p:nvCxnSpPr>
        <p:spPr>
          <a:xfrm rot="16200000" flipH="1">
            <a:off x="3770473" y="2358319"/>
            <a:ext cx="360040" cy="1205258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2896938" y="1772692"/>
            <a:ext cx="1022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Type “P”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5284906" y="1778834"/>
            <a:ext cx="1022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Type “P”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119722" y="2771636"/>
            <a:ext cx="1006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Type “E”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8137827" y="2725896"/>
            <a:ext cx="1006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Type “E”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0" y="4511238"/>
            <a:ext cx="1000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Type “S”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-2726" y="6156012"/>
            <a:ext cx="95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Type “I”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6230910" y="4511238"/>
            <a:ext cx="1095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Type “M”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6228184" y="6156012"/>
            <a:ext cx="102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Type “R”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63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4026423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CASE </a:t>
            </a:r>
            <a:r>
              <a:rPr lang="fr-FR" dirty="0" smtClean="0"/>
              <a:t>3 : </a:t>
            </a:r>
            <a:r>
              <a:rPr lang="fr-FR" dirty="0"/>
              <a:t>Ajout des catégories de </a:t>
            </a:r>
            <a:r>
              <a:rPr lang="fr-FR" dirty="0" smtClean="0"/>
              <a:t>produits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7596336" y="107340"/>
            <a:ext cx="1368152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err="1" smtClean="0"/>
              <a:t>Freq</a:t>
            </a:r>
            <a:r>
              <a:rPr lang="fr-FR" dirty="0"/>
              <a:t>.</a:t>
            </a:r>
            <a:r>
              <a:rPr lang="fr-FR" dirty="0" smtClean="0"/>
              <a:t> faible</a:t>
            </a:r>
            <a:endParaRPr lang="fr-FR" dirty="0"/>
          </a:p>
        </p:txBody>
      </p:sp>
      <p:grpSp>
        <p:nvGrpSpPr>
          <p:cNvPr id="28" name="Groupe 27"/>
          <p:cNvGrpSpPr/>
          <p:nvPr/>
        </p:nvGrpSpPr>
        <p:grpSpPr>
          <a:xfrm>
            <a:off x="663874" y="967415"/>
            <a:ext cx="1800200" cy="655813"/>
            <a:chOff x="2411760" y="1340317"/>
            <a:chExt cx="1800200" cy="655813"/>
          </a:xfrm>
        </p:grpSpPr>
        <p:sp>
          <p:nvSpPr>
            <p:cNvPr id="29" name="ZoneTexte 28"/>
            <p:cNvSpPr txBox="1"/>
            <p:nvPr/>
          </p:nvSpPr>
          <p:spPr>
            <a:xfrm>
              <a:off x="2411760" y="1688353"/>
              <a:ext cx="1800200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LIBEL_UNIVERS</a:t>
              </a:r>
              <a:endParaRPr lang="fr-FR" sz="1400" dirty="0" smtClean="0"/>
            </a:p>
          </p:txBody>
        </p:sp>
        <p:sp>
          <p:nvSpPr>
            <p:cNvPr id="30" name="Rogner un rectangle avec un coin du même côté 29"/>
            <p:cNvSpPr/>
            <p:nvPr/>
          </p:nvSpPr>
          <p:spPr>
            <a:xfrm>
              <a:off x="2411760" y="1340317"/>
              <a:ext cx="1800200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UNIVERS_PRODUITS</a:t>
              </a:r>
            </a:p>
          </p:txBody>
        </p:sp>
      </p:grpSp>
      <p:grpSp>
        <p:nvGrpSpPr>
          <p:cNvPr id="31" name="Groupe 30"/>
          <p:cNvGrpSpPr/>
          <p:nvPr/>
        </p:nvGrpSpPr>
        <p:grpSpPr>
          <a:xfrm>
            <a:off x="699878" y="1958235"/>
            <a:ext cx="1728192" cy="871256"/>
            <a:chOff x="4427984" y="1328313"/>
            <a:chExt cx="1728192" cy="871256"/>
          </a:xfrm>
        </p:grpSpPr>
        <p:sp>
          <p:nvSpPr>
            <p:cNvPr id="32" name="ZoneTexte 31"/>
            <p:cNvSpPr txBox="1"/>
            <p:nvPr/>
          </p:nvSpPr>
          <p:spPr>
            <a:xfrm>
              <a:off x="4427984" y="1676349"/>
              <a:ext cx="1728192" cy="52322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LIBEL_RAYON ID_UNIVERS_RAYON</a:t>
              </a:r>
            </a:p>
          </p:txBody>
        </p:sp>
        <p:sp>
          <p:nvSpPr>
            <p:cNvPr id="33" name="Rogner un rectangle avec un coin du même côté 32"/>
            <p:cNvSpPr/>
            <p:nvPr/>
          </p:nvSpPr>
          <p:spPr>
            <a:xfrm>
              <a:off x="4427984" y="1328313"/>
              <a:ext cx="1728192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RAYONS_PRODUITS</a:t>
              </a:r>
            </a:p>
          </p:txBody>
        </p:sp>
      </p:grpSp>
      <p:grpSp>
        <p:nvGrpSpPr>
          <p:cNvPr id="34" name="Groupe 33"/>
          <p:cNvGrpSpPr/>
          <p:nvPr/>
        </p:nvGrpSpPr>
        <p:grpSpPr>
          <a:xfrm>
            <a:off x="699878" y="3223513"/>
            <a:ext cx="1734954" cy="871256"/>
            <a:chOff x="6516216" y="1367937"/>
            <a:chExt cx="1734954" cy="871256"/>
          </a:xfrm>
        </p:grpSpPr>
        <p:sp>
          <p:nvSpPr>
            <p:cNvPr id="35" name="ZoneTexte 34"/>
            <p:cNvSpPr txBox="1"/>
            <p:nvPr/>
          </p:nvSpPr>
          <p:spPr>
            <a:xfrm>
              <a:off x="6516216" y="1715973"/>
              <a:ext cx="1734954" cy="52322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LIBEL_FAMILLE</a:t>
              </a:r>
            </a:p>
            <a:p>
              <a:r>
                <a:rPr lang="fr-FR" sz="1400" dirty="0"/>
                <a:t>ID_RAYON_FAMILLE</a:t>
              </a:r>
              <a:endParaRPr lang="fr-FR" sz="1400" dirty="0" smtClean="0"/>
            </a:p>
          </p:txBody>
        </p:sp>
        <p:sp>
          <p:nvSpPr>
            <p:cNvPr id="36" name="Rogner un rectangle avec un coin du même côté 35"/>
            <p:cNvSpPr/>
            <p:nvPr/>
          </p:nvSpPr>
          <p:spPr>
            <a:xfrm>
              <a:off x="6516216" y="1367937"/>
              <a:ext cx="1734954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FAMILLES_PRODUITS</a:t>
              </a:r>
            </a:p>
          </p:txBody>
        </p:sp>
      </p:grpSp>
      <p:cxnSp>
        <p:nvCxnSpPr>
          <p:cNvPr id="58" name="Connecteur droit 57"/>
          <p:cNvCxnSpPr>
            <a:stCxn id="29" idx="2"/>
            <a:endCxn id="33" idx="3"/>
          </p:cNvCxnSpPr>
          <p:nvPr/>
        </p:nvCxnSpPr>
        <p:spPr>
          <a:xfrm>
            <a:off x="1563974" y="1623228"/>
            <a:ext cx="0" cy="3350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>
            <a:stCxn id="32" idx="2"/>
            <a:endCxn id="36" idx="3"/>
          </p:cNvCxnSpPr>
          <p:nvPr/>
        </p:nvCxnSpPr>
        <p:spPr>
          <a:xfrm>
            <a:off x="1563974" y="2829491"/>
            <a:ext cx="3381" cy="39402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179512" y="764704"/>
            <a:ext cx="2736304" cy="468052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ZoneTexte 70"/>
          <p:cNvSpPr txBox="1"/>
          <p:nvPr/>
        </p:nvSpPr>
        <p:spPr>
          <a:xfrm>
            <a:off x="872517" y="5445224"/>
            <a:ext cx="1389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INSERT INTO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131840" y="764704"/>
            <a:ext cx="31404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Exemples</a:t>
            </a:r>
            <a:r>
              <a:rPr lang="fr-FR" dirty="0" smtClean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{ «</a:t>
            </a:r>
            <a:r>
              <a:rPr lang="fr-FR" dirty="0" smtClean="0"/>
              <a:t> </a:t>
            </a:r>
            <a:r>
              <a:rPr lang="fr-FR" dirty="0" smtClean="0"/>
              <a:t>Intérieur et décoration</a:t>
            </a:r>
            <a:r>
              <a:rPr lang="fr-FR" dirty="0" smtClean="0"/>
              <a:t> </a:t>
            </a:r>
            <a:r>
              <a:rPr lang="fr-FR" dirty="0" smtClean="0"/>
              <a:t>»}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{ « </a:t>
            </a:r>
            <a:r>
              <a:rPr lang="fr-FR" dirty="0" smtClean="0"/>
              <a:t>Jardin et extérieur</a:t>
            </a:r>
            <a:r>
              <a:rPr lang="fr-FR" dirty="0"/>
              <a:t> </a:t>
            </a:r>
            <a:r>
              <a:rPr lang="fr-FR" dirty="0" smtClean="0"/>
              <a:t>»}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3097560" y="1924005"/>
            <a:ext cx="42328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Exemples</a:t>
            </a:r>
            <a:r>
              <a:rPr lang="fr-FR" dirty="0" smtClean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{ «</a:t>
            </a:r>
            <a:r>
              <a:rPr lang="fr-FR" dirty="0" smtClean="0"/>
              <a:t> </a:t>
            </a:r>
            <a:r>
              <a:rPr lang="fr-FR" dirty="0" smtClean="0"/>
              <a:t>Peinture, papiers peints et enduits</a:t>
            </a:r>
            <a:r>
              <a:rPr lang="fr-FR" dirty="0" smtClean="0"/>
              <a:t> </a:t>
            </a:r>
            <a:r>
              <a:rPr lang="fr-FR" dirty="0" smtClean="0"/>
              <a:t>»}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{ « </a:t>
            </a:r>
            <a:r>
              <a:rPr lang="fr-FR" dirty="0" smtClean="0"/>
              <a:t>Outils à moteur</a:t>
            </a:r>
            <a:r>
              <a:rPr lang="fr-FR" dirty="0"/>
              <a:t> </a:t>
            </a:r>
            <a:r>
              <a:rPr lang="fr-FR" dirty="0" smtClean="0"/>
              <a:t>»}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3249959" y="3183255"/>
            <a:ext cx="25888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Exemples</a:t>
            </a:r>
            <a:r>
              <a:rPr lang="fr-FR" dirty="0" smtClean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{ «</a:t>
            </a:r>
            <a:r>
              <a:rPr lang="fr-FR" dirty="0" smtClean="0"/>
              <a:t> </a:t>
            </a:r>
            <a:r>
              <a:rPr lang="fr-FR" dirty="0" smtClean="0"/>
              <a:t>Outils du peintre</a:t>
            </a:r>
            <a:r>
              <a:rPr lang="fr-FR" dirty="0" smtClean="0"/>
              <a:t> </a:t>
            </a:r>
            <a:r>
              <a:rPr lang="fr-FR" dirty="0" smtClean="0"/>
              <a:t>»}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{ « </a:t>
            </a:r>
            <a:r>
              <a:rPr lang="fr-FR" dirty="0" smtClean="0"/>
              <a:t>Taille-haie</a:t>
            </a:r>
            <a:r>
              <a:rPr lang="fr-FR" dirty="0"/>
              <a:t> </a:t>
            </a:r>
            <a:r>
              <a:rPr lang="fr-FR" dirty="0" smtClean="0"/>
              <a:t>»}</a:t>
            </a:r>
            <a:endParaRPr lang="fr-FR" dirty="0"/>
          </a:p>
        </p:txBody>
      </p:sp>
      <p:grpSp>
        <p:nvGrpSpPr>
          <p:cNvPr id="20" name="Groupe 19"/>
          <p:cNvGrpSpPr/>
          <p:nvPr/>
        </p:nvGrpSpPr>
        <p:grpSpPr>
          <a:xfrm>
            <a:off x="356150" y="4350613"/>
            <a:ext cx="2415650" cy="871256"/>
            <a:chOff x="6516215" y="1367937"/>
            <a:chExt cx="2415650" cy="871256"/>
          </a:xfrm>
        </p:grpSpPr>
        <p:sp>
          <p:nvSpPr>
            <p:cNvPr id="21" name="ZoneTexte 20"/>
            <p:cNvSpPr txBox="1"/>
            <p:nvPr/>
          </p:nvSpPr>
          <p:spPr>
            <a:xfrm>
              <a:off x="6516215" y="1715973"/>
              <a:ext cx="2415649" cy="52322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LIBEL_SSFAMILLE</a:t>
              </a:r>
              <a:endParaRPr lang="fr-FR" sz="1400" dirty="0" smtClean="0"/>
            </a:p>
            <a:p>
              <a:r>
                <a:rPr lang="fr-FR" sz="1400" dirty="0" smtClean="0"/>
                <a:t>ID_FAMILLE_SSFAMILLE</a:t>
              </a:r>
              <a:endParaRPr lang="fr-FR" sz="1400" dirty="0" smtClean="0"/>
            </a:p>
          </p:txBody>
        </p:sp>
        <p:sp>
          <p:nvSpPr>
            <p:cNvPr id="22" name="Rogner un rectangle avec un coin du même côté 21"/>
            <p:cNvSpPr/>
            <p:nvPr/>
          </p:nvSpPr>
          <p:spPr>
            <a:xfrm>
              <a:off x="6516215" y="1367937"/>
              <a:ext cx="2415650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smtClean="0"/>
                <a:t>SOUS_FAMILLES_PRODUITS</a:t>
              </a:r>
              <a:endParaRPr lang="fr-FR" sz="1400" b="1" dirty="0"/>
            </a:p>
          </p:txBody>
        </p:sp>
      </p:grpSp>
      <p:cxnSp>
        <p:nvCxnSpPr>
          <p:cNvPr id="23" name="Connecteur droit 22"/>
          <p:cNvCxnSpPr>
            <a:stCxn id="35" idx="2"/>
            <a:endCxn id="22" idx="3"/>
          </p:cNvCxnSpPr>
          <p:nvPr/>
        </p:nvCxnSpPr>
        <p:spPr>
          <a:xfrm flipH="1">
            <a:off x="1563975" y="4094769"/>
            <a:ext cx="3380" cy="2558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3284249" y="4360138"/>
            <a:ext cx="30199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Exemples</a:t>
            </a:r>
            <a:r>
              <a:rPr lang="fr-FR" dirty="0" smtClean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{ «</a:t>
            </a:r>
            <a:r>
              <a:rPr lang="fr-FR" dirty="0" smtClean="0"/>
              <a:t> </a:t>
            </a:r>
            <a:r>
              <a:rPr lang="fr-FR" dirty="0" smtClean="0"/>
              <a:t>Pinceaux </a:t>
            </a:r>
            <a:r>
              <a:rPr lang="fr-FR" dirty="0" smtClean="0"/>
              <a:t> </a:t>
            </a:r>
            <a:r>
              <a:rPr lang="fr-FR" dirty="0" smtClean="0"/>
              <a:t>»}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{ « Taille-haie </a:t>
            </a:r>
            <a:r>
              <a:rPr lang="fr-FR" dirty="0" smtClean="0"/>
              <a:t> électrique</a:t>
            </a:r>
            <a:r>
              <a:rPr lang="fr-FR" dirty="0"/>
              <a:t> </a:t>
            </a:r>
            <a:r>
              <a:rPr lang="fr-FR" dirty="0" smtClean="0"/>
              <a:t>»}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829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2721707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CASE </a:t>
            </a:r>
            <a:r>
              <a:rPr lang="fr-FR" dirty="0" smtClean="0"/>
              <a:t>4 </a:t>
            </a:r>
            <a:r>
              <a:rPr lang="fr-FR" dirty="0"/>
              <a:t>: Ajout des </a:t>
            </a:r>
            <a:r>
              <a:rPr lang="fr-FR" dirty="0" smtClean="0"/>
              <a:t>produits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7596336" y="107340"/>
            <a:ext cx="1368152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err="1" smtClean="0"/>
              <a:t>Freq</a:t>
            </a:r>
            <a:r>
              <a:rPr lang="fr-FR" dirty="0"/>
              <a:t>.</a:t>
            </a:r>
            <a:r>
              <a:rPr lang="fr-FR" dirty="0" smtClean="0"/>
              <a:t> faible</a:t>
            </a:r>
            <a:endParaRPr lang="fr-FR" dirty="0"/>
          </a:p>
        </p:txBody>
      </p:sp>
      <p:grpSp>
        <p:nvGrpSpPr>
          <p:cNvPr id="40" name="Groupe 39"/>
          <p:cNvGrpSpPr/>
          <p:nvPr/>
        </p:nvGrpSpPr>
        <p:grpSpPr>
          <a:xfrm>
            <a:off x="660943" y="2598644"/>
            <a:ext cx="2045052" cy="1733031"/>
            <a:chOff x="355136" y="2612750"/>
            <a:chExt cx="2045052" cy="1733031"/>
          </a:xfrm>
        </p:grpSpPr>
        <p:sp>
          <p:nvSpPr>
            <p:cNvPr id="41" name="ZoneTexte 40"/>
            <p:cNvSpPr txBox="1"/>
            <p:nvPr/>
          </p:nvSpPr>
          <p:spPr>
            <a:xfrm>
              <a:off x="355137" y="2960786"/>
              <a:ext cx="2045051" cy="138499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LIBEL_PRODUIT</a:t>
              </a:r>
            </a:p>
            <a:p>
              <a:r>
                <a:rPr lang="fr-FR" sz="1400" dirty="0" smtClean="0"/>
                <a:t>ID_SSFAMILLE_PRODUIT</a:t>
              </a:r>
              <a:endParaRPr lang="fr-FR" sz="1400" dirty="0" smtClean="0"/>
            </a:p>
            <a:p>
              <a:r>
                <a:rPr lang="fr-FR" sz="1400" dirty="0" smtClean="0"/>
                <a:t>PRIX_ACHAT</a:t>
              </a:r>
            </a:p>
            <a:p>
              <a:r>
                <a:rPr lang="fr-FR" sz="1400" dirty="0" smtClean="0"/>
                <a:t>TAUX_TVA</a:t>
              </a:r>
            </a:p>
            <a:p>
              <a:r>
                <a:rPr lang="fr-FR" sz="1400" dirty="0" smtClean="0"/>
                <a:t>MARQUE_PRODUIT</a:t>
              </a:r>
            </a:p>
            <a:p>
              <a:r>
                <a:rPr lang="fr-FR" sz="1400" dirty="0" smtClean="0"/>
                <a:t>GROSSISTE_PRODUIT</a:t>
              </a:r>
              <a:endParaRPr lang="fr-FR" sz="1400" dirty="0" smtClean="0"/>
            </a:p>
          </p:txBody>
        </p:sp>
        <p:sp>
          <p:nvSpPr>
            <p:cNvPr id="42" name="Rogner un rectangle avec un coin du même côté 41"/>
            <p:cNvSpPr/>
            <p:nvPr/>
          </p:nvSpPr>
          <p:spPr>
            <a:xfrm>
              <a:off x="355136" y="2612750"/>
              <a:ext cx="2045051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PRODUITS</a:t>
              </a:r>
            </a:p>
          </p:txBody>
        </p:sp>
      </p:grpSp>
      <p:cxnSp>
        <p:nvCxnSpPr>
          <p:cNvPr id="63" name="Connecteur droit 62"/>
          <p:cNvCxnSpPr>
            <a:stCxn id="14" idx="2"/>
            <a:endCxn id="42" idx="3"/>
          </p:cNvCxnSpPr>
          <p:nvPr/>
        </p:nvCxnSpPr>
        <p:spPr>
          <a:xfrm>
            <a:off x="1683468" y="2068008"/>
            <a:ext cx="1" cy="5306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497763" y="2346615"/>
            <a:ext cx="2424256" cy="223451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ZoneTexte 73"/>
          <p:cNvSpPr txBox="1"/>
          <p:nvPr/>
        </p:nvSpPr>
        <p:spPr>
          <a:xfrm>
            <a:off x="988630" y="4599552"/>
            <a:ext cx="1389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INSERT INTO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13" name="Groupe 12"/>
          <p:cNvGrpSpPr/>
          <p:nvPr/>
        </p:nvGrpSpPr>
        <p:grpSpPr>
          <a:xfrm>
            <a:off x="475643" y="1196752"/>
            <a:ext cx="2415650" cy="871256"/>
            <a:chOff x="6516215" y="1367937"/>
            <a:chExt cx="2415650" cy="871256"/>
          </a:xfrm>
        </p:grpSpPr>
        <p:sp>
          <p:nvSpPr>
            <p:cNvPr id="14" name="ZoneTexte 13"/>
            <p:cNvSpPr txBox="1"/>
            <p:nvPr/>
          </p:nvSpPr>
          <p:spPr>
            <a:xfrm>
              <a:off x="6516215" y="1715973"/>
              <a:ext cx="2415649" cy="52322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LIBEL_SSFAMILLE</a:t>
              </a:r>
              <a:endParaRPr lang="fr-FR" sz="1400" dirty="0" smtClean="0"/>
            </a:p>
            <a:p>
              <a:r>
                <a:rPr lang="fr-FR" sz="1400" dirty="0" smtClean="0"/>
                <a:t>ID_FAMILLE_SSFAMILLE</a:t>
              </a:r>
              <a:endParaRPr lang="fr-FR" sz="1400" dirty="0" smtClean="0"/>
            </a:p>
          </p:txBody>
        </p:sp>
        <p:sp>
          <p:nvSpPr>
            <p:cNvPr id="15" name="Rogner un rectangle avec un coin du même côté 14"/>
            <p:cNvSpPr/>
            <p:nvPr/>
          </p:nvSpPr>
          <p:spPr>
            <a:xfrm>
              <a:off x="6516215" y="1367937"/>
              <a:ext cx="2415650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smtClean="0"/>
                <a:t>SOUS_FAMILLES_PRODUITS</a:t>
              </a:r>
              <a:endParaRPr lang="fr-FR" sz="1400" b="1" dirty="0"/>
            </a:p>
          </p:txBody>
        </p:sp>
      </p:grpSp>
      <p:sp>
        <p:nvSpPr>
          <p:cNvPr id="17" name="ZoneTexte 16"/>
          <p:cNvSpPr txBox="1"/>
          <p:nvPr/>
        </p:nvSpPr>
        <p:spPr>
          <a:xfrm>
            <a:off x="-36512" y="5157192"/>
            <a:ext cx="92921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Exemples</a:t>
            </a:r>
            <a:r>
              <a:rPr lang="fr-FR" dirty="0" smtClean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{ «</a:t>
            </a:r>
            <a:r>
              <a:rPr lang="fr-FR" dirty="0" smtClean="0"/>
              <a:t> </a:t>
            </a:r>
            <a:r>
              <a:rPr lang="fr-FR" dirty="0" smtClean="0"/>
              <a:t>Rouleau </a:t>
            </a:r>
            <a:r>
              <a:rPr lang="fr-FR" dirty="0" err="1" smtClean="0"/>
              <a:t>antigoutte</a:t>
            </a:r>
            <a:r>
              <a:rPr lang="fr-FR" dirty="0" smtClean="0"/>
              <a:t> L180 </a:t>
            </a:r>
            <a:r>
              <a:rPr lang="fr-FR" dirty="0" smtClean="0"/>
              <a:t>»,«</a:t>
            </a:r>
            <a:r>
              <a:rPr lang="fr-FR" dirty="0"/>
              <a:t> 5,95 € », « 20% </a:t>
            </a:r>
            <a:r>
              <a:rPr lang="fr-FR" dirty="0" smtClean="0"/>
              <a:t>»,«</a:t>
            </a:r>
            <a:r>
              <a:rPr lang="fr-FR" dirty="0" smtClean="0"/>
              <a:t> Julien S.A. </a:t>
            </a:r>
            <a:r>
              <a:rPr lang="fr-FR" dirty="0" smtClean="0"/>
              <a:t>»,«</a:t>
            </a:r>
            <a:r>
              <a:rPr lang="fr-FR" dirty="0"/>
              <a:t> </a:t>
            </a:r>
            <a:r>
              <a:rPr lang="fr-FR" dirty="0" smtClean="0"/>
              <a:t>France Peintures SARL »</a:t>
            </a:r>
            <a:r>
              <a:rPr lang="fr-FR" dirty="0" smtClean="0"/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{ « </a:t>
            </a:r>
            <a:r>
              <a:rPr lang="fr-FR" dirty="0" smtClean="0"/>
              <a:t>Taille-haie sur perche RPT4545E 450W</a:t>
            </a:r>
            <a:r>
              <a:rPr lang="fr-FR" dirty="0"/>
              <a:t> </a:t>
            </a:r>
            <a:r>
              <a:rPr lang="fr-FR" dirty="0" smtClean="0"/>
              <a:t>»,«</a:t>
            </a:r>
            <a:r>
              <a:rPr lang="fr-FR" dirty="0"/>
              <a:t> </a:t>
            </a:r>
            <a:r>
              <a:rPr lang="fr-FR" dirty="0" smtClean="0"/>
              <a:t>101,00 </a:t>
            </a:r>
            <a:r>
              <a:rPr lang="fr-FR" dirty="0"/>
              <a:t>€ </a:t>
            </a:r>
            <a:r>
              <a:rPr lang="fr-FR" dirty="0" smtClean="0"/>
              <a:t>»,«</a:t>
            </a:r>
            <a:r>
              <a:rPr lang="fr-FR" dirty="0"/>
              <a:t> 20% </a:t>
            </a:r>
            <a:r>
              <a:rPr lang="fr-FR" dirty="0" smtClean="0"/>
              <a:t>»,«</a:t>
            </a:r>
            <a:r>
              <a:rPr lang="fr-FR" dirty="0"/>
              <a:t> Roby LTD </a:t>
            </a:r>
            <a:r>
              <a:rPr lang="fr-FR" dirty="0" smtClean="0"/>
              <a:t>»,«</a:t>
            </a:r>
            <a:r>
              <a:rPr lang="fr-FR" dirty="0"/>
              <a:t>Roby LTD »</a:t>
            </a:r>
            <a:r>
              <a:rPr lang="fr-FR" dirty="0" smtClean="0"/>
              <a:t>}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3284249" y="1221318"/>
            <a:ext cx="30199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Exemples</a:t>
            </a:r>
            <a:r>
              <a:rPr lang="fr-FR" dirty="0" smtClean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{ «</a:t>
            </a:r>
            <a:r>
              <a:rPr lang="fr-FR" dirty="0" smtClean="0"/>
              <a:t> </a:t>
            </a:r>
            <a:r>
              <a:rPr lang="fr-FR" dirty="0" smtClean="0"/>
              <a:t>Pinceaux </a:t>
            </a:r>
            <a:r>
              <a:rPr lang="fr-FR" dirty="0" smtClean="0"/>
              <a:t> </a:t>
            </a:r>
            <a:r>
              <a:rPr lang="fr-FR" dirty="0" smtClean="0"/>
              <a:t>»}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{ « Taille-haie </a:t>
            </a:r>
            <a:r>
              <a:rPr lang="fr-FR" dirty="0" smtClean="0"/>
              <a:t> électrique</a:t>
            </a:r>
            <a:r>
              <a:rPr lang="fr-FR" dirty="0"/>
              <a:t> </a:t>
            </a:r>
            <a:r>
              <a:rPr lang="fr-FR" dirty="0" smtClean="0"/>
              <a:t>»}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829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5357685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CASE 5 </a:t>
            </a:r>
            <a:r>
              <a:rPr lang="fr-FR" dirty="0"/>
              <a:t>: Approvisionnement des </a:t>
            </a:r>
            <a:r>
              <a:rPr lang="fr-FR" dirty="0" smtClean="0"/>
              <a:t>entrepôts et magasins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7668344" y="107340"/>
            <a:ext cx="1368152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err="1" smtClean="0"/>
              <a:t>Freq</a:t>
            </a:r>
            <a:r>
              <a:rPr lang="fr-FR" dirty="0"/>
              <a:t>.</a:t>
            </a:r>
            <a:r>
              <a:rPr lang="fr-FR" dirty="0" smtClean="0"/>
              <a:t> élevée</a:t>
            </a:r>
            <a:endParaRPr lang="fr-FR" dirty="0"/>
          </a:p>
        </p:txBody>
      </p:sp>
      <p:grpSp>
        <p:nvGrpSpPr>
          <p:cNvPr id="40" name="Groupe 39"/>
          <p:cNvGrpSpPr/>
          <p:nvPr/>
        </p:nvGrpSpPr>
        <p:grpSpPr>
          <a:xfrm>
            <a:off x="2838200" y="2103484"/>
            <a:ext cx="1184250" cy="1086700"/>
            <a:chOff x="4716016" y="3219219"/>
            <a:chExt cx="1184250" cy="1086700"/>
          </a:xfrm>
        </p:grpSpPr>
        <p:sp>
          <p:nvSpPr>
            <p:cNvPr id="41" name="ZoneTexte 40"/>
            <p:cNvSpPr txBox="1"/>
            <p:nvPr/>
          </p:nvSpPr>
          <p:spPr>
            <a:xfrm>
              <a:off x="4716016" y="3567255"/>
              <a:ext cx="1184250" cy="7386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TYPE_LIEU</a:t>
              </a:r>
            </a:p>
            <a:p>
              <a:r>
                <a:rPr lang="fr-FR" sz="1400" dirty="0"/>
                <a:t>LIBEL_LIEU</a:t>
              </a:r>
            </a:p>
            <a:p>
              <a:r>
                <a:rPr lang="fr-FR" sz="1400" dirty="0"/>
                <a:t>ID_VILLE</a:t>
              </a:r>
              <a:endParaRPr lang="fr-FR" sz="1400" dirty="0" smtClean="0"/>
            </a:p>
          </p:txBody>
        </p:sp>
        <p:sp>
          <p:nvSpPr>
            <p:cNvPr id="42" name="Rogner un rectangle avec un coin du même côté 41"/>
            <p:cNvSpPr/>
            <p:nvPr/>
          </p:nvSpPr>
          <p:spPr>
            <a:xfrm>
              <a:off x="4716016" y="3219219"/>
              <a:ext cx="1184250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smtClean="0"/>
                <a:t>LIEUX</a:t>
              </a:r>
              <a:endParaRPr lang="fr-FR" sz="1400" b="1" dirty="0"/>
            </a:p>
          </p:txBody>
        </p:sp>
      </p:grpSp>
      <p:grpSp>
        <p:nvGrpSpPr>
          <p:cNvPr id="43" name="Groupe 42"/>
          <p:cNvGrpSpPr/>
          <p:nvPr/>
        </p:nvGrpSpPr>
        <p:grpSpPr>
          <a:xfrm>
            <a:off x="2766192" y="3572716"/>
            <a:ext cx="1328266" cy="1086700"/>
            <a:chOff x="6804248" y="3258843"/>
            <a:chExt cx="1328266" cy="1086700"/>
          </a:xfrm>
        </p:grpSpPr>
        <p:sp>
          <p:nvSpPr>
            <p:cNvPr id="44" name="ZoneTexte 43"/>
            <p:cNvSpPr txBox="1"/>
            <p:nvPr/>
          </p:nvSpPr>
          <p:spPr>
            <a:xfrm>
              <a:off x="6804248" y="3606879"/>
              <a:ext cx="1328266" cy="7386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ID_LIEU</a:t>
              </a:r>
            </a:p>
            <a:p>
              <a:r>
                <a:rPr lang="fr-FR" sz="1400" dirty="0"/>
                <a:t>ID_PRODUIT</a:t>
              </a:r>
            </a:p>
            <a:p>
              <a:r>
                <a:rPr lang="fr-FR" sz="1400" dirty="0"/>
                <a:t>NBR_PRODUITS</a:t>
              </a:r>
              <a:endParaRPr lang="fr-FR" sz="1400" dirty="0" smtClean="0"/>
            </a:p>
          </p:txBody>
        </p:sp>
        <p:sp>
          <p:nvSpPr>
            <p:cNvPr id="45" name="Rogner un rectangle avec un coin du même côté 44"/>
            <p:cNvSpPr/>
            <p:nvPr/>
          </p:nvSpPr>
          <p:spPr>
            <a:xfrm>
              <a:off x="6804248" y="3258843"/>
              <a:ext cx="1328266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STOCKS</a:t>
              </a:r>
            </a:p>
          </p:txBody>
        </p:sp>
      </p:grpSp>
      <p:cxnSp>
        <p:nvCxnSpPr>
          <p:cNvPr id="58" name="Connecteur droit 57"/>
          <p:cNvCxnSpPr>
            <a:stCxn id="36" idx="0"/>
            <a:endCxn id="44" idx="1"/>
          </p:cNvCxnSpPr>
          <p:nvPr/>
        </p:nvCxnSpPr>
        <p:spPr>
          <a:xfrm flipV="1">
            <a:off x="2215585" y="4290084"/>
            <a:ext cx="550607" cy="4750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>
            <a:stCxn id="41" idx="2"/>
            <a:endCxn id="45" idx="3"/>
          </p:cNvCxnSpPr>
          <p:nvPr/>
        </p:nvCxnSpPr>
        <p:spPr>
          <a:xfrm>
            <a:off x="3430325" y="3190184"/>
            <a:ext cx="0" cy="3825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2602233" y="3501008"/>
            <a:ext cx="1656184" cy="126041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ZoneTexte 67"/>
          <p:cNvSpPr txBox="1"/>
          <p:nvPr/>
        </p:nvSpPr>
        <p:spPr>
          <a:xfrm>
            <a:off x="2728489" y="4792784"/>
            <a:ext cx="1389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INSERT INTO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17" name="Groupe 16"/>
          <p:cNvGrpSpPr/>
          <p:nvPr/>
        </p:nvGrpSpPr>
        <p:grpSpPr>
          <a:xfrm>
            <a:off x="170533" y="4585147"/>
            <a:ext cx="2045052" cy="1733031"/>
            <a:chOff x="355136" y="2612750"/>
            <a:chExt cx="2045052" cy="1733031"/>
          </a:xfrm>
        </p:grpSpPr>
        <p:sp>
          <p:nvSpPr>
            <p:cNvPr id="18" name="ZoneTexte 17"/>
            <p:cNvSpPr txBox="1"/>
            <p:nvPr/>
          </p:nvSpPr>
          <p:spPr>
            <a:xfrm>
              <a:off x="355137" y="2960786"/>
              <a:ext cx="2045051" cy="138499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LIBEL_PRODUIT</a:t>
              </a:r>
            </a:p>
            <a:p>
              <a:r>
                <a:rPr lang="fr-FR" sz="1400" dirty="0" smtClean="0"/>
                <a:t>ID_SSFAMILLE_PRODUIT</a:t>
              </a:r>
              <a:endParaRPr lang="fr-FR" sz="1400" dirty="0" smtClean="0"/>
            </a:p>
            <a:p>
              <a:r>
                <a:rPr lang="fr-FR" sz="1400" dirty="0" smtClean="0"/>
                <a:t>PRIX_ACHAT</a:t>
              </a:r>
            </a:p>
            <a:p>
              <a:r>
                <a:rPr lang="fr-FR" sz="1400" dirty="0" smtClean="0"/>
                <a:t>TAUX_TVA</a:t>
              </a:r>
            </a:p>
            <a:p>
              <a:r>
                <a:rPr lang="fr-FR" sz="1400" dirty="0"/>
                <a:t>MARQUE_PRODUIT</a:t>
              </a:r>
            </a:p>
            <a:p>
              <a:r>
                <a:rPr lang="fr-FR" sz="1400" dirty="0" smtClean="0"/>
                <a:t>GROSSISTE_PRODUIT</a:t>
              </a:r>
              <a:endParaRPr lang="fr-FR" sz="1400" dirty="0"/>
            </a:p>
          </p:txBody>
        </p:sp>
        <p:sp>
          <p:nvSpPr>
            <p:cNvPr id="19" name="Rogner un rectangle avec un coin du même côté 18"/>
            <p:cNvSpPr/>
            <p:nvPr/>
          </p:nvSpPr>
          <p:spPr>
            <a:xfrm>
              <a:off x="355136" y="2612750"/>
              <a:ext cx="2045051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PRODUITS</a:t>
              </a:r>
            </a:p>
          </p:txBody>
        </p:sp>
      </p:grpSp>
      <p:sp>
        <p:nvSpPr>
          <p:cNvPr id="20" name="ZoneTexte 19"/>
          <p:cNvSpPr txBox="1"/>
          <p:nvPr/>
        </p:nvSpPr>
        <p:spPr>
          <a:xfrm>
            <a:off x="2215584" y="5394848"/>
            <a:ext cx="46073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Exemples</a:t>
            </a:r>
            <a:r>
              <a:rPr lang="fr-FR" dirty="0" smtClean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{ «</a:t>
            </a:r>
            <a:r>
              <a:rPr lang="fr-FR" dirty="0" smtClean="0"/>
              <a:t> </a:t>
            </a:r>
            <a:r>
              <a:rPr lang="fr-FR" dirty="0" smtClean="0"/>
              <a:t>Rouleau </a:t>
            </a:r>
            <a:r>
              <a:rPr lang="fr-FR" dirty="0" err="1" smtClean="0"/>
              <a:t>antigoutte</a:t>
            </a:r>
            <a:r>
              <a:rPr lang="fr-FR" dirty="0" smtClean="0"/>
              <a:t> L180  »}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{ « </a:t>
            </a:r>
            <a:r>
              <a:rPr lang="fr-FR" dirty="0" smtClean="0"/>
              <a:t>Taille-haie sur perche RPT4545E 450W</a:t>
            </a:r>
            <a:r>
              <a:rPr lang="fr-FR" dirty="0"/>
              <a:t> </a:t>
            </a:r>
            <a:r>
              <a:rPr lang="fr-FR" dirty="0" smtClean="0"/>
              <a:t>»}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1043608" y="639376"/>
            <a:ext cx="54316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Exemples</a:t>
            </a:r>
            <a:r>
              <a:rPr lang="fr-FR" dirty="0" smtClean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{«</a:t>
            </a:r>
            <a:r>
              <a:rPr lang="fr-FR" dirty="0"/>
              <a:t> </a:t>
            </a:r>
            <a:r>
              <a:rPr lang="fr-FR" dirty="0" smtClean="0"/>
              <a:t>M</a:t>
            </a:r>
            <a:r>
              <a:rPr lang="fr-FR" dirty="0"/>
              <a:t> », « </a:t>
            </a:r>
            <a:r>
              <a:rPr lang="fr-FR" dirty="0" smtClean="0"/>
              <a:t>Stock du magasin </a:t>
            </a:r>
            <a:r>
              <a:rPr lang="fr-FR" dirty="0"/>
              <a:t>de Talence ZAC (33) </a:t>
            </a:r>
            <a:r>
              <a:rPr lang="fr-FR" dirty="0" smtClean="0"/>
              <a:t>»}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{«</a:t>
            </a:r>
            <a:r>
              <a:rPr lang="fr-FR" dirty="0"/>
              <a:t> </a:t>
            </a:r>
            <a:r>
              <a:rPr lang="fr-FR" dirty="0" smtClean="0"/>
              <a:t>S</a:t>
            </a:r>
            <a:r>
              <a:rPr lang="fr-FR" dirty="0"/>
              <a:t> », « </a:t>
            </a:r>
            <a:r>
              <a:rPr lang="fr-FR" dirty="0" smtClean="0"/>
              <a:t>Stock pour site </a:t>
            </a:r>
            <a:r>
              <a:rPr lang="fr-FR" dirty="0"/>
              <a:t>Internet </a:t>
            </a:r>
            <a:r>
              <a:rPr lang="fr-FR" dirty="0" smtClean="0"/>
              <a:t>à Gradignan (33)</a:t>
            </a:r>
            <a:r>
              <a:rPr lang="fr-FR" dirty="0"/>
              <a:t> </a:t>
            </a:r>
            <a:r>
              <a:rPr lang="fr-FR" dirty="0" smtClean="0"/>
              <a:t>»}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{« </a:t>
            </a:r>
            <a:r>
              <a:rPr lang="fr-FR" dirty="0" smtClean="0"/>
              <a:t>E</a:t>
            </a:r>
            <a:r>
              <a:rPr lang="fr-FR" dirty="0"/>
              <a:t> », « </a:t>
            </a:r>
            <a:r>
              <a:rPr lang="fr-FR" dirty="0" smtClean="0"/>
              <a:t>Entrepôt de Gradignan (33) »}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{« </a:t>
            </a:r>
            <a:r>
              <a:rPr lang="fr-FR" dirty="0" smtClean="0"/>
              <a:t>P</a:t>
            </a:r>
            <a:r>
              <a:rPr lang="fr-FR" dirty="0"/>
              <a:t> », « </a:t>
            </a:r>
            <a:r>
              <a:rPr lang="fr-FR" dirty="0" smtClean="0"/>
              <a:t>Plateforme logistique de </a:t>
            </a:r>
            <a:r>
              <a:rPr lang="fr-FR" dirty="0" err="1" smtClean="0"/>
              <a:t>Fos-sur-mer</a:t>
            </a:r>
            <a:r>
              <a:rPr lang="fr-FR" dirty="0" smtClean="0"/>
              <a:t> (13</a:t>
            </a:r>
            <a:r>
              <a:rPr lang="fr-FR" dirty="0"/>
              <a:t>) </a:t>
            </a:r>
            <a:r>
              <a:rPr lang="fr-FR" dirty="0" smtClean="0"/>
              <a:t>»}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4461088" y="3642283"/>
            <a:ext cx="30361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Exemple</a:t>
            </a:r>
            <a:endParaRPr lang="fr-FR" dirty="0" smtClean="0"/>
          </a:p>
          <a:p>
            <a:r>
              <a:rPr lang="fr-FR" dirty="0" smtClean="0"/>
              <a:t>{ « Entrepôt Gradignan (33) », </a:t>
            </a:r>
          </a:p>
          <a:p>
            <a:r>
              <a:rPr lang="fr-FR" dirty="0" smtClean="0"/>
              <a:t>« </a:t>
            </a:r>
            <a:r>
              <a:rPr lang="fr-FR" dirty="0" smtClean="0"/>
              <a:t>Rouleau </a:t>
            </a:r>
            <a:r>
              <a:rPr lang="fr-FR" dirty="0" err="1"/>
              <a:t>antigoutte</a:t>
            </a:r>
            <a:r>
              <a:rPr lang="fr-FR" dirty="0"/>
              <a:t> L180  </a:t>
            </a:r>
            <a:r>
              <a:rPr lang="fr-FR" dirty="0" smtClean="0"/>
              <a:t>»,</a:t>
            </a:r>
          </a:p>
          <a:p>
            <a:r>
              <a:rPr lang="fr-FR" dirty="0" smtClean="0"/>
              <a:t>1200 pièces disponibles }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14829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4039888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CASE </a:t>
            </a:r>
            <a:r>
              <a:rPr lang="fr-FR" dirty="0" smtClean="0"/>
              <a:t>6 </a:t>
            </a:r>
            <a:r>
              <a:rPr lang="fr-FR" dirty="0"/>
              <a:t>: Pricing des produits par </a:t>
            </a:r>
            <a:r>
              <a:rPr lang="fr-FR" dirty="0" smtClean="0"/>
              <a:t>magasin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7628214" y="107340"/>
            <a:ext cx="1368152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err="1" smtClean="0"/>
              <a:t>Freq</a:t>
            </a:r>
            <a:r>
              <a:rPr lang="fr-FR" dirty="0"/>
              <a:t>.</a:t>
            </a:r>
            <a:r>
              <a:rPr lang="fr-FR" dirty="0" smtClean="0"/>
              <a:t> élevée</a:t>
            </a:r>
            <a:endParaRPr lang="fr-FR" dirty="0"/>
          </a:p>
        </p:txBody>
      </p:sp>
      <p:grpSp>
        <p:nvGrpSpPr>
          <p:cNvPr id="52" name="Groupe 51"/>
          <p:cNvGrpSpPr/>
          <p:nvPr/>
        </p:nvGrpSpPr>
        <p:grpSpPr>
          <a:xfrm>
            <a:off x="3563888" y="4816168"/>
            <a:ext cx="2376264" cy="1529591"/>
            <a:chOff x="6660232" y="4894648"/>
            <a:chExt cx="2376264" cy="1529591"/>
          </a:xfrm>
        </p:grpSpPr>
        <p:sp>
          <p:nvSpPr>
            <p:cNvPr id="53" name="ZoneTexte 52"/>
            <p:cNvSpPr txBox="1"/>
            <p:nvPr/>
          </p:nvSpPr>
          <p:spPr>
            <a:xfrm>
              <a:off x="6660232" y="5254688"/>
              <a:ext cx="2376264" cy="116955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ID_LIEU</a:t>
              </a:r>
            </a:p>
            <a:p>
              <a:r>
                <a:rPr lang="fr-FR" sz="1400" dirty="0"/>
                <a:t>ID_PRODUIT</a:t>
              </a:r>
            </a:p>
            <a:p>
              <a:r>
                <a:rPr lang="fr-FR" sz="1400" dirty="0"/>
                <a:t>MONTANT_HT_PRODUIT</a:t>
              </a:r>
            </a:p>
            <a:p>
              <a:r>
                <a:rPr lang="fr-FR" sz="1400" dirty="0"/>
                <a:t>MONTANT_TVA_PRODUIT</a:t>
              </a:r>
            </a:p>
            <a:p>
              <a:r>
                <a:rPr lang="fr-FR" sz="1400" dirty="0"/>
                <a:t>MONTANT_MARGE_PRODUIT</a:t>
              </a:r>
              <a:endParaRPr lang="fr-FR" sz="1400" dirty="0" smtClean="0"/>
            </a:p>
          </p:txBody>
        </p:sp>
        <p:sp>
          <p:nvSpPr>
            <p:cNvPr id="54" name="Rogner un rectangle avec un coin du même côté 53"/>
            <p:cNvSpPr/>
            <p:nvPr/>
          </p:nvSpPr>
          <p:spPr>
            <a:xfrm>
              <a:off x="6660232" y="4894648"/>
              <a:ext cx="2376264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PRIXPRODUITS</a:t>
              </a:r>
            </a:p>
          </p:txBody>
        </p:sp>
      </p:grpSp>
      <p:cxnSp>
        <p:nvCxnSpPr>
          <p:cNvPr id="65" name="Connecteur droit 64"/>
          <p:cNvCxnSpPr>
            <a:stCxn id="36" idx="0"/>
            <a:endCxn id="54" idx="2"/>
          </p:cNvCxnSpPr>
          <p:nvPr/>
        </p:nvCxnSpPr>
        <p:spPr>
          <a:xfrm>
            <a:off x="2215585" y="4765167"/>
            <a:ext cx="1348303" cy="2310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3319300" y="4550588"/>
            <a:ext cx="2764868" cy="190274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ZoneTexte 67"/>
          <p:cNvSpPr txBox="1"/>
          <p:nvPr/>
        </p:nvSpPr>
        <p:spPr>
          <a:xfrm>
            <a:off x="4006896" y="4077072"/>
            <a:ext cx="1389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INSERT INTO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13" name="Groupe 12"/>
          <p:cNvGrpSpPr/>
          <p:nvPr/>
        </p:nvGrpSpPr>
        <p:grpSpPr>
          <a:xfrm>
            <a:off x="294700" y="4585147"/>
            <a:ext cx="2045052" cy="1733031"/>
            <a:chOff x="355136" y="2612750"/>
            <a:chExt cx="2045052" cy="1733031"/>
          </a:xfrm>
        </p:grpSpPr>
        <p:sp>
          <p:nvSpPr>
            <p:cNvPr id="14" name="ZoneTexte 13"/>
            <p:cNvSpPr txBox="1"/>
            <p:nvPr/>
          </p:nvSpPr>
          <p:spPr>
            <a:xfrm>
              <a:off x="355137" y="2960786"/>
              <a:ext cx="2045051" cy="138499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LIBEL_PRODUIT</a:t>
              </a:r>
            </a:p>
            <a:p>
              <a:r>
                <a:rPr lang="fr-FR" sz="1400" dirty="0" smtClean="0"/>
                <a:t>ID_SSFAMILLE_PRODUIT</a:t>
              </a:r>
              <a:endParaRPr lang="fr-FR" sz="1400" dirty="0" smtClean="0"/>
            </a:p>
            <a:p>
              <a:r>
                <a:rPr lang="fr-FR" sz="1400" dirty="0" smtClean="0"/>
                <a:t>PRIX_ACHAT</a:t>
              </a:r>
            </a:p>
            <a:p>
              <a:r>
                <a:rPr lang="fr-FR" sz="1400" dirty="0" smtClean="0"/>
                <a:t>TAUX_TVA</a:t>
              </a:r>
            </a:p>
            <a:p>
              <a:r>
                <a:rPr lang="fr-FR" sz="1400" dirty="0"/>
                <a:t>MARQUE_PRODUIT</a:t>
              </a:r>
            </a:p>
            <a:p>
              <a:r>
                <a:rPr lang="fr-FR" sz="1400" dirty="0" smtClean="0"/>
                <a:t>GROSSISTE_PRODUIT</a:t>
              </a:r>
              <a:endParaRPr lang="fr-FR" sz="1400" dirty="0"/>
            </a:p>
          </p:txBody>
        </p:sp>
        <p:sp>
          <p:nvSpPr>
            <p:cNvPr id="15" name="Rogner un rectangle avec un coin du même côté 14"/>
            <p:cNvSpPr/>
            <p:nvPr/>
          </p:nvSpPr>
          <p:spPr>
            <a:xfrm>
              <a:off x="355136" y="2612750"/>
              <a:ext cx="2045051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PRODUITS</a:t>
              </a:r>
            </a:p>
          </p:txBody>
        </p:sp>
      </p:grpSp>
      <p:sp>
        <p:nvSpPr>
          <p:cNvPr id="16" name="ZoneTexte 15"/>
          <p:cNvSpPr txBox="1"/>
          <p:nvPr/>
        </p:nvSpPr>
        <p:spPr>
          <a:xfrm>
            <a:off x="294701" y="2996952"/>
            <a:ext cx="4318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Exemple</a:t>
            </a:r>
          </a:p>
          <a:p>
            <a:r>
              <a:rPr lang="fr-FR" dirty="0" smtClean="0"/>
              <a:t>{ </a:t>
            </a:r>
            <a:r>
              <a:rPr lang="fr-FR" dirty="0"/>
              <a:t>« </a:t>
            </a:r>
            <a:r>
              <a:rPr lang="fr-FR" dirty="0" smtClean="0"/>
              <a:t>Taille-haie sur perche RPT4545E 450W</a:t>
            </a:r>
            <a:r>
              <a:rPr lang="fr-FR" dirty="0"/>
              <a:t> </a:t>
            </a:r>
            <a:r>
              <a:rPr lang="fr-FR" dirty="0" smtClean="0"/>
              <a:t>»}</a:t>
            </a:r>
            <a:endParaRPr lang="fr-FR" dirty="0"/>
          </a:p>
        </p:txBody>
      </p:sp>
      <p:grpSp>
        <p:nvGrpSpPr>
          <p:cNvPr id="17" name="Groupe 16"/>
          <p:cNvGrpSpPr/>
          <p:nvPr/>
        </p:nvGrpSpPr>
        <p:grpSpPr>
          <a:xfrm>
            <a:off x="5202077" y="2283504"/>
            <a:ext cx="1184250" cy="1086700"/>
            <a:chOff x="4716016" y="3219219"/>
            <a:chExt cx="1184250" cy="1086700"/>
          </a:xfrm>
        </p:grpSpPr>
        <p:sp>
          <p:nvSpPr>
            <p:cNvPr id="18" name="ZoneTexte 17"/>
            <p:cNvSpPr txBox="1"/>
            <p:nvPr/>
          </p:nvSpPr>
          <p:spPr>
            <a:xfrm>
              <a:off x="4716016" y="3567255"/>
              <a:ext cx="1184250" cy="7386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TYPE_LIEU</a:t>
              </a:r>
            </a:p>
            <a:p>
              <a:r>
                <a:rPr lang="fr-FR" sz="1400" dirty="0"/>
                <a:t>LIBEL_LIEU</a:t>
              </a:r>
            </a:p>
            <a:p>
              <a:r>
                <a:rPr lang="fr-FR" sz="1400" dirty="0"/>
                <a:t>ID_VILLE</a:t>
              </a:r>
              <a:endParaRPr lang="fr-FR" sz="1400" dirty="0" smtClean="0"/>
            </a:p>
          </p:txBody>
        </p:sp>
        <p:sp>
          <p:nvSpPr>
            <p:cNvPr id="19" name="Rogner un rectangle avec un coin du même côté 18"/>
            <p:cNvSpPr/>
            <p:nvPr/>
          </p:nvSpPr>
          <p:spPr>
            <a:xfrm>
              <a:off x="4716016" y="3219219"/>
              <a:ext cx="1184250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smtClean="0"/>
                <a:t>LIEUX</a:t>
              </a:r>
              <a:endParaRPr lang="fr-FR" sz="1400" b="1" dirty="0"/>
            </a:p>
          </p:txBody>
        </p:sp>
      </p:grpSp>
      <p:cxnSp>
        <p:nvCxnSpPr>
          <p:cNvPr id="21" name="Connecteur droit 20"/>
          <p:cNvCxnSpPr>
            <a:stCxn id="18" idx="2"/>
          </p:cNvCxnSpPr>
          <p:nvPr/>
        </p:nvCxnSpPr>
        <p:spPr>
          <a:xfrm>
            <a:off x="5794202" y="3370204"/>
            <a:ext cx="0" cy="14459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491880" y="1196752"/>
            <a:ext cx="43252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Exemples</a:t>
            </a:r>
            <a:r>
              <a:rPr lang="fr-FR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{« R », « Magasin de Talence ZAC (33) »}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{«</a:t>
            </a:r>
            <a:r>
              <a:rPr lang="fr-FR" dirty="0"/>
              <a:t> I », « Site Internet vente au public </a:t>
            </a:r>
            <a:r>
              <a:rPr lang="fr-FR" dirty="0" smtClean="0"/>
              <a:t>»}</a:t>
            </a:r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6149684" y="4816168"/>
            <a:ext cx="29943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Exemple</a:t>
            </a:r>
            <a:endParaRPr lang="fr-FR" dirty="0"/>
          </a:p>
          <a:p>
            <a:r>
              <a:rPr lang="fr-FR" dirty="0" smtClean="0"/>
              <a:t>{ «</a:t>
            </a:r>
            <a:r>
              <a:rPr lang="fr-FR" dirty="0"/>
              <a:t> Magasin de Talence ZAC (33) </a:t>
            </a:r>
            <a:r>
              <a:rPr lang="fr-FR" dirty="0" smtClean="0"/>
              <a:t>»,</a:t>
            </a:r>
          </a:p>
          <a:p>
            <a:r>
              <a:rPr lang="fr-FR" dirty="0"/>
              <a:t>« Taille-haie sur perche RPT4545E 450W </a:t>
            </a:r>
            <a:r>
              <a:rPr lang="fr-FR" dirty="0" smtClean="0"/>
              <a:t>»,</a:t>
            </a:r>
          </a:p>
          <a:p>
            <a:r>
              <a:rPr lang="fr-FR" dirty="0" smtClean="0"/>
              <a:t>124,92 € HT,</a:t>
            </a:r>
          </a:p>
          <a:p>
            <a:r>
              <a:rPr lang="fr-FR" dirty="0" smtClean="0"/>
              <a:t>24,98 € TVA 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829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3795078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CASE </a:t>
            </a:r>
            <a:r>
              <a:rPr lang="fr-FR" dirty="0" smtClean="0"/>
              <a:t>7 </a:t>
            </a:r>
            <a:r>
              <a:rPr lang="fr-FR" dirty="0"/>
              <a:t>: Création de clients </a:t>
            </a:r>
            <a:r>
              <a:rPr lang="fr-FR" dirty="0" smtClean="0"/>
              <a:t>nominatifs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7596336" y="107340"/>
            <a:ext cx="1369338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err="1" smtClean="0"/>
              <a:t>Freq</a:t>
            </a:r>
            <a:r>
              <a:rPr lang="fr-FR" dirty="0"/>
              <a:t>.</a:t>
            </a:r>
            <a:r>
              <a:rPr lang="fr-FR" dirty="0" smtClean="0"/>
              <a:t> élevée</a:t>
            </a:r>
            <a:endParaRPr lang="fr-FR" dirty="0"/>
          </a:p>
        </p:txBody>
      </p:sp>
      <p:grpSp>
        <p:nvGrpSpPr>
          <p:cNvPr id="22" name="Groupe 21"/>
          <p:cNvGrpSpPr/>
          <p:nvPr/>
        </p:nvGrpSpPr>
        <p:grpSpPr>
          <a:xfrm>
            <a:off x="2969146" y="928191"/>
            <a:ext cx="1352570" cy="871256"/>
            <a:chOff x="723454" y="1367937"/>
            <a:chExt cx="1352570" cy="871256"/>
          </a:xfrm>
        </p:grpSpPr>
        <p:sp>
          <p:nvSpPr>
            <p:cNvPr id="23" name="ZoneTexte 22"/>
            <p:cNvSpPr txBox="1"/>
            <p:nvPr/>
          </p:nvSpPr>
          <p:spPr>
            <a:xfrm>
              <a:off x="723454" y="1715973"/>
              <a:ext cx="1352570" cy="52322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CODE_POSTAL</a:t>
              </a:r>
            </a:p>
            <a:p>
              <a:r>
                <a:rPr lang="fr-FR" sz="1400" dirty="0" smtClean="0"/>
                <a:t>NOM_VILLE</a:t>
              </a:r>
            </a:p>
          </p:txBody>
        </p:sp>
        <p:sp>
          <p:nvSpPr>
            <p:cNvPr id="24" name="Rogner un rectangle avec un coin du même côté 23"/>
            <p:cNvSpPr/>
            <p:nvPr/>
          </p:nvSpPr>
          <p:spPr>
            <a:xfrm>
              <a:off x="723454" y="1367937"/>
              <a:ext cx="1352570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smtClean="0"/>
                <a:t>VILLES</a:t>
              </a:r>
              <a:endParaRPr lang="fr-FR" sz="1400" b="1" dirty="0"/>
            </a:p>
          </p:txBody>
        </p:sp>
      </p:grpSp>
      <p:grpSp>
        <p:nvGrpSpPr>
          <p:cNvPr id="37" name="Groupe 36"/>
          <p:cNvGrpSpPr/>
          <p:nvPr/>
        </p:nvGrpSpPr>
        <p:grpSpPr>
          <a:xfrm>
            <a:off x="6527882" y="927157"/>
            <a:ext cx="1488836" cy="1302143"/>
            <a:chOff x="2555708" y="2590016"/>
            <a:chExt cx="1488836" cy="1302143"/>
          </a:xfrm>
        </p:grpSpPr>
        <p:sp>
          <p:nvSpPr>
            <p:cNvPr id="38" name="ZoneTexte 37"/>
            <p:cNvSpPr txBox="1"/>
            <p:nvPr/>
          </p:nvSpPr>
          <p:spPr>
            <a:xfrm>
              <a:off x="2555708" y="2938052"/>
              <a:ext cx="1488836" cy="95410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NOM CLIENT</a:t>
              </a:r>
            </a:p>
            <a:p>
              <a:r>
                <a:rPr lang="fr-FR" sz="1400" dirty="0" smtClean="0"/>
                <a:t>TYPE_CLIENT</a:t>
              </a:r>
              <a:endParaRPr lang="fr-FR" sz="1400" dirty="0" smtClean="0"/>
            </a:p>
            <a:p>
              <a:r>
                <a:rPr lang="fr-FR" sz="1400" dirty="0" smtClean="0"/>
                <a:t>ID_VILLE_CLIENT</a:t>
              </a:r>
              <a:endParaRPr lang="fr-FR" sz="1400" dirty="0" smtClean="0"/>
            </a:p>
            <a:p>
              <a:r>
                <a:rPr lang="fr-FR" sz="1400" dirty="0" smtClean="0"/>
                <a:t>TAUX_REMISE</a:t>
              </a:r>
              <a:endParaRPr lang="fr-FR" sz="1400" dirty="0" smtClean="0"/>
            </a:p>
          </p:txBody>
        </p:sp>
        <p:sp>
          <p:nvSpPr>
            <p:cNvPr id="39" name="Rogner un rectangle avec un coin du même côté 38"/>
            <p:cNvSpPr/>
            <p:nvPr/>
          </p:nvSpPr>
          <p:spPr>
            <a:xfrm>
              <a:off x="2555708" y="2590016"/>
              <a:ext cx="1488836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CLIENTS</a:t>
              </a:r>
            </a:p>
          </p:txBody>
        </p:sp>
      </p:grpSp>
      <p:cxnSp>
        <p:nvCxnSpPr>
          <p:cNvPr id="63" name="Connecteur droit 62"/>
          <p:cNvCxnSpPr>
            <a:stCxn id="24" idx="0"/>
            <a:endCxn id="39" idx="2"/>
          </p:cNvCxnSpPr>
          <p:nvPr/>
        </p:nvCxnSpPr>
        <p:spPr>
          <a:xfrm flipV="1">
            <a:off x="4321716" y="1107177"/>
            <a:ext cx="2206166" cy="10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6360534" y="815360"/>
            <a:ext cx="1739858" cy="149737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ZoneTexte 67"/>
          <p:cNvSpPr txBox="1"/>
          <p:nvPr/>
        </p:nvSpPr>
        <p:spPr>
          <a:xfrm>
            <a:off x="6527882" y="2312733"/>
            <a:ext cx="1389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INSERT INTO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0" y="876117"/>
            <a:ext cx="2969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Exemples</a:t>
            </a:r>
            <a:r>
              <a:rPr lang="fr-FR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{«</a:t>
            </a:r>
            <a:r>
              <a:rPr lang="fr-FR" dirty="0" smtClean="0"/>
              <a:t> </a:t>
            </a:r>
            <a:r>
              <a:rPr lang="fr-FR" dirty="0" smtClean="0"/>
              <a:t>33000</a:t>
            </a:r>
            <a:r>
              <a:rPr lang="fr-FR" dirty="0" smtClean="0"/>
              <a:t> », « </a:t>
            </a:r>
            <a:r>
              <a:rPr lang="fr-FR" dirty="0" smtClean="0"/>
              <a:t>Bordeaux</a:t>
            </a:r>
            <a:r>
              <a:rPr lang="fr-FR" dirty="0" smtClean="0"/>
              <a:t> </a:t>
            </a:r>
            <a:r>
              <a:rPr lang="fr-FR" dirty="0" smtClean="0"/>
              <a:t>»}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{« </a:t>
            </a:r>
            <a:r>
              <a:rPr lang="fr-FR" dirty="0" smtClean="0"/>
              <a:t>33680</a:t>
            </a:r>
            <a:r>
              <a:rPr lang="fr-FR" dirty="0"/>
              <a:t> », « </a:t>
            </a:r>
            <a:r>
              <a:rPr lang="fr-FR" dirty="0" smtClean="0"/>
              <a:t>Le Temple</a:t>
            </a:r>
            <a:r>
              <a:rPr lang="fr-FR" dirty="0"/>
              <a:t> </a:t>
            </a:r>
            <a:r>
              <a:rPr lang="fr-FR" dirty="0" smtClean="0"/>
              <a:t>»}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4218100" y="2491628"/>
            <a:ext cx="50883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Exemples</a:t>
            </a:r>
            <a:r>
              <a:rPr lang="fr-FR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{« Client anonyme »,« </a:t>
            </a:r>
            <a:r>
              <a:rPr lang="fr-FR" dirty="0"/>
              <a:t>A »</a:t>
            </a:r>
            <a:r>
              <a:rPr lang="fr-FR" dirty="0" smtClean="0"/>
              <a:t>,</a:t>
            </a:r>
            <a:r>
              <a:rPr lang="fr-FR" dirty="0" smtClean="0"/>
              <a:t>«</a:t>
            </a:r>
            <a:r>
              <a:rPr lang="fr-FR" dirty="0" smtClean="0"/>
              <a:t> </a:t>
            </a:r>
            <a:r>
              <a:rPr lang="fr-FR" dirty="0" smtClean="0"/>
              <a:t>Bordeaux</a:t>
            </a:r>
            <a:r>
              <a:rPr lang="fr-FR" dirty="0" smtClean="0"/>
              <a:t> </a:t>
            </a:r>
            <a:r>
              <a:rPr lang="fr-FR" dirty="0" smtClean="0"/>
              <a:t>», « 0%</a:t>
            </a:r>
            <a:r>
              <a:rPr lang="fr-FR" dirty="0"/>
              <a:t> </a:t>
            </a:r>
            <a:r>
              <a:rPr lang="fr-FR" dirty="0" smtClean="0"/>
              <a:t>»}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{« </a:t>
            </a:r>
            <a:r>
              <a:rPr lang="fr-FR" dirty="0" smtClean="0"/>
              <a:t>Mon Jardin SARL</a:t>
            </a:r>
            <a:r>
              <a:rPr lang="fr-FR" dirty="0"/>
              <a:t> »,« </a:t>
            </a:r>
            <a:r>
              <a:rPr lang="fr-FR" dirty="0" smtClean="0"/>
              <a:t>S</a:t>
            </a:r>
            <a:r>
              <a:rPr lang="fr-FR" dirty="0"/>
              <a:t> »,« Bordeaux », « </a:t>
            </a:r>
            <a:r>
              <a:rPr lang="fr-FR" dirty="0" smtClean="0"/>
              <a:t>5%</a:t>
            </a:r>
            <a:r>
              <a:rPr lang="fr-FR" dirty="0"/>
              <a:t> »}</a:t>
            </a:r>
          </a:p>
        </p:txBody>
      </p:sp>
      <p:sp>
        <p:nvSpPr>
          <p:cNvPr id="2" name="Rectangle 1"/>
          <p:cNvSpPr/>
          <p:nvPr/>
        </p:nvSpPr>
        <p:spPr>
          <a:xfrm>
            <a:off x="468040" y="3551252"/>
            <a:ext cx="296228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Type du client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 </a:t>
            </a:r>
            <a:r>
              <a:rPr lang="fr-FR" dirty="0"/>
              <a:t>: </a:t>
            </a:r>
            <a:r>
              <a:rPr lang="fr-FR" dirty="0" smtClean="0"/>
              <a:t>Anonyme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I </a:t>
            </a:r>
            <a:r>
              <a:rPr lang="fr-FR" dirty="0"/>
              <a:t>: </a:t>
            </a:r>
            <a:r>
              <a:rPr lang="fr-FR" dirty="0" smtClean="0"/>
              <a:t>Internet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N </a:t>
            </a:r>
            <a:r>
              <a:rPr lang="fr-FR" dirty="0"/>
              <a:t>: Nominatif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 </a:t>
            </a:r>
            <a:r>
              <a:rPr lang="fr-FR" dirty="0"/>
              <a:t>: </a:t>
            </a:r>
            <a:r>
              <a:rPr lang="fr-FR" dirty="0" smtClean="0"/>
              <a:t>Professionnel artisan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 </a:t>
            </a:r>
            <a:r>
              <a:rPr lang="fr-FR" dirty="0"/>
              <a:t>: </a:t>
            </a:r>
            <a:r>
              <a:rPr lang="fr-FR" dirty="0" smtClean="0"/>
              <a:t>Société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03848" y="3645024"/>
            <a:ext cx="2520280" cy="1080120"/>
          </a:xfrm>
          <a:prstGeom prst="wedgeRectCallout">
            <a:avLst>
              <a:gd name="adj1" fmla="val -89768"/>
              <a:gd name="adj2" fmla="val -1475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Typiquement</a:t>
            </a:r>
            <a:r>
              <a:rPr lang="fr-FR" dirty="0" smtClean="0"/>
              <a:t> : La caissière demande le code-postal au client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829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5880008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CASE </a:t>
            </a:r>
            <a:r>
              <a:rPr lang="fr-FR" dirty="0" smtClean="0"/>
              <a:t>8 </a:t>
            </a:r>
            <a:r>
              <a:rPr lang="fr-FR" dirty="0"/>
              <a:t>: Ventes en </a:t>
            </a:r>
            <a:r>
              <a:rPr lang="fr-FR" dirty="0" smtClean="0"/>
              <a:t>magasin ou </a:t>
            </a:r>
            <a:r>
              <a:rPr lang="fr-FR" dirty="0"/>
              <a:t>sur Internet &amp; MAJ des stocks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7596336" y="107340"/>
            <a:ext cx="1369338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err="1" smtClean="0"/>
              <a:t>Freq</a:t>
            </a:r>
            <a:r>
              <a:rPr lang="fr-FR" dirty="0"/>
              <a:t>.</a:t>
            </a:r>
            <a:r>
              <a:rPr lang="fr-FR" dirty="0" smtClean="0"/>
              <a:t> élevée</a:t>
            </a:r>
            <a:endParaRPr lang="fr-FR" dirty="0"/>
          </a:p>
        </p:txBody>
      </p:sp>
      <p:grpSp>
        <p:nvGrpSpPr>
          <p:cNvPr id="49" name="Groupe 48"/>
          <p:cNvGrpSpPr/>
          <p:nvPr/>
        </p:nvGrpSpPr>
        <p:grpSpPr>
          <a:xfrm>
            <a:off x="6527882" y="927157"/>
            <a:ext cx="1488836" cy="1302143"/>
            <a:chOff x="2555708" y="2590016"/>
            <a:chExt cx="1488836" cy="1302143"/>
          </a:xfrm>
        </p:grpSpPr>
        <p:sp>
          <p:nvSpPr>
            <p:cNvPr id="50" name="ZoneTexte 49"/>
            <p:cNvSpPr txBox="1"/>
            <p:nvPr/>
          </p:nvSpPr>
          <p:spPr>
            <a:xfrm>
              <a:off x="2555708" y="2938052"/>
              <a:ext cx="1488836" cy="95410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NOM CLIENT</a:t>
              </a:r>
            </a:p>
            <a:p>
              <a:r>
                <a:rPr lang="fr-FR" sz="1400" dirty="0"/>
                <a:t>TYPE_CLIENT</a:t>
              </a:r>
            </a:p>
            <a:p>
              <a:r>
                <a:rPr lang="fr-FR" sz="1400" dirty="0"/>
                <a:t>ID_VILLE_CLIENT</a:t>
              </a:r>
            </a:p>
            <a:p>
              <a:r>
                <a:rPr lang="fr-FR" sz="1400" dirty="0"/>
                <a:t>TAUX_REMISE</a:t>
              </a:r>
            </a:p>
          </p:txBody>
        </p:sp>
        <p:sp>
          <p:nvSpPr>
            <p:cNvPr id="51" name="Rogner un rectangle avec un coin du même côté 50"/>
            <p:cNvSpPr/>
            <p:nvPr/>
          </p:nvSpPr>
          <p:spPr>
            <a:xfrm>
              <a:off x="2555708" y="2590016"/>
              <a:ext cx="1488836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CLIENTS</a:t>
              </a:r>
            </a:p>
          </p:txBody>
        </p:sp>
      </p:grpSp>
      <p:grpSp>
        <p:nvGrpSpPr>
          <p:cNvPr id="52" name="Groupe 51"/>
          <p:cNvGrpSpPr/>
          <p:nvPr/>
        </p:nvGrpSpPr>
        <p:grpSpPr>
          <a:xfrm>
            <a:off x="2838200" y="2103484"/>
            <a:ext cx="1184250" cy="1086700"/>
            <a:chOff x="4716016" y="3219219"/>
            <a:chExt cx="1184250" cy="1086700"/>
          </a:xfrm>
        </p:grpSpPr>
        <p:sp>
          <p:nvSpPr>
            <p:cNvPr id="53" name="ZoneTexte 52"/>
            <p:cNvSpPr txBox="1"/>
            <p:nvPr/>
          </p:nvSpPr>
          <p:spPr>
            <a:xfrm>
              <a:off x="4716016" y="3567255"/>
              <a:ext cx="1184250" cy="7386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TYPE_LIEU</a:t>
              </a:r>
            </a:p>
            <a:p>
              <a:r>
                <a:rPr lang="fr-FR" sz="1400" dirty="0"/>
                <a:t>LIBEL_LIEU</a:t>
              </a:r>
            </a:p>
            <a:p>
              <a:r>
                <a:rPr lang="fr-FR" sz="1400" dirty="0"/>
                <a:t>ID_VILLE</a:t>
              </a:r>
              <a:endParaRPr lang="fr-FR" sz="1400" dirty="0" smtClean="0"/>
            </a:p>
          </p:txBody>
        </p:sp>
        <p:sp>
          <p:nvSpPr>
            <p:cNvPr id="54" name="Rogner un rectangle avec un coin du même côté 53"/>
            <p:cNvSpPr/>
            <p:nvPr/>
          </p:nvSpPr>
          <p:spPr>
            <a:xfrm>
              <a:off x="4716016" y="3219219"/>
              <a:ext cx="1184250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smtClean="0"/>
                <a:t>LIEUX</a:t>
              </a:r>
              <a:endParaRPr lang="fr-FR" sz="1400" b="1" dirty="0"/>
            </a:p>
          </p:txBody>
        </p:sp>
      </p:grpSp>
      <p:grpSp>
        <p:nvGrpSpPr>
          <p:cNvPr id="58" name="Groupe 57"/>
          <p:cNvGrpSpPr/>
          <p:nvPr/>
        </p:nvGrpSpPr>
        <p:grpSpPr>
          <a:xfrm>
            <a:off x="6228185" y="2626204"/>
            <a:ext cx="2088233" cy="1534899"/>
            <a:chOff x="805978" y="5034609"/>
            <a:chExt cx="2088233" cy="1534899"/>
          </a:xfrm>
        </p:grpSpPr>
        <p:sp>
          <p:nvSpPr>
            <p:cNvPr id="59" name="ZoneTexte 58"/>
            <p:cNvSpPr txBox="1"/>
            <p:nvPr/>
          </p:nvSpPr>
          <p:spPr>
            <a:xfrm>
              <a:off x="805978" y="5399957"/>
              <a:ext cx="2088233" cy="116955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ID_TICKET</a:t>
              </a:r>
              <a:endParaRPr lang="fr-FR" sz="1400" dirty="0"/>
            </a:p>
            <a:p>
              <a:r>
                <a:rPr lang="fr-FR" sz="1400" dirty="0"/>
                <a:t>ID_CLIENT</a:t>
              </a:r>
            </a:p>
            <a:p>
              <a:r>
                <a:rPr lang="fr-FR" sz="1400" dirty="0"/>
                <a:t>ID_LIEU</a:t>
              </a:r>
            </a:p>
            <a:p>
              <a:r>
                <a:rPr lang="fr-FR" sz="1400" dirty="0"/>
                <a:t>MONTANT_HT_VENTE</a:t>
              </a:r>
            </a:p>
            <a:p>
              <a:r>
                <a:rPr lang="fr-FR" sz="1400" dirty="0"/>
                <a:t>MONTANT_TVA_VENTE</a:t>
              </a:r>
              <a:endParaRPr lang="fr-FR" sz="1400" dirty="0" smtClean="0"/>
            </a:p>
          </p:txBody>
        </p:sp>
        <p:sp>
          <p:nvSpPr>
            <p:cNvPr id="60" name="Rogner un rectangle avec un coin du même côté 59"/>
            <p:cNvSpPr/>
            <p:nvPr/>
          </p:nvSpPr>
          <p:spPr>
            <a:xfrm>
              <a:off x="805978" y="5034609"/>
              <a:ext cx="2088232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smtClean="0"/>
                <a:t>VENTES</a:t>
              </a:r>
              <a:endParaRPr lang="fr-FR" sz="1400" b="1" dirty="0"/>
            </a:p>
          </p:txBody>
        </p:sp>
      </p:grpSp>
      <p:grpSp>
        <p:nvGrpSpPr>
          <p:cNvPr id="61" name="Groupe 60"/>
          <p:cNvGrpSpPr/>
          <p:nvPr/>
        </p:nvGrpSpPr>
        <p:grpSpPr>
          <a:xfrm>
            <a:off x="6516216" y="4816168"/>
            <a:ext cx="1512168" cy="655813"/>
            <a:chOff x="4860032" y="4867028"/>
            <a:chExt cx="1512168" cy="655813"/>
          </a:xfrm>
        </p:grpSpPr>
        <p:sp>
          <p:nvSpPr>
            <p:cNvPr id="62" name="ZoneTexte 61"/>
            <p:cNvSpPr txBox="1"/>
            <p:nvPr/>
          </p:nvSpPr>
          <p:spPr>
            <a:xfrm>
              <a:off x="4860032" y="5215064"/>
              <a:ext cx="1512168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ID_PRIXPRODUIT</a:t>
              </a:r>
            </a:p>
          </p:txBody>
        </p:sp>
        <p:sp>
          <p:nvSpPr>
            <p:cNvPr id="63" name="Rogner un rectangle avec un coin du même côté 62"/>
            <p:cNvSpPr/>
            <p:nvPr/>
          </p:nvSpPr>
          <p:spPr>
            <a:xfrm>
              <a:off x="4860032" y="4867028"/>
              <a:ext cx="1512168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TICKETS</a:t>
              </a:r>
            </a:p>
          </p:txBody>
        </p:sp>
      </p:grpSp>
      <p:grpSp>
        <p:nvGrpSpPr>
          <p:cNvPr id="64" name="Groupe 63"/>
          <p:cNvGrpSpPr/>
          <p:nvPr/>
        </p:nvGrpSpPr>
        <p:grpSpPr>
          <a:xfrm>
            <a:off x="3563888" y="4816168"/>
            <a:ext cx="2376264" cy="1529591"/>
            <a:chOff x="6660232" y="4894648"/>
            <a:chExt cx="2376264" cy="1529591"/>
          </a:xfrm>
        </p:grpSpPr>
        <p:sp>
          <p:nvSpPr>
            <p:cNvPr id="65" name="ZoneTexte 64"/>
            <p:cNvSpPr txBox="1"/>
            <p:nvPr/>
          </p:nvSpPr>
          <p:spPr>
            <a:xfrm>
              <a:off x="6660232" y="5254688"/>
              <a:ext cx="2376264" cy="116955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ID_LIEU</a:t>
              </a:r>
            </a:p>
            <a:p>
              <a:r>
                <a:rPr lang="fr-FR" sz="1400" dirty="0"/>
                <a:t>ID_PRODUIT</a:t>
              </a:r>
            </a:p>
            <a:p>
              <a:r>
                <a:rPr lang="fr-FR" sz="1400" dirty="0"/>
                <a:t>MONTANT_HT_PRODUIT</a:t>
              </a:r>
            </a:p>
            <a:p>
              <a:r>
                <a:rPr lang="fr-FR" sz="1400" dirty="0"/>
                <a:t>MONTANT_TVA_PRODUIT</a:t>
              </a:r>
            </a:p>
            <a:p>
              <a:r>
                <a:rPr lang="fr-FR" sz="1400" dirty="0"/>
                <a:t>MONTANT_MARGE_PRODUIT</a:t>
              </a:r>
              <a:endParaRPr lang="fr-FR" sz="1400" dirty="0" smtClean="0"/>
            </a:p>
          </p:txBody>
        </p:sp>
        <p:sp>
          <p:nvSpPr>
            <p:cNvPr id="66" name="Rogner un rectangle avec un coin du même côté 65"/>
            <p:cNvSpPr/>
            <p:nvPr/>
          </p:nvSpPr>
          <p:spPr>
            <a:xfrm>
              <a:off x="6660232" y="4894648"/>
              <a:ext cx="2376264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PRIXPRODUITS</a:t>
              </a:r>
            </a:p>
          </p:txBody>
        </p:sp>
      </p:grpSp>
      <p:cxnSp>
        <p:nvCxnSpPr>
          <p:cNvPr id="73" name="Connecteur droit 72"/>
          <p:cNvCxnSpPr>
            <a:stCxn id="54" idx="0"/>
            <a:endCxn id="60" idx="2"/>
          </p:cNvCxnSpPr>
          <p:nvPr/>
        </p:nvCxnSpPr>
        <p:spPr>
          <a:xfrm>
            <a:off x="4022450" y="2283504"/>
            <a:ext cx="2205735" cy="5227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>
            <a:stCxn id="50" idx="2"/>
            <a:endCxn id="60" idx="3"/>
          </p:cNvCxnSpPr>
          <p:nvPr/>
        </p:nvCxnSpPr>
        <p:spPr>
          <a:xfrm>
            <a:off x="7272300" y="2229300"/>
            <a:ext cx="1" cy="3969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>
            <a:stCxn id="66" idx="0"/>
            <a:endCxn id="63" idx="2"/>
          </p:cNvCxnSpPr>
          <p:nvPr/>
        </p:nvCxnSpPr>
        <p:spPr>
          <a:xfrm>
            <a:off x="5940152" y="4996188"/>
            <a:ext cx="57606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>
            <a:stCxn id="59" idx="2"/>
            <a:endCxn id="63" idx="3"/>
          </p:cNvCxnSpPr>
          <p:nvPr/>
        </p:nvCxnSpPr>
        <p:spPr>
          <a:xfrm flipH="1">
            <a:off x="7272300" y="4161103"/>
            <a:ext cx="2" cy="6550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6084168" y="2529440"/>
            <a:ext cx="2376264" cy="313180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ZoneTexte 79"/>
          <p:cNvSpPr txBox="1"/>
          <p:nvPr/>
        </p:nvSpPr>
        <p:spPr>
          <a:xfrm>
            <a:off x="6577462" y="5666424"/>
            <a:ext cx="1389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INSERT INTO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81" name="Groupe 80"/>
          <p:cNvGrpSpPr/>
          <p:nvPr/>
        </p:nvGrpSpPr>
        <p:grpSpPr>
          <a:xfrm>
            <a:off x="2766192" y="3572716"/>
            <a:ext cx="1328266" cy="1086700"/>
            <a:chOff x="6804248" y="3258843"/>
            <a:chExt cx="1328266" cy="1086700"/>
          </a:xfrm>
        </p:grpSpPr>
        <p:sp>
          <p:nvSpPr>
            <p:cNvPr id="82" name="ZoneTexte 81"/>
            <p:cNvSpPr txBox="1"/>
            <p:nvPr/>
          </p:nvSpPr>
          <p:spPr>
            <a:xfrm>
              <a:off x="6804248" y="3606879"/>
              <a:ext cx="1328266" cy="7386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ID_LIEU</a:t>
              </a:r>
            </a:p>
            <a:p>
              <a:r>
                <a:rPr lang="fr-FR" sz="1400" dirty="0"/>
                <a:t>ID_PRODUIT</a:t>
              </a:r>
            </a:p>
            <a:p>
              <a:r>
                <a:rPr lang="fr-FR" sz="1400" dirty="0"/>
                <a:t>NBR_PRODUITS</a:t>
              </a:r>
              <a:endParaRPr lang="fr-FR" sz="1400" dirty="0" smtClean="0"/>
            </a:p>
          </p:txBody>
        </p:sp>
        <p:sp>
          <p:nvSpPr>
            <p:cNvPr id="83" name="Rogner un rectangle avec un coin du même côté 82"/>
            <p:cNvSpPr/>
            <p:nvPr/>
          </p:nvSpPr>
          <p:spPr>
            <a:xfrm>
              <a:off x="6804248" y="3258843"/>
              <a:ext cx="1328266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STOCKS</a:t>
              </a:r>
            </a:p>
          </p:txBody>
        </p:sp>
      </p:grpSp>
      <p:sp>
        <p:nvSpPr>
          <p:cNvPr id="84" name="Rectangle 83"/>
          <p:cNvSpPr/>
          <p:nvPr/>
        </p:nvSpPr>
        <p:spPr>
          <a:xfrm>
            <a:off x="2602233" y="3501008"/>
            <a:ext cx="1656184" cy="1260418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85" name="ZoneTexte 84"/>
          <p:cNvSpPr txBox="1"/>
          <p:nvPr/>
        </p:nvSpPr>
        <p:spPr>
          <a:xfrm>
            <a:off x="1489360" y="3957868"/>
            <a:ext cx="946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UPDATE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86" name="Connecteur droit 85"/>
          <p:cNvCxnSpPr>
            <a:stCxn id="53" idx="2"/>
            <a:endCxn id="83" idx="3"/>
          </p:cNvCxnSpPr>
          <p:nvPr/>
        </p:nvCxnSpPr>
        <p:spPr>
          <a:xfrm>
            <a:off x="3430325" y="3190184"/>
            <a:ext cx="0" cy="3825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07504" y="4761426"/>
            <a:ext cx="34563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Exemple</a:t>
            </a:r>
            <a:endParaRPr lang="fr-FR" dirty="0"/>
          </a:p>
          <a:p>
            <a:r>
              <a:rPr lang="fr-FR" dirty="0" smtClean="0"/>
              <a:t>{ «</a:t>
            </a:r>
            <a:r>
              <a:rPr lang="fr-FR" dirty="0"/>
              <a:t> Magasin de Talence ZAC (33) </a:t>
            </a:r>
            <a:r>
              <a:rPr lang="fr-FR" dirty="0" smtClean="0"/>
              <a:t>»,</a:t>
            </a:r>
          </a:p>
          <a:p>
            <a:r>
              <a:rPr lang="fr-FR" dirty="0"/>
              <a:t>« Taille-haie sur perche RPT4545E 450W </a:t>
            </a:r>
            <a:r>
              <a:rPr lang="fr-FR" dirty="0" smtClean="0"/>
              <a:t>»,</a:t>
            </a:r>
          </a:p>
          <a:p>
            <a:r>
              <a:rPr lang="fr-FR" dirty="0" smtClean="0"/>
              <a:t>124,92 € HT,</a:t>
            </a:r>
          </a:p>
          <a:p>
            <a:r>
              <a:rPr lang="fr-FR" dirty="0" smtClean="0"/>
              <a:t>24,98 € TVA }</a:t>
            </a:r>
            <a:endParaRPr lang="fr-FR" dirty="0"/>
          </a:p>
        </p:txBody>
      </p:sp>
      <p:sp>
        <p:nvSpPr>
          <p:cNvPr id="32" name="Rectangle 31"/>
          <p:cNvSpPr/>
          <p:nvPr/>
        </p:nvSpPr>
        <p:spPr>
          <a:xfrm>
            <a:off x="133893" y="2233299"/>
            <a:ext cx="24927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Exemple</a:t>
            </a:r>
            <a:endParaRPr lang="fr-FR" dirty="0"/>
          </a:p>
          <a:p>
            <a:r>
              <a:rPr lang="fr-FR" dirty="0"/>
              <a:t>{« R », « Magasin de Talence ZAC (33) </a:t>
            </a:r>
            <a:r>
              <a:rPr lang="fr-FR" dirty="0" smtClean="0"/>
              <a:t>»}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1427900" y="915615"/>
            <a:ext cx="50883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Exemples</a:t>
            </a:r>
            <a:r>
              <a:rPr lang="fr-FR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{« Client anonyme »,« </a:t>
            </a:r>
            <a:r>
              <a:rPr lang="fr-FR" dirty="0"/>
              <a:t>A »</a:t>
            </a:r>
            <a:r>
              <a:rPr lang="fr-FR" dirty="0" smtClean="0"/>
              <a:t>,</a:t>
            </a:r>
            <a:r>
              <a:rPr lang="fr-FR" dirty="0" smtClean="0"/>
              <a:t>«</a:t>
            </a:r>
            <a:r>
              <a:rPr lang="fr-FR" dirty="0" smtClean="0"/>
              <a:t> </a:t>
            </a:r>
            <a:r>
              <a:rPr lang="fr-FR" dirty="0" smtClean="0"/>
              <a:t>Bordeaux</a:t>
            </a:r>
            <a:r>
              <a:rPr lang="fr-FR" dirty="0" smtClean="0"/>
              <a:t> </a:t>
            </a:r>
            <a:r>
              <a:rPr lang="fr-FR" dirty="0" smtClean="0"/>
              <a:t>», « 0%</a:t>
            </a:r>
            <a:r>
              <a:rPr lang="fr-FR" dirty="0"/>
              <a:t> </a:t>
            </a:r>
            <a:r>
              <a:rPr lang="fr-FR" dirty="0" smtClean="0"/>
              <a:t>»}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{« </a:t>
            </a:r>
            <a:r>
              <a:rPr lang="fr-FR" dirty="0" smtClean="0"/>
              <a:t>Mon Jardin SARL</a:t>
            </a:r>
            <a:r>
              <a:rPr lang="fr-FR" dirty="0"/>
              <a:t> »,« </a:t>
            </a:r>
            <a:r>
              <a:rPr lang="fr-FR" dirty="0" smtClean="0"/>
              <a:t>S</a:t>
            </a:r>
            <a:r>
              <a:rPr lang="fr-FR" dirty="0"/>
              <a:t> »,« Bordeaux », « </a:t>
            </a:r>
            <a:r>
              <a:rPr lang="fr-FR" dirty="0" smtClean="0"/>
              <a:t>5%</a:t>
            </a:r>
            <a:r>
              <a:rPr lang="fr-FR" dirty="0"/>
              <a:t> »}</a:t>
            </a:r>
          </a:p>
        </p:txBody>
      </p:sp>
    </p:spTree>
    <p:extLst>
      <p:ext uri="{BB962C8B-B14F-4D97-AF65-F5344CB8AC3E}">
        <p14:creationId xmlns:p14="http://schemas.microsoft.com/office/powerpoint/2010/main" val="414829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420442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CASE </a:t>
            </a:r>
            <a:r>
              <a:rPr lang="fr-FR" dirty="0" smtClean="0"/>
              <a:t>8 </a:t>
            </a:r>
            <a:r>
              <a:rPr lang="fr-FR" dirty="0"/>
              <a:t>: Ventes en </a:t>
            </a:r>
            <a:r>
              <a:rPr lang="fr-FR" dirty="0" smtClean="0"/>
              <a:t>magasin ou sur Internet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7596336" y="107340"/>
            <a:ext cx="1369338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err="1" smtClean="0"/>
              <a:t>Freq</a:t>
            </a:r>
            <a:r>
              <a:rPr lang="fr-FR" dirty="0"/>
              <a:t>.</a:t>
            </a:r>
            <a:r>
              <a:rPr lang="fr-FR" dirty="0" smtClean="0"/>
              <a:t> élevée</a:t>
            </a:r>
            <a:endParaRPr lang="fr-FR" dirty="0"/>
          </a:p>
        </p:txBody>
      </p:sp>
      <p:grpSp>
        <p:nvGrpSpPr>
          <p:cNvPr id="58" name="Groupe 57"/>
          <p:cNvGrpSpPr/>
          <p:nvPr/>
        </p:nvGrpSpPr>
        <p:grpSpPr>
          <a:xfrm>
            <a:off x="6228185" y="2626204"/>
            <a:ext cx="2088233" cy="1534899"/>
            <a:chOff x="805978" y="5034609"/>
            <a:chExt cx="2088233" cy="1534899"/>
          </a:xfrm>
        </p:grpSpPr>
        <p:sp>
          <p:nvSpPr>
            <p:cNvPr id="59" name="ZoneTexte 58"/>
            <p:cNvSpPr txBox="1"/>
            <p:nvPr/>
          </p:nvSpPr>
          <p:spPr>
            <a:xfrm>
              <a:off x="805978" y="5399957"/>
              <a:ext cx="2088233" cy="116955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ID_TICKET</a:t>
              </a:r>
              <a:endParaRPr lang="fr-FR" sz="1400" dirty="0"/>
            </a:p>
            <a:p>
              <a:r>
                <a:rPr lang="fr-FR" sz="1400" dirty="0"/>
                <a:t>ID_CLIENT</a:t>
              </a:r>
            </a:p>
            <a:p>
              <a:r>
                <a:rPr lang="fr-FR" sz="1400" dirty="0"/>
                <a:t>ID_LIEU</a:t>
              </a:r>
            </a:p>
            <a:p>
              <a:r>
                <a:rPr lang="fr-FR" sz="1400" dirty="0"/>
                <a:t>MONTANT_HT_VENTE</a:t>
              </a:r>
            </a:p>
            <a:p>
              <a:r>
                <a:rPr lang="fr-FR" sz="1400" dirty="0"/>
                <a:t>MONTANT_TVA_VENTE</a:t>
              </a:r>
              <a:endParaRPr lang="fr-FR" sz="1400" dirty="0" smtClean="0"/>
            </a:p>
          </p:txBody>
        </p:sp>
        <p:sp>
          <p:nvSpPr>
            <p:cNvPr id="60" name="Rogner un rectangle avec un coin du même côté 59"/>
            <p:cNvSpPr/>
            <p:nvPr/>
          </p:nvSpPr>
          <p:spPr>
            <a:xfrm>
              <a:off x="805978" y="5034609"/>
              <a:ext cx="2088232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 smtClean="0"/>
                <a:t>VENTES</a:t>
              </a:r>
              <a:endParaRPr lang="fr-FR" sz="1400" b="1" dirty="0"/>
            </a:p>
          </p:txBody>
        </p:sp>
      </p:grpSp>
      <p:grpSp>
        <p:nvGrpSpPr>
          <p:cNvPr id="61" name="Groupe 60"/>
          <p:cNvGrpSpPr/>
          <p:nvPr/>
        </p:nvGrpSpPr>
        <p:grpSpPr>
          <a:xfrm>
            <a:off x="6516216" y="4816168"/>
            <a:ext cx="1512168" cy="655813"/>
            <a:chOff x="4860032" y="4867028"/>
            <a:chExt cx="1512168" cy="655813"/>
          </a:xfrm>
        </p:grpSpPr>
        <p:sp>
          <p:nvSpPr>
            <p:cNvPr id="62" name="ZoneTexte 61"/>
            <p:cNvSpPr txBox="1"/>
            <p:nvPr/>
          </p:nvSpPr>
          <p:spPr>
            <a:xfrm>
              <a:off x="4860032" y="5215064"/>
              <a:ext cx="1512168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ID_PRIXPRODUIT</a:t>
              </a:r>
            </a:p>
          </p:txBody>
        </p:sp>
        <p:sp>
          <p:nvSpPr>
            <p:cNvPr id="63" name="Rogner un rectangle avec un coin du même côté 62"/>
            <p:cNvSpPr/>
            <p:nvPr/>
          </p:nvSpPr>
          <p:spPr>
            <a:xfrm>
              <a:off x="4860032" y="4867028"/>
              <a:ext cx="1512168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TICKETS</a:t>
              </a:r>
            </a:p>
          </p:txBody>
        </p:sp>
      </p:grpSp>
      <p:cxnSp>
        <p:nvCxnSpPr>
          <p:cNvPr id="78" name="Connecteur droit 77"/>
          <p:cNvCxnSpPr>
            <a:stCxn id="59" idx="2"/>
            <a:endCxn id="63" idx="3"/>
          </p:cNvCxnSpPr>
          <p:nvPr/>
        </p:nvCxnSpPr>
        <p:spPr>
          <a:xfrm flipH="1">
            <a:off x="7272300" y="4161103"/>
            <a:ext cx="2" cy="65506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6084168" y="2529440"/>
            <a:ext cx="2376264" cy="313180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ZoneTexte 79"/>
          <p:cNvSpPr txBox="1"/>
          <p:nvPr/>
        </p:nvSpPr>
        <p:spPr>
          <a:xfrm>
            <a:off x="6577462" y="5666424"/>
            <a:ext cx="1389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INSERT INTO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81" name="Groupe 80"/>
          <p:cNvGrpSpPr/>
          <p:nvPr/>
        </p:nvGrpSpPr>
        <p:grpSpPr>
          <a:xfrm>
            <a:off x="2766192" y="3572716"/>
            <a:ext cx="1328266" cy="1086700"/>
            <a:chOff x="6804248" y="3258843"/>
            <a:chExt cx="1328266" cy="1086700"/>
          </a:xfrm>
        </p:grpSpPr>
        <p:sp>
          <p:nvSpPr>
            <p:cNvPr id="82" name="ZoneTexte 81"/>
            <p:cNvSpPr txBox="1"/>
            <p:nvPr/>
          </p:nvSpPr>
          <p:spPr>
            <a:xfrm>
              <a:off x="6804248" y="3606879"/>
              <a:ext cx="1328266" cy="7386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ID_LIEU</a:t>
              </a:r>
            </a:p>
            <a:p>
              <a:r>
                <a:rPr lang="fr-FR" sz="1400" dirty="0"/>
                <a:t>ID_PRODUIT</a:t>
              </a:r>
            </a:p>
            <a:p>
              <a:r>
                <a:rPr lang="fr-FR" sz="1400" dirty="0"/>
                <a:t>NBR_PRODUITS</a:t>
              </a:r>
              <a:endParaRPr lang="fr-FR" sz="1400" dirty="0" smtClean="0"/>
            </a:p>
          </p:txBody>
        </p:sp>
        <p:sp>
          <p:nvSpPr>
            <p:cNvPr id="83" name="Rogner un rectangle avec un coin du même côté 82"/>
            <p:cNvSpPr/>
            <p:nvPr/>
          </p:nvSpPr>
          <p:spPr>
            <a:xfrm>
              <a:off x="6804248" y="3258843"/>
              <a:ext cx="1328266" cy="360040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STOCKS</a:t>
              </a:r>
            </a:p>
          </p:txBody>
        </p:sp>
      </p:grpSp>
      <p:sp>
        <p:nvSpPr>
          <p:cNvPr id="84" name="Rectangle 83"/>
          <p:cNvSpPr/>
          <p:nvPr/>
        </p:nvSpPr>
        <p:spPr>
          <a:xfrm>
            <a:off x="2602233" y="3501008"/>
            <a:ext cx="1656184" cy="1260418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85" name="ZoneTexte 84"/>
          <p:cNvSpPr txBox="1"/>
          <p:nvPr/>
        </p:nvSpPr>
        <p:spPr>
          <a:xfrm>
            <a:off x="1489360" y="3957868"/>
            <a:ext cx="946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UPDATE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175954" y="2086144"/>
            <a:ext cx="2520280" cy="1080120"/>
          </a:xfrm>
          <a:prstGeom prst="wedgeRectCallout">
            <a:avLst>
              <a:gd name="adj1" fmla="val 30415"/>
              <a:gd name="adj2" fmla="val 8048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Mise à jour du stock : </a:t>
            </a:r>
            <a:r>
              <a:rPr lang="fr-FR" dirty="0" smtClean="0"/>
              <a:t>Dès la vente, le stock du magasin sera décrémenté</a:t>
            </a:r>
            <a:endParaRPr lang="fr-FR" dirty="0"/>
          </a:p>
        </p:txBody>
      </p:sp>
      <p:sp>
        <p:nvSpPr>
          <p:cNvPr id="33" name="Rectangle 32"/>
          <p:cNvSpPr/>
          <p:nvPr/>
        </p:nvSpPr>
        <p:spPr>
          <a:xfrm>
            <a:off x="2245160" y="5121187"/>
            <a:ext cx="2520280" cy="1080120"/>
          </a:xfrm>
          <a:prstGeom prst="wedgeRectCallout">
            <a:avLst>
              <a:gd name="adj1" fmla="val 114316"/>
              <a:gd name="adj2" fmla="val -4861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Tickets : </a:t>
            </a:r>
            <a:r>
              <a:rPr lang="fr-FR" dirty="0" smtClean="0"/>
              <a:t>Reprend la notion du ticket de caisse, de 1 à N produits achetés</a:t>
            </a:r>
            <a:endParaRPr lang="fr-FR" dirty="0"/>
          </a:p>
        </p:txBody>
      </p:sp>
      <p:sp>
        <p:nvSpPr>
          <p:cNvPr id="34" name="Rectangle 33"/>
          <p:cNvSpPr/>
          <p:nvPr/>
        </p:nvSpPr>
        <p:spPr>
          <a:xfrm>
            <a:off x="4094458" y="836712"/>
            <a:ext cx="2520280" cy="1080120"/>
          </a:xfrm>
          <a:prstGeom prst="wedgeRectCallout">
            <a:avLst>
              <a:gd name="adj1" fmla="val 34950"/>
              <a:gd name="adj2" fmla="val 10800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Montant de la vente : </a:t>
            </a:r>
            <a:r>
              <a:rPr lang="fr-FR" dirty="0" smtClean="0"/>
              <a:t>Somme tous les prix-produits du ticket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752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907704" y="2708920"/>
            <a:ext cx="5160940" cy="163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5000" dirty="0" smtClean="0"/>
              <a:t>SIMULATEURS D’ACTIVITE</a:t>
            </a:r>
            <a:endParaRPr lang="fr-FR" sz="5000" dirty="0"/>
          </a:p>
        </p:txBody>
      </p:sp>
    </p:spTree>
    <p:extLst>
      <p:ext uri="{BB962C8B-B14F-4D97-AF65-F5344CB8AC3E}">
        <p14:creationId xmlns:p14="http://schemas.microsoft.com/office/powerpoint/2010/main" val="394970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7504" y="891524"/>
            <a:ext cx="624649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dirty="0" smtClean="0"/>
              <a:t>Création du référentiel de villes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dirty="0" smtClean="0"/>
              <a:t>Ajout des lieux : Entrepôts, magasins, site Web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dirty="0" smtClean="0"/>
              <a:t>Ajout des catégories de produits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dirty="0" smtClean="0"/>
              <a:t>Ajout des produits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dirty="0" smtClean="0"/>
              <a:t>Approvisionnement des </a:t>
            </a:r>
            <a:r>
              <a:rPr lang="fr-FR" dirty="0" smtClean="0"/>
              <a:t>entrepôts et magasins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dirty="0" smtClean="0"/>
              <a:t>Pricing </a:t>
            </a:r>
            <a:r>
              <a:rPr lang="fr-FR" dirty="0" smtClean="0"/>
              <a:t>des produits par magasin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dirty="0" smtClean="0"/>
              <a:t>Création de clients </a:t>
            </a:r>
            <a:r>
              <a:rPr lang="fr-FR" dirty="0" smtClean="0"/>
              <a:t>nominatifs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fr-FR" dirty="0" smtClean="0"/>
              <a:t>Ventes </a:t>
            </a:r>
            <a:r>
              <a:rPr lang="fr-FR" dirty="0"/>
              <a:t>en magasin ou sur Internet &amp; MAJ des stocks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508104" y="1124744"/>
            <a:ext cx="324036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Initialisation unique par script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5508104" y="4941168"/>
            <a:ext cx="3259822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Simulateur de vente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107504" y="107340"/>
            <a:ext cx="1288558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Simulateurs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5508104" y="1646476"/>
            <a:ext cx="324036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Initialisation unique par script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5524038" y="2168208"/>
            <a:ext cx="3224426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Initialisation unique par script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5524038" y="2755556"/>
            <a:ext cx="3224426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Initialisation unique par script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5508104" y="4427820"/>
            <a:ext cx="3240360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Simulateur de création clients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5508104" y="3861048"/>
            <a:ext cx="3240360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Simulateur de </a:t>
            </a:r>
            <a:r>
              <a:rPr lang="fr-FR" dirty="0" err="1" smtClean="0"/>
              <a:t>pricing</a:t>
            </a:r>
            <a:r>
              <a:rPr lang="fr-FR" dirty="0" smtClean="0"/>
              <a:t> produits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5508104" y="3356992"/>
            <a:ext cx="3240360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Simulateur d’approvisionnement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864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2195513"/>
            <a:ext cx="6934200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107504" y="107340"/>
            <a:ext cx="2201949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VENTILATION DU C.A.</a:t>
            </a:r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4932040" y="5301208"/>
            <a:ext cx="3624780" cy="646986"/>
          </a:xfrm>
          <a:prstGeom prst="wedgeRoundRectCallout">
            <a:avLst>
              <a:gd name="adj1" fmla="val -49600"/>
              <a:gd name="adj2" fmla="val -126474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600" i="1" dirty="0" smtClean="0"/>
              <a:t>Nous ne couverons pas les services de poses et de location</a:t>
            </a:r>
          </a:p>
        </p:txBody>
      </p:sp>
    </p:spTree>
    <p:extLst>
      <p:ext uri="{BB962C8B-B14F-4D97-AF65-F5344CB8AC3E}">
        <p14:creationId xmlns:p14="http://schemas.microsoft.com/office/powerpoint/2010/main" val="245036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7504" y="891524"/>
            <a:ext cx="6246497" cy="568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dirty="0" smtClean="0"/>
              <a:t>Approvisionnement des entrepôts et magasins 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82392" y="116632"/>
            <a:ext cx="324036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Simulateur d’approvisionnement</a:t>
            </a:r>
            <a:endParaRPr lang="fr-FR" dirty="0"/>
          </a:p>
        </p:txBody>
      </p:sp>
      <p:grpSp>
        <p:nvGrpSpPr>
          <p:cNvPr id="2" name="Groupe 1"/>
          <p:cNvGrpSpPr/>
          <p:nvPr/>
        </p:nvGrpSpPr>
        <p:grpSpPr>
          <a:xfrm>
            <a:off x="2602233" y="3068960"/>
            <a:ext cx="1656184" cy="1692466"/>
            <a:chOff x="2602233" y="3068960"/>
            <a:chExt cx="1656184" cy="1692466"/>
          </a:xfrm>
        </p:grpSpPr>
        <p:grpSp>
          <p:nvGrpSpPr>
            <p:cNvPr id="12" name="Groupe 11"/>
            <p:cNvGrpSpPr/>
            <p:nvPr/>
          </p:nvGrpSpPr>
          <p:grpSpPr>
            <a:xfrm>
              <a:off x="2766192" y="3572716"/>
              <a:ext cx="1328266" cy="1086700"/>
              <a:chOff x="6804248" y="3258843"/>
              <a:chExt cx="1328266" cy="1086700"/>
            </a:xfrm>
          </p:grpSpPr>
          <p:sp>
            <p:nvSpPr>
              <p:cNvPr id="13" name="ZoneTexte 12"/>
              <p:cNvSpPr txBox="1"/>
              <p:nvPr/>
            </p:nvSpPr>
            <p:spPr>
              <a:xfrm>
                <a:off x="6804248" y="3606879"/>
                <a:ext cx="1328266" cy="73866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ID_LIEU</a:t>
                </a:r>
              </a:p>
              <a:p>
                <a:r>
                  <a:rPr lang="fr-FR" sz="1400" dirty="0"/>
                  <a:t>ID_PRODUIT</a:t>
                </a:r>
              </a:p>
              <a:p>
                <a:r>
                  <a:rPr lang="fr-FR" sz="1400" dirty="0"/>
                  <a:t>NBR_PRODUITS</a:t>
                </a:r>
                <a:endParaRPr lang="fr-FR" sz="1400" dirty="0" smtClean="0"/>
              </a:p>
            </p:txBody>
          </p:sp>
          <p:sp>
            <p:nvSpPr>
              <p:cNvPr id="14" name="Rogner un rectangle avec un coin du même côté 13"/>
              <p:cNvSpPr/>
              <p:nvPr/>
            </p:nvSpPr>
            <p:spPr>
              <a:xfrm>
                <a:off x="6804248" y="3258843"/>
                <a:ext cx="1328266" cy="360040"/>
              </a:xfrm>
              <a:prstGeom prst="snip2SameRect">
                <a:avLst>
                  <a:gd name="adj1" fmla="val 0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b="1" dirty="0"/>
                  <a:t>STOCKS</a:t>
                </a:r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2602233" y="3501008"/>
              <a:ext cx="1656184" cy="1260418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2735487" y="3068960"/>
              <a:ext cx="1389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INSERT INTO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410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7504" y="891524"/>
            <a:ext cx="6246497" cy="568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dirty="0" smtClean="0"/>
              <a:t>Pricing </a:t>
            </a:r>
            <a:r>
              <a:rPr lang="fr-FR" dirty="0" smtClean="0"/>
              <a:t>des produits par </a:t>
            </a:r>
            <a:r>
              <a:rPr lang="fr-FR" dirty="0" smtClean="0"/>
              <a:t>magasin</a:t>
            </a:r>
            <a:endParaRPr lang="fr-FR" dirty="0" smtClean="0"/>
          </a:p>
        </p:txBody>
      </p:sp>
      <p:sp>
        <p:nvSpPr>
          <p:cNvPr id="21" name="ZoneTexte 20"/>
          <p:cNvSpPr txBox="1"/>
          <p:nvPr/>
        </p:nvSpPr>
        <p:spPr>
          <a:xfrm>
            <a:off x="107504" y="116632"/>
            <a:ext cx="324036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Simulateur de </a:t>
            </a:r>
            <a:r>
              <a:rPr lang="fr-FR" dirty="0" err="1" smtClean="0"/>
              <a:t>pricing</a:t>
            </a:r>
            <a:r>
              <a:rPr lang="fr-FR" dirty="0" smtClean="0"/>
              <a:t> produits</a:t>
            </a:r>
            <a:endParaRPr lang="fr-FR" dirty="0"/>
          </a:p>
        </p:txBody>
      </p:sp>
      <p:grpSp>
        <p:nvGrpSpPr>
          <p:cNvPr id="2" name="Groupe 1"/>
          <p:cNvGrpSpPr/>
          <p:nvPr/>
        </p:nvGrpSpPr>
        <p:grpSpPr>
          <a:xfrm>
            <a:off x="683568" y="2471652"/>
            <a:ext cx="2764868" cy="2344516"/>
            <a:chOff x="683568" y="2471652"/>
            <a:chExt cx="2764868" cy="2344516"/>
          </a:xfrm>
        </p:grpSpPr>
        <p:grpSp>
          <p:nvGrpSpPr>
            <p:cNvPr id="12" name="Groupe 11"/>
            <p:cNvGrpSpPr/>
            <p:nvPr/>
          </p:nvGrpSpPr>
          <p:grpSpPr>
            <a:xfrm>
              <a:off x="928156" y="3179001"/>
              <a:ext cx="2376264" cy="1529591"/>
              <a:chOff x="6660232" y="4894648"/>
              <a:chExt cx="2376264" cy="1529591"/>
            </a:xfrm>
          </p:grpSpPr>
          <p:sp>
            <p:nvSpPr>
              <p:cNvPr id="13" name="ZoneTexte 12"/>
              <p:cNvSpPr txBox="1"/>
              <p:nvPr/>
            </p:nvSpPr>
            <p:spPr>
              <a:xfrm>
                <a:off x="6660232" y="5254688"/>
                <a:ext cx="2376264" cy="116955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ID_LIEU</a:t>
                </a:r>
              </a:p>
              <a:p>
                <a:r>
                  <a:rPr lang="fr-FR" sz="1400" dirty="0"/>
                  <a:t>ID_PRODUIT</a:t>
                </a:r>
              </a:p>
              <a:p>
                <a:r>
                  <a:rPr lang="fr-FR" sz="1400" dirty="0"/>
                  <a:t>MONTANT_HT_PRODUIT</a:t>
                </a:r>
              </a:p>
              <a:p>
                <a:r>
                  <a:rPr lang="fr-FR" sz="1400" dirty="0"/>
                  <a:t>MONTANT_TVA_PRODUIT</a:t>
                </a:r>
              </a:p>
              <a:p>
                <a:r>
                  <a:rPr lang="fr-FR" sz="1400" dirty="0"/>
                  <a:t>MONTANT_MARGE_PRODUIT</a:t>
                </a:r>
                <a:endParaRPr lang="fr-FR" sz="1400" dirty="0" smtClean="0"/>
              </a:p>
            </p:txBody>
          </p:sp>
          <p:sp>
            <p:nvSpPr>
              <p:cNvPr id="14" name="Rogner un rectangle avec un coin du même côté 13"/>
              <p:cNvSpPr/>
              <p:nvPr/>
            </p:nvSpPr>
            <p:spPr>
              <a:xfrm>
                <a:off x="6660232" y="4894648"/>
                <a:ext cx="2376264" cy="360040"/>
              </a:xfrm>
              <a:prstGeom prst="snip2SameRect">
                <a:avLst>
                  <a:gd name="adj1" fmla="val 0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b="1" dirty="0"/>
                  <a:t>PRIXPRODUITS</a:t>
                </a:r>
              </a:p>
            </p:txBody>
          </p:sp>
        </p:grpSp>
        <p:sp>
          <p:nvSpPr>
            <p:cNvPr id="23" name="Rectangle 22"/>
            <p:cNvSpPr/>
            <p:nvPr/>
          </p:nvSpPr>
          <p:spPr>
            <a:xfrm>
              <a:off x="683568" y="2913421"/>
              <a:ext cx="2764868" cy="1902747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1371164" y="2471652"/>
              <a:ext cx="1389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INSERT INTO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410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7504" y="891524"/>
            <a:ext cx="6246497" cy="568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dirty="0" smtClean="0"/>
              <a:t>Création </a:t>
            </a:r>
            <a:r>
              <a:rPr lang="fr-FR" dirty="0" smtClean="0"/>
              <a:t>de clients </a:t>
            </a:r>
            <a:r>
              <a:rPr lang="fr-FR" dirty="0" smtClean="0"/>
              <a:t>nominatifs 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107504" y="116632"/>
            <a:ext cx="324036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Simulateur de création clients</a:t>
            </a:r>
            <a:endParaRPr lang="fr-FR" dirty="0"/>
          </a:p>
        </p:txBody>
      </p:sp>
      <p:grpSp>
        <p:nvGrpSpPr>
          <p:cNvPr id="2" name="Groupe 1"/>
          <p:cNvGrpSpPr/>
          <p:nvPr/>
        </p:nvGrpSpPr>
        <p:grpSpPr>
          <a:xfrm>
            <a:off x="6360534" y="320173"/>
            <a:ext cx="1739858" cy="1992560"/>
            <a:chOff x="6360534" y="320173"/>
            <a:chExt cx="1739858" cy="1992560"/>
          </a:xfrm>
        </p:grpSpPr>
        <p:grpSp>
          <p:nvGrpSpPr>
            <p:cNvPr id="12" name="Groupe 11"/>
            <p:cNvGrpSpPr/>
            <p:nvPr/>
          </p:nvGrpSpPr>
          <p:grpSpPr>
            <a:xfrm>
              <a:off x="6527882" y="927157"/>
              <a:ext cx="1488836" cy="1302143"/>
              <a:chOff x="2555708" y="2590016"/>
              <a:chExt cx="1488836" cy="1302143"/>
            </a:xfrm>
          </p:grpSpPr>
          <p:sp>
            <p:nvSpPr>
              <p:cNvPr id="13" name="ZoneTexte 12"/>
              <p:cNvSpPr txBox="1"/>
              <p:nvPr/>
            </p:nvSpPr>
            <p:spPr>
              <a:xfrm>
                <a:off x="2555708" y="2938052"/>
                <a:ext cx="1488836" cy="954107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smtClean="0"/>
                  <a:t>NOM CLIENT</a:t>
                </a:r>
              </a:p>
              <a:p>
                <a:r>
                  <a:rPr lang="fr-FR" sz="1400" dirty="0" smtClean="0"/>
                  <a:t>TYPE_CLIENT</a:t>
                </a:r>
                <a:endParaRPr lang="fr-FR" sz="1400" dirty="0" smtClean="0"/>
              </a:p>
              <a:p>
                <a:r>
                  <a:rPr lang="fr-FR" sz="1400" dirty="0" smtClean="0"/>
                  <a:t>ID_VILLE_CLIENT</a:t>
                </a:r>
                <a:endParaRPr lang="fr-FR" sz="1400" dirty="0" smtClean="0"/>
              </a:p>
              <a:p>
                <a:r>
                  <a:rPr lang="fr-FR" sz="1400" dirty="0" smtClean="0"/>
                  <a:t>TAUX_REMISE</a:t>
                </a:r>
                <a:endParaRPr lang="fr-FR" sz="1400" dirty="0" smtClean="0"/>
              </a:p>
            </p:txBody>
          </p:sp>
          <p:sp>
            <p:nvSpPr>
              <p:cNvPr id="14" name="Rogner un rectangle avec un coin du même côté 13"/>
              <p:cNvSpPr/>
              <p:nvPr/>
            </p:nvSpPr>
            <p:spPr>
              <a:xfrm>
                <a:off x="2555708" y="2590016"/>
                <a:ext cx="1488836" cy="360040"/>
              </a:xfrm>
              <a:prstGeom prst="snip2SameRect">
                <a:avLst>
                  <a:gd name="adj1" fmla="val 0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b="1" dirty="0"/>
                  <a:t>CLIENTS</a:t>
                </a:r>
              </a:p>
            </p:txBody>
          </p:sp>
        </p:grpSp>
        <p:sp>
          <p:nvSpPr>
            <p:cNvPr id="23" name="Rectangle 22"/>
            <p:cNvSpPr/>
            <p:nvPr/>
          </p:nvSpPr>
          <p:spPr>
            <a:xfrm>
              <a:off x="6360534" y="815360"/>
              <a:ext cx="1739858" cy="1497373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6577462" y="320173"/>
              <a:ext cx="1389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INSERT INTO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410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7504" y="891524"/>
            <a:ext cx="6246497" cy="568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dirty="0" smtClean="0"/>
              <a:t>Ventes </a:t>
            </a:r>
            <a:r>
              <a:rPr lang="fr-FR" dirty="0"/>
              <a:t>en magasin ou sur Internet &amp; MAJ des stocks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107504" y="116632"/>
            <a:ext cx="216024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Simulateur de vente</a:t>
            </a:r>
            <a:endParaRPr lang="fr-FR" dirty="0"/>
          </a:p>
        </p:txBody>
      </p:sp>
      <p:grpSp>
        <p:nvGrpSpPr>
          <p:cNvPr id="2" name="Groupe 1"/>
          <p:cNvGrpSpPr/>
          <p:nvPr/>
        </p:nvGrpSpPr>
        <p:grpSpPr>
          <a:xfrm>
            <a:off x="6084168" y="2060848"/>
            <a:ext cx="2376264" cy="3600399"/>
            <a:chOff x="6084168" y="2060848"/>
            <a:chExt cx="2376264" cy="3600399"/>
          </a:xfrm>
        </p:grpSpPr>
        <p:grpSp>
          <p:nvGrpSpPr>
            <p:cNvPr id="12" name="Groupe 11"/>
            <p:cNvGrpSpPr/>
            <p:nvPr/>
          </p:nvGrpSpPr>
          <p:grpSpPr>
            <a:xfrm>
              <a:off x="6228185" y="2626204"/>
              <a:ext cx="2088233" cy="1534899"/>
              <a:chOff x="805978" y="5034609"/>
              <a:chExt cx="2088233" cy="1534899"/>
            </a:xfrm>
          </p:grpSpPr>
          <p:sp>
            <p:nvSpPr>
              <p:cNvPr id="13" name="ZoneTexte 12"/>
              <p:cNvSpPr txBox="1"/>
              <p:nvPr/>
            </p:nvSpPr>
            <p:spPr>
              <a:xfrm>
                <a:off x="805978" y="5399957"/>
                <a:ext cx="2088233" cy="116955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smtClean="0"/>
                  <a:t>ID_TICKET</a:t>
                </a:r>
                <a:endParaRPr lang="fr-FR" sz="1400" dirty="0"/>
              </a:p>
              <a:p>
                <a:r>
                  <a:rPr lang="fr-FR" sz="1400" dirty="0"/>
                  <a:t>ID_CLIENT</a:t>
                </a:r>
              </a:p>
              <a:p>
                <a:r>
                  <a:rPr lang="fr-FR" sz="1400" dirty="0"/>
                  <a:t>ID_LIEU</a:t>
                </a:r>
              </a:p>
              <a:p>
                <a:r>
                  <a:rPr lang="fr-FR" sz="1400" dirty="0"/>
                  <a:t>MONTANT_HT_VENTE</a:t>
                </a:r>
              </a:p>
              <a:p>
                <a:r>
                  <a:rPr lang="fr-FR" sz="1400" dirty="0"/>
                  <a:t>MONTANT_TVA_VENTE</a:t>
                </a:r>
                <a:endParaRPr lang="fr-FR" sz="1400" dirty="0" smtClean="0"/>
              </a:p>
            </p:txBody>
          </p:sp>
          <p:sp>
            <p:nvSpPr>
              <p:cNvPr id="14" name="Rogner un rectangle avec un coin du même côté 13"/>
              <p:cNvSpPr/>
              <p:nvPr/>
            </p:nvSpPr>
            <p:spPr>
              <a:xfrm>
                <a:off x="805978" y="5034609"/>
                <a:ext cx="2088232" cy="360040"/>
              </a:xfrm>
              <a:prstGeom prst="snip2SameRect">
                <a:avLst>
                  <a:gd name="adj1" fmla="val 0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b="1" dirty="0" smtClean="0"/>
                  <a:t>VENTES</a:t>
                </a:r>
                <a:endParaRPr lang="fr-FR" sz="1400" b="1" dirty="0"/>
              </a:p>
            </p:txBody>
          </p:sp>
        </p:grpSp>
        <p:grpSp>
          <p:nvGrpSpPr>
            <p:cNvPr id="23" name="Groupe 22"/>
            <p:cNvGrpSpPr/>
            <p:nvPr/>
          </p:nvGrpSpPr>
          <p:grpSpPr>
            <a:xfrm>
              <a:off x="6516216" y="4816168"/>
              <a:ext cx="1512168" cy="655813"/>
              <a:chOff x="4860032" y="4867028"/>
              <a:chExt cx="1512168" cy="655813"/>
            </a:xfrm>
          </p:grpSpPr>
          <p:sp>
            <p:nvSpPr>
              <p:cNvPr id="24" name="ZoneTexte 23"/>
              <p:cNvSpPr txBox="1"/>
              <p:nvPr/>
            </p:nvSpPr>
            <p:spPr>
              <a:xfrm>
                <a:off x="4860032" y="5215064"/>
                <a:ext cx="1512168" cy="307777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 smtClean="0"/>
                  <a:t>ID_PRIXPRODUIT</a:t>
                </a:r>
              </a:p>
            </p:txBody>
          </p:sp>
          <p:sp>
            <p:nvSpPr>
              <p:cNvPr id="25" name="Rogner un rectangle avec un coin du même côté 24"/>
              <p:cNvSpPr/>
              <p:nvPr/>
            </p:nvSpPr>
            <p:spPr>
              <a:xfrm>
                <a:off x="4860032" y="4867028"/>
                <a:ext cx="1512168" cy="360040"/>
              </a:xfrm>
              <a:prstGeom prst="snip2SameRect">
                <a:avLst>
                  <a:gd name="adj1" fmla="val 0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b="1" dirty="0"/>
                  <a:t>TICKETS</a:t>
                </a:r>
              </a:p>
            </p:txBody>
          </p:sp>
        </p:grpSp>
        <p:cxnSp>
          <p:nvCxnSpPr>
            <p:cNvPr id="26" name="Connecteur droit 25"/>
            <p:cNvCxnSpPr>
              <a:stCxn id="13" idx="2"/>
              <a:endCxn id="25" idx="3"/>
            </p:cNvCxnSpPr>
            <p:nvPr/>
          </p:nvCxnSpPr>
          <p:spPr>
            <a:xfrm flipH="1">
              <a:off x="7272300" y="4161103"/>
              <a:ext cx="2" cy="65506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6084168" y="2529440"/>
              <a:ext cx="2376264" cy="3131807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6610098" y="2060848"/>
              <a:ext cx="1389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INSERT INTO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Groupe 2"/>
          <p:cNvGrpSpPr/>
          <p:nvPr/>
        </p:nvGrpSpPr>
        <p:grpSpPr>
          <a:xfrm>
            <a:off x="2602233" y="2991552"/>
            <a:ext cx="1656184" cy="1769874"/>
            <a:chOff x="2602233" y="2991552"/>
            <a:chExt cx="1656184" cy="1769874"/>
          </a:xfrm>
        </p:grpSpPr>
        <p:grpSp>
          <p:nvGrpSpPr>
            <p:cNvPr id="29" name="Groupe 28"/>
            <p:cNvGrpSpPr/>
            <p:nvPr/>
          </p:nvGrpSpPr>
          <p:grpSpPr>
            <a:xfrm>
              <a:off x="2766192" y="3572716"/>
              <a:ext cx="1328266" cy="1086700"/>
              <a:chOff x="6804248" y="3258843"/>
              <a:chExt cx="1328266" cy="1086700"/>
            </a:xfrm>
          </p:grpSpPr>
          <p:sp>
            <p:nvSpPr>
              <p:cNvPr id="30" name="ZoneTexte 29"/>
              <p:cNvSpPr txBox="1"/>
              <p:nvPr/>
            </p:nvSpPr>
            <p:spPr>
              <a:xfrm>
                <a:off x="6804248" y="3606879"/>
                <a:ext cx="1328266" cy="73866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ID_LIEU</a:t>
                </a:r>
              </a:p>
              <a:p>
                <a:r>
                  <a:rPr lang="fr-FR" sz="1400" dirty="0"/>
                  <a:t>ID_PRODUIT</a:t>
                </a:r>
              </a:p>
              <a:p>
                <a:r>
                  <a:rPr lang="fr-FR" sz="1400" dirty="0"/>
                  <a:t>NBR_PRODUITS</a:t>
                </a:r>
                <a:endParaRPr lang="fr-FR" sz="1400" dirty="0" smtClean="0"/>
              </a:p>
            </p:txBody>
          </p:sp>
          <p:sp>
            <p:nvSpPr>
              <p:cNvPr id="31" name="Rogner un rectangle avec un coin du même côté 30"/>
              <p:cNvSpPr/>
              <p:nvPr/>
            </p:nvSpPr>
            <p:spPr>
              <a:xfrm>
                <a:off x="6804248" y="3258843"/>
                <a:ext cx="1328266" cy="360040"/>
              </a:xfrm>
              <a:prstGeom prst="snip2SameRect">
                <a:avLst>
                  <a:gd name="adj1" fmla="val 0"/>
                  <a:gd name="adj2" fmla="val 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b="1" dirty="0"/>
                  <a:t>STOCKS</a:t>
                </a:r>
              </a:p>
            </p:txBody>
          </p:sp>
        </p:grpSp>
        <p:sp>
          <p:nvSpPr>
            <p:cNvPr id="32" name="Rectangle 31"/>
            <p:cNvSpPr/>
            <p:nvPr/>
          </p:nvSpPr>
          <p:spPr>
            <a:xfrm>
              <a:off x="2602233" y="3501008"/>
              <a:ext cx="1656184" cy="1260418"/>
            </a:xfrm>
            <a:prstGeom prst="rect">
              <a:avLst/>
            </a:prstGeom>
            <a:noFill/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2956958" y="2991552"/>
              <a:ext cx="946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UPDATE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410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907704" y="2708920"/>
            <a:ext cx="5160940" cy="86177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5000" dirty="0" smtClean="0"/>
              <a:t>ANNEXES</a:t>
            </a:r>
            <a:endParaRPr lang="fr-FR" sz="5000" dirty="0"/>
          </a:p>
        </p:txBody>
      </p:sp>
    </p:spTree>
    <p:extLst>
      <p:ext uri="{BB962C8B-B14F-4D97-AF65-F5344CB8AC3E}">
        <p14:creationId xmlns:p14="http://schemas.microsoft.com/office/powerpoint/2010/main" val="318084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07340"/>
            <a:ext cx="5514975" cy="618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619526" y="2420888"/>
            <a:ext cx="21662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http://www.analyse-sectorielle.fr/entreprises/mr-bricolage-chiffre-daffaires-ca-marges-rentabilit-financire-roe-bilan-comptable</a:t>
            </a:r>
            <a:r>
              <a:rPr lang="fr-FR" dirty="0" smtClean="0">
                <a:hlinkClick r:id="rId3"/>
              </a:rPr>
              <a:t>/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07504" y="107340"/>
            <a:ext cx="2448747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Idée de bilan comptable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384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104900"/>
            <a:ext cx="550545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619526" y="2420888"/>
            <a:ext cx="21662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http://www.analyse-sectorielle.fr/entreprises/mr-bricolage-chiffre-daffaires-ca-marges-rentabilit-financire-roe-bilan-comptable</a:t>
            </a:r>
            <a:r>
              <a:rPr lang="fr-FR" dirty="0" smtClean="0">
                <a:hlinkClick r:id="rId3"/>
              </a:rPr>
              <a:t>/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07504" y="107340"/>
            <a:ext cx="271042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Idée de compte de résultat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383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7504" y="107340"/>
            <a:ext cx="3170099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LES 5 METIERS DE L’ENTREPRISE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3638852" y="1165233"/>
            <a:ext cx="2274020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 smtClean="0"/>
              <a:t>Prévoie </a:t>
            </a:r>
            <a:r>
              <a:rPr lang="fr-FR" sz="1400" dirty="0"/>
              <a:t>les tendances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/>
              <a:t>Référence les produits</a:t>
            </a:r>
          </a:p>
        </p:txBody>
      </p:sp>
      <p:sp>
        <p:nvSpPr>
          <p:cNvPr id="11" name="Rogner un rectangle avec un coin du même côté 10"/>
          <p:cNvSpPr/>
          <p:nvPr/>
        </p:nvSpPr>
        <p:spPr>
          <a:xfrm>
            <a:off x="3653000" y="805193"/>
            <a:ext cx="1940774" cy="360040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MARKETING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6497542" y="2482458"/>
            <a:ext cx="2516907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marL="285750" indent="-285750">
              <a:buFont typeface="Wingdings" panose="05000000000000000000" pitchFamily="2" charset="2"/>
              <a:buChar char="Ø"/>
              <a:defRPr sz="1400"/>
            </a:lvl1pPr>
          </a:lstStyle>
          <a:p>
            <a:r>
              <a:rPr lang="fr-FR" dirty="0"/>
              <a:t>Consulte les fournisseurs</a:t>
            </a:r>
          </a:p>
          <a:p>
            <a:r>
              <a:rPr lang="fr-FR" dirty="0"/>
              <a:t>Réalise les achats</a:t>
            </a:r>
          </a:p>
        </p:txBody>
      </p:sp>
      <p:sp>
        <p:nvSpPr>
          <p:cNvPr id="13" name="Rogner un rectangle avec un coin du même côté 12"/>
          <p:cNvSpPr/>
          <p:nvPr/>
        </p:nvSpPr>
        <p:spPr>
          <a:xfrm>
            <a:off x="6497542" y="2112046"/>
            <a:ext cx="1940774" cy="360040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ACHATS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4925972" y="4742067"/>
            <a:ext cx="4052402" cy="9541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marL="285750" indent="-285750">
              <a:buFont typeface="Wingdings" panose="05000000000000000000" pitchFamily="2" charset="2"/>
              <a:buChar char="Ø"/>
              <a:defRPr sz="1400"/>
            </a:lvl1pPr>
          </a:lstStyle>
          <a:p>
            <a:r>
              <a:rPr lang="fr-FR" dirty="0"/>
              <a:t>Réceptionne aux plateformes logistiques</a:t>
            </a:r>
          </a:p>
          <a:p>
            <a:r>
              <a:rPr lang="fr-FR" dirty="0" err="1"/>
              <a:t>Dispatche</a:t>
            </a:r>
            <a:r>
              <a:rPr lang="fr-FR" dirty="0"/>
              <a:t> vers les magasins</a:t>
            </a:r>
          </a:p>
          <a:p>
            <a:r>
              <a:rPr lang="fr-FR" dirty="0"/>
              <a:t>Gere les stocks </a:t>
            </a:r>
          </a:p>
          <a:p>
            <a:r>
              <a:rPr lang="fr-FR" dirty="0"/>
              <a:t>Expédie les livraisons à domicile</a:t>
            </a:r>
          </a:p>
        </p:txBody>
      </p:sp>
      <p:sp>
        <p:nvSpPr>
          <p:cNvPr id="18" name="Rogner un rectangle avec un coin du même côté 17"/>
          <p:cNvSpPr/>
          <p:nvPr/>
        </p:nvSpPr>
        <p:spPr>
          <a:xfrm>
            <a:off x="4925971" y="4382027"/>
            <a:ext cx="1940774" cy="360040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LOGISTIQUE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166822" y="4922087"/>
            <a:ext cx="4264116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marL="285750" indent="-285750">
              <a:buFont typeface="Wingdings" panose="05000000000000000000" pitchFamily="2" charset="2"/>
              <a:buChar char="Ø"/>
              <a:defRPr sz="1400"/>
            </a:lvl1pPr>
          </a:lstStyle>
          <a:p>
            <a:r>
              <a:rPr lang="fr-FR" dirty="0"/>
              <a:t>Réalise la vente en magasin ou sur Internet </a:t>
            </a:r>
          </a:p>
          <a:p>
            <a:r>
              <a:rPr lang="fr-FR" dirty="0"/>
              <a:t>Gère les programmes de fidélité client</a:t>
            </a:r>
          </a:p>
        </p:txBody>
      </p:sp>
      <p:sp>
        <p:nvSpPr>
          <p:cNvPr id="19" name="Rogner un rectangle avec un coin du même côté 18"/>
          <p:cNvSpPr/>
          <p:nvPr/>
        </p:nvSpPr>
        <p:spPr>
          <a:xfrm>
            <a:off x="166822" y="4562047"/>
            <a:ext cx="1940774" cy="360040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VENTE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101887" y="2472086"/>
            <a:ext cx="3802964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marL="285750" indent="-285750">
              <a:buFont typeface="Wingdings" panose="05000000000000000000" pitchFamily="2" charset="2"/>
              <a:buChar char="Ø"/>
              <a:defRPr sz="1400"/>
            </a:lvl1pPr>
          </a:lstStyle>
          <a:p>
            <a:r>
              <a:rPr lang="fr-FR" dirty="0"/>
              <a:t>Des achats à la vente, vérifie la gestion</a:t>
            </a:r>
          </a:p>
          <a:p>
            <a:r>
              <a:rPr lang="fr-FR" dirty="0"/>
              <a:t>Réalise les KPI financiers</a:t>
            </a:r>
          </a:p>
        </p:txBody>
      </p:sp>
      <p:sp>
        <p:nvSpPr>
          <p:cNvPr id="20" name="Rogner un rectangle avec un coin du même côté 19"/>
          <p:cNvSpPr/>
          <p:nvPr/>
        </p:nvSpPr>
        <p:spPr>
          <a:xfrm>
            <a:off x="101886" y="2112046"/>
            <a:ext cx="2374061" cy="360040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GESTION &amp; FINANCE</a:t>
            </a:r>
          </a:p>
        </p:txBody>
      </p:sp>
      <p:cxnSp>
        <p:nvCxnSpPr>
          <p:cNvPr id="22" name="Connecteur en arc 21"/>
          <p:cNvCxnSpPr>
            <a:stCxn id="12" idx="3"/>
            <a:endCxn id="13" idx="3"/>
          </p:cNvCxnSpPr>
          <p:nvPr/>
        </p:nvCxnSpPr>
        <p:spPr>
          <a:xfrm>
            <a:off x="5912872" y="1426843"/>
            <a:ext cx="1555057" cy="685203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en arc 22"/>
          <p:cNvCxnSpPr>
            <a:stCxn id="14" idx="2"/>
          </p:cNvCxnSpPr>
          <p:nvPr/>
        </p:nvCxnSpPr>
        <p:spPr>
          <a:xfrm rot="5400000">
            <a:off x="6887801" y="3873873"/>
            <a:ext cx="17363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en arc 23"/>
          <p:cNvCxnSpPr>
            <a:stCxn id="19" idx="3"/>
          </p:cNvCxnSpPr>
          <p:nvPr/>
        </p:nvCxnSpPr>
        <p:spPr>
          <a:xfrm rot="5400000" flipH="1" flipV="1">
            <a:off x="415395" y="3840231"/>
            <a:ext cx="1443630" cy="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en arc 24"/>
          <p:cNvCxnSpPr>
            <a:stCxn id="20" idx="3"/>
            <a:endCxn id="12" idx="1"/>
          </p:cNvCxnSpPr>
          <p:nvPr/>
        </p:nvCxnSpPr>
        <p:spPr>
          <a:xfrm rot="5400000" flipH="1" flipV="1">
            <a:off x="2121283" y="594478"/>
            <a:ext cx="685203" cy="2349935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en arc 31"/>
          <p:cNvCxnSpPr>
            <a:stCxn id="15" idx="2"/>
            <a:endCxn id="17" idx="2"/>
          </p:cNvCxnSpPr>
          <p:nvPr/>
        </p:nvCxnSpPr>
        <p:spPr>
          <a:xfrm rot="5400000" flipH="1">
            <a:off x="4500093" y="3244095"/>
            <a:ext cx="250867" cy="4653293"/>
          </a:xfrm>
          <a:prstGeom prst="curvedConnector3">
            <a:avLst>
              <a:gd name="adj1" fmla="val -91124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Ellipse 43"/>
          <p:cNvSpPr/>
          <p:nvPr/>
        </p:nvSpPr>
        <p:spPr>
          <a:xfrm>
            <a:off x="3491880" y="3356992"/>
            <a:ext cx="2101894" cy="483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DIRECTION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715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07504" y="107340"/>
            <a:ext cx="2826799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ORGANISATION LOGISTIQUE</a:t>
            </a:r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2627784" y="2132856"/>
            <a:ext cx="1440160" cy="6480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Plateforme </a:t>
            </a:r>
            <a:r>
              <a:rPr lang="fr-FR" b="1" dirty="0" smtClean="0"/>
              <a:t>logistique 1</a:t>
            </a:r>
            <a:endParaRPr lang="fr-FR" b="1" dirty="0"/>
          </a:p>
        </p:txBody>
      </p:sp>
      <p:sp>
        <p:nvSpPr>
          <p:cNvPr id="16" name="Rectangle 15"/>
          <p:cNvSpPr/>
          <p:nvPr/>
        </p:nvSpPr>
        <p:spPr>
          <a:xfrm>
            <a:off x="5076056" y="2132856"/>
            <a:ext cx="1440160" cy="6480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Plateforme </a:t>
            </a:r>
            <a:r>
              <a:rPr lang="fr-FR" b="1" dirty="0" smtClean="0"/>
              <a:t>logistique 2</a:t>
            </a:r>
            <a:endParaRPr lang="fr-FR" b="1" dirty="0"/>
          </a:p>
        </p:txBody>
      </p:sp>
      <p:sp>
        <p:nvSpPr>
          <p:cNvPr id="17" name="Rectangle 16"/>
          <p:cNvSpPr/>
          <p:nvPr/>
        </p:nvSpPr>
        <p:spPr>
          <a:xfrm>
            <a:off x="592682" y="3140968"/>
            <a:ext cx="1440160" cy="6480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Entrepôt régional 1</a:t>
            </a:r>
            <a:endParaRPr lang="fr-FR" b="1" dirty="0"/>
          </a:p>
        </p:txBody>
      </p:sp>
      <p:sp>
        <p:nvSpPr>
          <p:cNvPr id="18" name="Rectangle 17"/>
          <p:cNvSpPr/>
          <p:nvPr/>
        </p:nvSpPr>
        <p:spPr>
          <a:xfrm>
            <a:off x="2205850" y="3140968"/>
            <a:ext cx="1440160" cy="6480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Entrepôt régional 2</a:t>
            </a:r>
            <a:endParaRPr lang="fr-FR" b="1" dirty="0"/>
          </a:p>
        </p:txBody>
      </p:sp>
      <p:sp>
        <p:nvSpPr>
          <p:cNvPr id="19" name="Rectangle 18"/>
          <p:cNvSpPr/>
          <p:nvPr/>
        </p:nvSpPr>
        <p:spPr>
          <a:xfrm>
            <a:off x="5489226" y="3140968"/>
            <a:ext cx="1440160" cy="6480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Entrepôt régional 9</a:t>
            </a:r>
            <a:endParaRPr lang="fr-FR" b="1" dirty="0"/>
          </a:p>
        </p:txBody>
      </p:sp>
      <p:sp>
        <p:nvSpPr>
          <p:cNvPr id="20" name="Rectangle 19"/>
          <p:cNvSpPr/>
          <p:nvPr/>
        </p:nvSpPr>
        <p:spPr>
          <a:xfrm>
            <a:off x="7175589" y="3146306"/>
            <a:ext cx="1440160" cy="6480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Entrepôt régional 10</a:t>
            </a:r>
            <a:endParaRPr lang="fr-FR" b="1" dirty="0"/>
          </a:p>
        </p:txBody>
      </p:sp>
      <p:sp>
        <p:nvSpPr>
          <p:cNvPr id="21" name="Rectangle 20"/>
          <p:cNvSpPr/>
          <p:nvPr/>
        </p:nvSpPr>
        <p:spPr>
          <a:xfrm>
            <a:off x="3833042" y="3140968"/>
            <a:ext cx="1440160" cy="6480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…</a:t>
            </a:r>
            <a:endParaRPr lang="fr-FR" b="1" dirty="0"/>
          </a:p>
        </p:txBody>
      </p:sp>
      <p:sp>
        <p:nvSpPr>
          <p:cNvPr id="25" name="Rectangle 24"/>
          <p:cNvSpPr/>
          <p:nvPr/>
        </p:nvSpPr>
        <p:spPr>
          <a:xfrm>
            <a:off x="2043176" y="4880570"/>
            <a:ext cx="1440160" cy="648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Stock magasin 1</a:t>
            </a:r>
            <a:endParaRPr lang="fr-FR" b="1" dirty="0"/>
          </a:p>
        </p:txBody>
      </p:sp>
      <p:sp>
        <p:nvSpPr>
          <p:cNvPr id="26" name="Rectangle 25"/>
          <p:cNvSpPr/>
          <p:nvPr/>
        </p:nvSpPr>
        <p:spPr>
          <a:xfrm>
            <a:off x="3761034" y="4880570"/>
            <a:ext cx="1440160" cy="648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…</a:t>
            </a:r>
            <a:endParaRPr lang="fr-FR" b="1" dirty="0"/>
          </a:p>
        </p:txBody>
      </p:sp>
      <p:sp>
        <p:nvSpPr>
          <p:cNvPr id="27" name="Rectangle 26"/>
          <p:cNvSpPr/>
          <p:nvPr/>
        </p:nvSpPr>
        <p:spPr>
          <a:xfrm>
            <a:off x="5489226" y="4880570"/>
            <a:ext cx="1440160" cy="648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/>
              <a:t>Stock magasin </a:t>
            </a:r>
            <a:r>
              <a:rPr lang="fr-FR" b="1" dirty="0" smtClean="0"/>
              <a:t>12</a:t>
            </a:r>
            <a:endParaRPr lang="fr-FR" b="1" dirty="0"/>
          </a:p>
        </p:txBody>
      </p:sp>
      <p:sp>
        <p:nvSpPr>
          <p:cNvPr id="28" name="Rectangle 27"/>
          <p:cNvSpPr/>
          <p:nvPr/>
        </p:nvSpPr>
        <p:spPr>
          <a:xfrm>
            <a:off x="2043176" y="5528642"/>
            <a:ext cx="1440160" cy="648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Rayons magasin 1</a:t>
            </a:r>
            <a:endParaRPr lang="fr-FR" b="1" dirty="0"/>
          </a:p>
        </p:txBody>
      </p:sp>
      <p:sp>
        <p:nvSpPr>
          <p:cNvPr id="29" name="Rectangle 28"/>
          <p:cNvSpPr/>
          <p:nvPr/>
        </p:nvSpPr>
        <p:spPr>
          <a:xfrm>
            <a:off x="3761034" y="5528642"/>
            <a:ext cx="1440160" cy="648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…</a:t>
            </a:r>
            <a:endParaRPr lang="fr-FR" b="1" dirty="0"/>
          </a:p>
        </p:txBody>
      </p:sp>
      <p:sp>
        <p:nvSpPr>
          <p:cNvPr id="30" name="Rectangle 29"/>
          <p:cNvSpPr/>
          <p:nvPr/>
        </p:nvSpPr>
        <p:spPr>
          <a:xfrm>
            <a:off x="5489226" y="5528642"/>
            <a:ext cx="1440160" cy="648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Rayons </a:t>
            </a:r>
            <a:r>
              <a:rPr lang="fr-FR" b="1" dirty="0"/>
              <a:t>magasin </a:t>
            </a:r>
            <a:r>
              <a:rPr lang="fr-FR" b="1" dirty="0" smtClean="0"/>
              <a:t>12</a:t>
            </a:r>
            <a:endParaRPr lang="fr-FR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719" y="561276"/>
            <a:ext cx="1840806" cy="122413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154" y="5096594"/>
            <a:ext cx="1659632" cy="1659632"/>
          </a:xfrm>
          <a:prstGeom prst="rect">
            <a:avLst/>
          </a:prstGeom>
        </p:spPr>
      </p:pic>
      <p:cxnSp>
        <p:nvCxnSpPr>
          <p:cNvPr id="8" name="Connecteur droit avec flèche 7"/>
          <p:cNvCxnSpPr>
            <a:stCxn id="30" idx="3"/>
          </p:cNvCxnSpPr>
          <p:nvPr/>
        </p:nvCxnSpPr>
        <p:spPr>
          <a:xfrm>
            <a:off x="6929386" y="5852678"/>
            <a:ext cx="56662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Connecteur en angle 10"/>
          <p:cNvCxnSpPr>
            <a:stCxn id="4" idx="2"/>
          </p:cNvCxnSpPr>
          <p:nvPr/>
        </p:nvCxnSpPr>
        <p:spPr>
          <a:xfrm rot="5400000">
            <a:off x="3920787" y="1932569"/>
            <a:ext cx="779492" cy="485178"/>
          </a:xfrm>
          <a:prstGeom prst="bentConnector3">
            <a:avLst>
              <a:gd name="adj1" fmla="val 99855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Connecteur en angle 37"/>
          <p:cNvCxnSpPr>
            <a:stCxn id="4" idx="2"/>
          </p:cNvCxnSpPr>
          <p:nvPr/>
        </p:nvCxnSpPr>
        <p:spPr>
          <a:xfrm rot="16200000" flipH="1">
            <a:off x="4424843" y="1913691"/>
            <a:ext cx="779492" cy="522934"/>
          </a:xfrm>
          <a:prstGeom prst="bentConnector3">
            <a:avLst>
              <a:gd name="adj1" fmla="val 99856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Connecteur en angle 35"/>
          <p:cNvCxnSpPr>
            <a:stCxn id="2" idx="1"/>
            <a:endCxn id="17" idx="0"/>
          </p:cNvCxnSpPr>
          <p:nvPr/>
        </p:nvCxnSpPr>
        <p:spPr>
          <a:xfrm rot="10800000" flipV="1">
            <a:off x="1312762" y="2456892"/>
            <a:ext cx="1315022" cy="684076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51520" y="4880570"/>
            <a:ext cx="1440160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Stock Internet</a:t>
            </a:r>
            <a:endParaRPr lang="fr-FR" b="1" dirty="0"/>
          </a:p>
        </p:txBody>
      </p:sp>
      <p:sp>
        <p:nvSpPr>
          <p:cNvPr id="46" name="Rectangle 45"/>
          <p:cNvSpPr/>
          <p:nvPr/>
        </p:nvSpPr>
        <p:spPr>
          <a:xfrm>
            <a:off x="251520" y="5528642"/>
            <a:ext cx="1440160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Site Internet</a:t>
            </a:r>
            <a:endParaRPr lang="fr-FR" b="1" dirty="0"/>
          </a:p>
        </p:txBody>
      </p:sp>
      <p:cxnSp>
        <p:nvCxnSpPr>
          <p:cNvPr id="43" name="Connecteur en angle 42"/>
          <p:cNvCxnSpPr>
            <a:stCxn id="17" idx="2"/>
            <a:endCxn id="45" idx="0"/>
          </p:cNvCxnSpPr>
          <p:nvPr/>
        </p:nvCxnSpPr>
        <p:spPr>
          <a:xfrm rot="5400000">
            <a:off x="596416" y="4164224"/>
            <a:ext cx="1091530" cy="34116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Connecteur en angle 48"/>
          <p:cNvCxnSpPr>
            <a:stCxn id="17" idx="2"/>
            <a:endCxn id="25" idx="0"/>
          </p:cNvCxnSpPr>
          <p:nvPr/>
        </p:nvCxnSpPr>
        <p:spPr>
          <a:xfrm rot="16200000" flipH="1">
            <a:off x="1492244" y="3609558"/>
            <a:ext cx="1091530" cy="1450494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Connecteur en angle 50"/>
          <p:cNvCxnSpPr>
            <a:stCxn id="17" idx="2"/>
            <a:endCxn id="26" idx="0"/>
          </p:cNvCxnSpPr>
          <p:nvPr/>
        </p:nvCxnSpPr>
        <p:spPr>
          <a:xfrm rot="16200000" flipH="1">
            <a:off x="2351173" y="2750629"/>
            <a:ext cx="1091530" cy="3168352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Connecteur en angle 52"/>
          <p:cNvCxnSpPr>
            <a:stCxn id="17" idx="2"/>
            <a:endCxn id="27" idx="0"/>
          </p:cNvCxnSpPr>
          <p:nvPr/>
        </p:nvCxnSpPr>
        <p:spPr>
          <a:xfrm rot="16200000" flipH="1">
            <a:off x="3215269" y="1886533"/>
            <a:ext cx="1091530" cy="4896544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Connecteur en angle 8"/>
          <p:cNvCxnSpPr>
            <a:stCxn id="2" idx="2"/>
            <a:endCxn id="18" idx="0"/>
          </p:cNvCxnSpPr>
          <p:nvPr/>
        </p:nvCxnSpPr>
        <p:spPr>
          <a:xfrm rot="5400000">
            <a:off x="2956877" y="2749981"/>
            <a:ext cx="360040" cy="421934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onnecteur en angle 11"/>
          <p:cNvCxnSpPr>
            <a:stCxn id="16" idx="2"/>
            <a:endCxn id="19" idx="0"/>
          </p:cNvCxnSpPr>
          <p:nvPr/>
        </p:nvCxnSpPr>
        <p:spPr>
          <a:xfrm rot="16200000" flipH="1">
            <a:off x="5822701" y="2754363"/>
            <a:ext cx="360040" cy="41317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onnecteur en angle 13"/>
          <p:cNvCxnSpPr>
            <a:stCxn id="16" idx="3"/>
            <a:endCxn id="20" idx="0"/>
          </p:cNvCxnSpPr>
          <p:nvPr/>
        </p:nvCxnSpPr>
        <p:spPr>
          <a:xfrm>
            <a:off x="6516216" y="2456892"/>
            <a:ext cx="1379453" cy="689414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Connecteur en angle 34"/>
          <p:cNvCxnSpPr>
            <a:stCxn id="2" idx="2"/>
            <a:endCxn id="21" idx="0"/>
          </p:cNvCxnSpPr>
          <p:nvPr/>
        </p:nvCxnSpPr>
        <p:spPr>
          <a:xfrm rot="16200000" flipH="1">
            <a:off x="3770473" y="2358319"/>
            <a:ext cx="360040" cy="1205258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45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907704" y="2708920"/>
            <a:ext cx="5160940" cy="163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5000" dirty="0" smtClean="0"/>
              <a:t>INTERVIEWS DES </a:t>
            </a:r>
          </a:p>
          <a:p>
            <a:pPr algn="ctr"/>
            <a:r>
              <a:rPr lang="fr-FR" sz="5000" dirty="0" smtClean="0"/>
              <a:t>5 METIERS</a:t>
            </a:r>
            <a:endParaRPr lang="fr-FR" sz="5000" dirty="0"/>
          </a:p>
        </p:txBody>
      </p:sp>
    </p:spTree>
    <p:extLst>
      <p:ext uri="{BB962C8B-B14F-4D97-AF65-F5344CB8AC3E}">
        <p14:creationId xmlns:p14="http://schemas.microsoft.com/office/powerpoint/2010/main" val="253878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7504" y="107340"/>
            <a:ext cx="279281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INTERVIEW DU MARKETING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714869" y="1580792"/>
            <a:ext cx="7088906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dirty="0"/>
              <a:t>La direction Financière m’accorde une enveloppe d’achats, que j’utilise en fonction de la marge-produit et des perspectives de ventes</a:t>
            </a:r>
          </a:p>
        </p:txBody>
      </p:sp>
      <p:sp>
        <p:nvSpPr>
          <p:cNvPr id="15" name="Rogner un rectangle avec un coin du même côté 14"/>
          <p:cNvSpPr/>
          <p:nvPr/>
        </p:nvSpPr>
        <p:spPr>
          <a:xfrm>
            <a:off x="716569" y="1232756"/>
            <a:ext cx="4350902" cy="360040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MON METIER : Directeur du marketing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721754" y="2329716"/>
            <a:ext cx="7088906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dirty="0" smtClean="0"/>
              <a:t>Je communique avec les achats pour leur transmettre les produits à acquérir, ou les prestataires à chercher (Artisans-partenaires pour les poses, agences de location de véhicule…)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721754" y="3121804"/>
            <a:ext cx="7088906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dirty="0"/>
              <a:t>Je suis l’interface entre les ventes et la logistique : Je décide de la répartition des stocks, les réappro… que les ventes demandent, et que la logistique mettra en </a:t>
            </a:r>
            <a:r>
              <a:rPr lang="fr-FR" dirty="0" smtClean="0"/>
              <a:t>œuvre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721754" y="3985900"/>
            <a:ext cx="7088906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dirty="0"/>
              <a:t>Je me sert des chiffres de ventes pour voir des tendances, des actions correctives sur ma stratégie, ou la qualité des produits au travers du SAV…</a:t>
            </a:r>
          </a:p>
        </p:txBody>
      </p:sp>
    </p:spTree>
    <p:extLst>
      <p:ext uri="{BB962C8B-B14F-4D97-AF65-F5344CB8AC3E}">
        <p14:creationId xmlns:p14="http://schemas.microsoft.com/office/powerpoint/2010/main" val="193123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7504" y="107340"/>
            <a:ext cx="3522183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INTERVIEW DU MARKETING (SUITE)</a:t>
            </a:r>
            <a:endParaRPr lang="fr-FR" dirty="0"/>
          </a:p>
        </p:txBody>
      </p:sp>
      <p:sp>
        <p:nvSpPr>
          <p:cNvPr id="7" name="Espace réservé de la date 1"/>
          <p:cNvSpPr txBox="1">
            <a:spLocks/>
          </p:cNvSpPr>
          <p:nvPr/>
        </p:nvSpPr>
        <p:spPr>
          <a:xfrm>
            <a:off x="586437" y="16302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F9A65F-2222-457B-A4AD-F8153E3F319B}" type="datetime1">
              <a:rPr lang="fr-FR" smtClean="0"/>
              <a:pPr/>
              <a:t>27/05/2015</a:t>
            </a:fld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617382" y="3785274"/>
            <a:ext cx="7088906" cy="11695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marL="285750" indent="-285750">
              <a:buFont typeface="Wingdings" panose="05000000000000000000" pitchFamily="2" charset="2"/>
              <a:buChar char="Ø"/>
              <a:defRPr sz="1400"/>
            </a:lvl1pPr>
            <a:lvl2pPr marL="742950" lvl="1" indent="-285750">
              <a:buFont typeface="Wingdings" panose="05000000000000000000" pitchFamily="2" charset="2"/>
              <a:buChar char="§"/>
              <a:defRPr sz="1400"/>
            </a:lvl2pPr>
          </a:lstStyle>
          <a:p>
            <a:r>
              <a:rPr lang="fr-FR" dirty="0"/>
              <a:t>Vue en détails et vue consolidée des performances commerciale des magasins</a:t>
            </a:r>
          </a:p>
          <a:p>
            <a:r>
              <a:rPr lang="fr-FR" dirty="0"/>
              <a:t>Vue en détails et vue consolidée des niveaux de stocks en magasins et en centre de </a:t>
            </a:r>
            <a:r>
              <a:rPr lang="fr-FR" dirty="0" smtClean="0"/>
              <a:t>distribution</a:t>
            </a:r>
          </a:p>
          <a:p>
            <a:r>
              <a:rPr lang="fr-FR" dirty="0" smtClean="0"/>
              <a:t>Indicateurs « macro » de la chaine logistique</a:t>
            </a:r>
            <a:endParaRPr lang="fr-FR" dirty="0"/>
          </a:p>
          <a:p>
            <a:r>
              <a:rPr lang="fr-FR" dirty="0"/>
              <a:t>Taux de retour SAV (Qualité des produits en vente)</a:t>
            </a:r>
          </a:p>
        </p:txBody>
      </p:sp>
      <p:sp>
        <p:nvSpPr>
          <p:cNvPr id="18" name="Rogner un rectangle avec un coin du même côté 17"/>
          <p:cNvSpPr/>
          <p:nvPr/>
        </p:nvSpPr>
        <p:spPr>
          <a:xfrm>
            <a:off x="617382" y="3419419"/>
            <a:ext cx="2282592" cy="360040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MES INDICATEURS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586437" y="1498377"/>
            <a:ext cx="7088906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dirty="0"/>
              <a:t>En période « normale », un rafraichissement hebdomadaire des mes indicateurs me suffit. En période de « rush » (Fêtes, jour féries d’ouvertures, fête des pères, périodes promotionnelles) j’ai besoin d’une mise à jour le lendemain. Un an glissant d’historique me suffit. </a:t>
            </a:r>
          </a:p>
        </p:txBody>
      </p:sp>
      <p:sp>
        <p:nvSpPr>
          <p:cNvPr id="20" name="Rogner un rectangle avec un coin du même côté 19"/>
          <p:cNvSpPr/>
          <p:nvPr/>
        </p:nvSpPr>
        <p:spPr>
          <a:xfrm>
            <a:off x="586437" y="1124744"/>
            <a:ext cx="2282592" cy="360040"/>
          </a:xfrm>
          <a:prstGeom prst="snip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MES ATTENTES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586437" y="2464151"/>
            <a:ext cx="7088906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fr-FR" dirty="0"/>
              <a:t>En plus des indicateurs prédéfinis, je veux pouvoir réaliser des analyses par moi-même, sans attendre 3 mois de développement informatique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610699" y="5067761"/>
            <a:ext cx="7088906" cy="11695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 smtClean="0"/>
              <a:t>Granularité de temps : Semaine / Mois – Au plus 12 mois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 smtClean="0"/>
              <a:t>Granularité de lieu : Par magasin / Région / National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 smtClean="0"/>
              <a:t>Fréquence de MAJ :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 smtClean="0"/>
              <a:t>Journalier </a:t>
            </a:r>
            <a:r>
              <a:rPr lang="fr-FR" sz="1400" dirty="0"/>
              <a:t>– Consultation chaque jour pour la </a:t>
            </a:r>
            <a:r>
              <a:rPr lang="fr-FR" sz="1400" dirty="0" smtClean="0"/>
              <a:t>veille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 smtClean="0"/>
              <a:t>Hebdomadaire</a:t>
            </a:r>
            <a:r>
              <a:rPr lang="fr-FR" sz="1400" dirty="0"/>
              <a:t> – Consultation chaque lundi pour la semaine </a:t>
            </a:r>
            <a:r>
              <a:rPr lang="fr-FR" sz="1400" dirty="0" smtClean="0"/>
              <a:t>précédente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00420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1047</TotalTime>
  <Words>2321</Words>
  <Application>Microsoft Office PowerPoint</Application>
  <PresentationFormat>Affichage à l'écran (4:3)</PresentationFormat>
  <Paragraphs>609</Paragraphs>
  <Slides>46</Slides>
  <Notes>28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46</vt:i4>
      </vt:variant>
    </vt:vector>
  </HeadingPairs>
  <TitlesOfParts>
    <vt:vector size="47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GCE 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S0075842</dc:creator>
  <cp:lastModifiedBy>S0075842</cp:lastModifiedBy>
  <cp:revision>66</cp:revision>
  <dcterms:created xsi:type="dcterms:W3CDTF">2015-04-28T11:53:17Z</dcterms:created>
  <dcterms:modified xsi:type="dcterms:W3CDTF">2015-05-27T09:22:53Z</dcterms:modified>
</cp:coreProperties>
</file>