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1" r:id="rId2"/>
    <p:sldId id="333" r:id="rId3"/>
    <p:sldId id="357" r:id="rId4"/>
    <p:sldId id="359" r:id="rId5"/>
    <p:sldId id="365" r:id="rId6"/>
    <p:sldId id="358" r:id="rId7"/>
    <p:sldId id="367" r:id="rId8"/>
    <p:sldId id="366" r:id="rId9"/>
    <p:sldId id="361" r:id="rId10"/>
    <p:sldId id="362" r:id="rId11"/>
    <p:sldId id="363" r:id="rId12"/>
    <p:sldId id="36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28/06/2015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5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8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9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5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1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28/06/2015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28/06/2015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28/06/2015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28/06/2015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14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LIEU_PK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DIM_LIEU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VILLE_FK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TYPE_LIEU	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LIBEL_LIEU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DATE_OUVERTURE	date</a:t>
            </a:r>
          </a:p>
          <a:p>
            <a:r>
              <a:rPr lang="fr-FR" sz="1400" dirty="0" smtClean="0"/>
              <a:t>DATE_FERMETURE	date</a:t>
            </a:r>
          </a:p>
          <a:p>
            <a:r>
              <a:rPr lang="fr-FR" sz="1400" dirty="0" smtClean="0"/>
              <a:t>SURFACE_M2	</a:t>
            </a:r>
            <a:r>
              <a:rPr lang="fr-FR" sz="1400" dirty="0" err="1" smtClean="0"/>
              <a:t>numeric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422487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lieu et FK vers la ville du lieu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  <a:r>
              <a:rPr lang="fr-FR" b="1" dirty="0" smtClean="0"/>
              <a:t>de {Type de lieu ; Libellé de lieu} 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151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CLIENT_PK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DIM_CLIENT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VILLE</a:t>
            </a:r>
            <a:r>
              <a:rPr lang="fr-FR" sz="1400" dirty="0" smtClean="0"/>
              <a:t>_FK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TAUX_REMISE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TYPE_CLIENT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DATE_NAISSANCE	date</a:t>
            </a:r>
          </a:p>
          <a:p>
            <a:r>
              <a:rPr lang="fr-FR" sz="1400" dirty="0" smtClean="0"/>
              <a:t>DATE_SOUSCRIPTION	date</a:t>
            </a:r>
          </a:p>
          <a:p>
            <a:r>
              <a:rPr lang="fr-FR" sz="1400" dirty="0" smtClean="0"/>
              <a:t>CODE_FIDELITE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client et FK vers la ville du client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7544" y="4797152"/>
            <a:ext cx="548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{Nom client ; Type client ; Taux de remise}</a:t>
            </a:r>
            <a:r>
              <a:rPr lang="fr-FR" dirty="0" smtClean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</a:t>
            </a:r>
            <a:r>
              <a:rPr lang="fr-FR" dirty="0" smtClean="0"/>
              <a:t>», «</a:t>
            </a:r>
            <a:r>
              <a:rPr lang="fr-FR" dirty="0" smtClean="0"/>
              <a:t>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</p:spTree>
    <p:extLst>
      <p:ext uri="{BB962C8B-B14F-4D97-AF65-F5344CB8AC3E}">
        <p14:creationId xmlns:p14="http://schemas.microsoft.com/office/powerpoint/2010/main" val="5657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94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VILLE_PK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DIM_VILLE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552" y="2237821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CODE_POSTAL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NOM_VILLE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DEPARTEMENT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REGION	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 la ville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99592" y="4581128"/>
            <a:ext cx="381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{Code postal ; Nom ville}</a:t>
            </a:r>
            <a:r>
              <a:rPr lang="fr-FR" dirty="0" smtClean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33400 », « Talence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348880"/>
            <a:ext cx="716533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MODELE </a:t>
            </a:r>
            <a:r>
              <a:rPr lang="fr-FR" sz="3600" b="1" dirty="0" smtClean="0"/>
              <a:t>DE DONNEES DU </a:t>
            </a:r>
            <a:r>
              <a:rPr lang="fr-FR" sz="3600" b="1" dirty="0" smtClean="0"/>
              <a:t>DWH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9268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Modèle en flocons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2335" y="4228382"/>
            <a:ext cx="24371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/>
              <a:t>Schéma flocon de </a:t>
            </a:r>
            <a:r>
              <a:rPr lang="fr-FR" dirty="0" smtClean="0"/>
              <a:t>neige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0595" y="114304"/>
            <a:ext cx="6483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cours D111, partie « Entrepôts </a:t>
            </a:r>
            <a:r>
              <a:rPr lang="fr-FR" dirty="0"/>
              <a:t>de données » (</a:t>
            </a:r>
            <a:r>
              <a:rPr lang="fr-FR" dirty="0" err="1"/>
              <a:t>Sofian</a:t>
            </a:r>
            <a:r>
              <a:rPr lang="fr-FR" dirty="0"/>
              <a:t> MAABOUT)</a:t>
            </a:r>
          </a:p>
        </p:txBody>
      </p:sp>
      <p:pic>
        <p:nvPicPr>
          <p:cNvPr id="9" name="Picture 10" descr="http://foad.u-picardie.fr/ines/foadF/MMSIID/ModuleD111/ch01/seq02/images_ch01_2/wpe6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28" y="3284984"/>
            <a:ext cx="5231130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5536" y="12943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Modélisation conceptuelle des Data </a:t>
            </a:r>
            <a:r>
              <a:rPr lang="fr-FR" sz="2000" b="1" i="1" dirty="0" err="1" smtClean="0"/>
              <a:t>Warehouses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en </a:t>
            </a:r>
            <a:r>
              <a:rPr lang="fr-FR" b="1" dirty="0" smtClean="0"/>
              <a:t>étoile </a:t>
            </a:r>
            <a:r>
              <a:rPr lang="fr-FR" dirty="0" smtClean="0"/>
              <a:t>: </a:t>
            </a:r>
            <a:r>
              <a:rPr lang="fr-FR" dirty="0"/>
              <a:t>Au milieu, une table de faits connectée à un ensemble de tables de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flocon de neige (</a:t>
            </a:r>
            <a:r>
              <a:rPr lang="fr-FR" b="1" dirty="0" err="1"/>
              <a:t>snowflake</a:t>
            </a:r>
            <a:r>
              <a:rPr lang="fr-FR" b="1" dirty="0" smtClean="0"/>
              <a:t>) </a:t>
            </a:r>
            <a:r>
              <a:rPr lang="fr-FR" dirty="0" smtClean="0"/>
              <a:t>: Un </a:t>
            </a:r>
            <a:r>
              <a:rPr lang="fr-FR" dirty="0"/>
              <a:t>raffinement du précédent où certaines tables de dimensions sont normalisées (donc décomposées)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Constellation </a:t>
            </a:r>
            <a:r>
              <a:rPr lang="fr-FR" b="1" dirty="0"/>
              <a:t>de </a:t>
            </a:r>
            <a:r>
              <a:rPr lang="fr-FR" b="1" dirty="0" smtClean="0"/>
              <a:t>faits </a:t>
            </a:r>
            <a:r>
              <a:rPr lang="fr-FR" dirty="0" smtClean="0"/>
              <a:t>: Plusieurs </a:t>
            </a:r>
            <a:r>
              <a:rPr lang="fr-FR" dirty="0"/>
              <a:t>tables de faits partagent quelques tables de dimension (constellation d’étoiles)</a:t>
            </a:r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871256"/>
            <a:chOff x="723454" y="1367937"/>
            <a:chExt cx="1352570" cy="871256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/>
                <a:t>ID_RAYON_FAMILLE</a:t>
              </a:r>
              <a:endParaRPr lang="fr-FR" sz="1400" dirty="0" smtClean="0"/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1799447"/>
            <a:ext cx="0" cy="304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/>
                <a:t>ID_FAMILLE_SSFAMILLE</a:t>
              </a:r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9992" y="150199"/>
            <a:ext cx="34652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PPT «</a:t>
            </a:r>
            <a:r>
              <a:rPr lang="fr-FR" dirty="0" err="1" smtClean="0"/>
              <a:t>BaseOperationelle_ODE</a:t>
            </a:r>
            <a:r>
              <a:rPr lang="fr-FR" dirty="0" smtClean="0"/>
              <a:t> »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7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850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globale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5333104"/>
            <a:ext cx="753328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double liaison « Villes – Magasins » et « Villes – Clients » est correcte car les villes sont partagés pa</a:t>
            </a:r>
            <a:r>
              <a:rPr lang="fr-FR" dirty="0" smtClean="0"/>
              <a:t>r les lieux (Magasins, dépôts…) et les clients.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De plus, les flèches vont bien du centre vers l’extérieur</a:t>
            </a:r>
            <a:r>
              <a:rPr lang="fr-FR" dirty="0" smtClean="0"/>
              <a:t> (PK -&gt; FK)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004048" y="2820792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Ventes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55776" y="422096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</a:t>
            </a:r>
            <a:r>
              <a:rPr lang="fr-FR" dirty="0" smtClean="0"/>
              <a:t>sion « Clients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4206130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</a:t>
            </a:r>
            <a:r>
              <a:rPr lang="fr-FR" dirty="0" smtClean="0"/>
              <a:t>sion « Temps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2820792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</a:t>
            </a:r>
            <a:r>
              <a:rPr lang="fr-FR" dirty="0" smtClean="0"/>
              <a:t>sion « Villes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55776" y="168597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</a:t>
            </a:r>
            <a:r>
              <a:rPr lang="fr-FR" dirty="0" smtClean="0"/>
              <a:t>sion « Lieux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1685974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</a:t>
            </a:r>
            <a:r>
              <a:rPr lang="fr-FR" dirty="0" smtClean="0"/>
              <a:t>sion « Produits »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297326" y="2334170"/>
            <a:ext cx="706722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1"/>
          </p:cNvCxnSpPr>
          <p:nvPr/>
        </p:nvCxnSpPr>
        <p:spPr>
          <a:xfrm flipH="1">
            <a:off x="1993070" y="2010072"/>
            <a:ext cx="562706" cy="8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</p:cNvCxnSpPr>
          <p:nvPr/>
        </p:nvCxnSpPr>
        <p:spPr>
          <a:xfrm flipH="1">
            <a:off x="4297326" y="3225793"/>
            <a:ext cx="706722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1"/>
          </p:cNvCxnSpPr>
          <p:nvPr/>
        </p:nvCxnSpPr>
        <p:spPr>
          <a:xfrm flipH="1" flipV="1">
            <a:off x="1993070" y="3468988"/>
            <a:ext cx="562706" cy="107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</p:cNvCxnSpPr>
          <p:nvPr/>
        </p:nvCxnSpPr>
        <p:spPr>
          <a:xfrm flipV="1">
            <a:off x="6768244" y="2334170"/>
            <a:ext cx="252028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3"/>
          </p:cNvCxnSpPr>
          <p:nvPr/>
        </p:nvCxnSpPr>
        <p:spPr>
          <a:xfrm>
            <a:off x="6768244" y="3225793"/>
            <a:ext cx="252028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88" y="567002"/>
            <a:ext cx="18722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</a:t>
            </a:r>
            <a:endParaRPr lang="fr-FR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644008" y="255533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47964" y="202348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626351" y="246788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626351" y="344561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008832" y="2295807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7018447" y="3875161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652453" y="356258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173090" y="178740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2173090" y="431951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6546500" y="2481599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6529574" y="359669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20272" y="387535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</a:t>
            </a:r>
            <a:r>
              <a:rPr lang="fr-FR" dirty="0" smtClean="0"/>
              <a:t>sion « Catégories »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14" idx="0"/>
            <a:endCxn id="55" idx="2"/>
          </p:cNvCxnSpPr>
          <p:nvPr/>
        </p:nvCxnSpPr>
        <p:spPr>
          <a:xfrm flipV="1">
            <a:off x="7811984" y="1035731"/>
            <a:ext cx="0" cy="65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781360" y="96649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7423328" y="13591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3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495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Ventes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DATE_VENTE_FK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PRODUIT_FK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CLIENT_FK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LIEU_FK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FACT_VENTE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860207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096541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13987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640893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669073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Un ticket de caisse correspond à [1 .. N] produits, donc  [1 .. N] lignes dans la table de faits (1 par produit) avec le même NUM_TICKET</a:t>
            </a:r>
          </a:p>
        </p:txBody>
      </p:sp>
    </p:spTree>
    <p:extLst>
      <p:ext uri="{BB962C8B-B14F-4D97-AF65-F5344CB8AC3E}">
        <p14:creationId xmlns:p14="http://schemas.microsoft.com/office/powerpoint/2010/main" val="2194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642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Produits »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PRODUIT_PK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DIM_PRODUIT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CATEGORIE_FK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PRIX_ACHAT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TAUX_TVA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MARQUE_PRODUIT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GROSSISTE_PRODUIT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et FK vers les catégories de produits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</a:t>
            </a:r>
            <a:r>
              <a:rPr lang="fr-FR" b="1" dirty="0" smtClean="0"/>
              <a:t>de {Libellé produit ; Prix d’achat ; Taux TVA ; Marque produit ; Fournisseur produit}</a:t>
            </a:r>
            <a:r>
              <a:rPr lang="fr-FR" dirty="0" smtClean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»,«</a:t>
            </a:r>
            <a:r>
              <a:rPr lang="fr-FR" dirty="0"/>
              <a:t> 5,95 € », « 20% </a:t>
            </a:r>
            <a:r>
              <a:rPr lang="fr-FR" dirty="0" smtClean="0"/>
              <a:t>»,« Julien S.A. »,«</a:t>
            </a:r>
            <a:r>
              <a:rPr lang="fr-FR" dirty="0"/>
              <a:t> </a:t>
            </a:r>
            <a:r>
              <a:rPr lang="fr-FR" dirty="0" smtClean="0"/>
              <a:t>France Peintures SARL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7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5733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Catégories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1560" y="375333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Texte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CATEGORIE</a:t>
            </a:r>
            <a:r>
              <a:rPr lang="fr-FR" sz="1400" dirty="0" smtClean="0"/>
              <a:t>_PK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DIM_CATEGORIE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LIBEL_UNIVERS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ID_UNIVERS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/>
              <a:t>LIBEL_RAYON 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ID_RAYON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ID_FAMILLE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LIBEL_SSFAMILLE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ID_SSFAMILLE 	</a:t>
            </a:r>
            <a:r>
              <a:rPr lang="fr-FR" sz="1400" dirty="0" err="1" smtClean="0"/>
              <a:t>int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des catégories de produits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1494" y="4437111"/>
            <a:ext cx="87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Exemples de {Libellé univers ; libellé rayon ; libellé famille ; libellé sous-famille} </a:t>
            </a:r>
            <a:r>
              <a:rPr lang="fr-FR" dirty="0" smtClean="0"/>
              <a:t> 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Intérieur et décoration </a:t>
            </a:r>
            <a:r>
              <a:rPr lang="fr-FR" dirty="0" smtClean="0"/>
              <a:t>» </a:t>
            </a:r>
            <a:r>
              <a:rPr lang="fr-FR" dirty="0"/>
              <a:t>; « Peinture, papiers peints et enduits </a:t>
            </a:r>
            <a:r>
              <a:rPr lang="fr-FR" dirty="0" smtClean="0"/>
              <a:t>» ; </a:t>
            </a:r>
            <a:r>
              <a:rPr lang="fr-FR" dirty="0"/>
              <a:t>« Outils du peintre </a:t>
            </a:r>
            <a:r>
              <a:rPr lang="fr-FR" dirty="0" smtClean="0"/>
              <a:t>» ; </a:t>
            </a:r>
            <a:r>
              <a:rPr lang="fr-FR" dirty="0"/>
              <a:t>« Pinceaux  »</a:t>
            </a:r>
            <a:r>
              <a:rPr lang="fr-FR" dirty="0" smtClean="0"/>
              <a:t>}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; « Outils à moteur </a:t>
            </a:r>
            <a:r>
              <a:rPr lang="fr-FR" dirty="0" smtClean="0"/>
              <a:t>» ; </a:t>
            </a:r>
            <a:r>
              <a:rPr lang="fr-FR" dirty="0"/>
              <a:t>« Taille-haie </a:t>
            </a:r>
            <a:r>
              <a:rPr lang="fr-FR" dirty="0" smtClean="0"/>
              <a:t>» ; </a:t>
            </a:r>
            <a:r>
              <a:rPr lang="fr-FR" dirty="0"/>
              <a:t>« Taille-haie  électrique »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1859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504" y="1125167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cette dimension temps, nous utiliserons le format « standard</a:t>
            </a:r>
            <a:r>
              <a:rPr lang="fr-FR" dirty="0"/>
              <a:t> », q</a:t>
            </a:r>
            <a:r>
              <a:rPr lang="fr-FR" dirty="0" smtClean="0"/>
              <a:t>ui </a:t>
            </a:r>
            <a:r>
              <a:rPr lang="fr-FR" dirty="0"/>
              <a:t>est issue de l’assistant de création SQL SERVER, puis quelques « retouches » des auteurs du livre.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0595" y="114304"/>
            <a:ext cx="533447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livre « Business Intelligence avec SQL Server 2014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Sébastien </a:t>
            </a:r>
            <a:r>
              <a:rPr lang="fr-FR" dirty="0"/>
              <a:t>FANTINI - Franck GAVAND </a:t>
            </a:r>
            <a:r>
              <a:rPr lang="fr-FR" dirty="0" smtClean="0"/>
              <a:t>// Edition ENI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43266" y="2271257"/>
            <a:ext cx="29045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TEMPS_PK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443266" y="1843044"/>
            <a:ext cx="2904597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</a:t>
            </a:r>
            <a:r>
              <a:rPr lang="fr-FR" sz="1400" b="1" dirty="0" smtClean="0"/>
              <a:t>_TEMPS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43266" y="2631221"/>
            <a:ext cx="2904598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		date</a:t>
            </a:r>
          </a:p>
          <a:p>
            <a:r>
              <a:rPr lang="fr-FR" sz="1400" dirty="0" smtClean="0"/>
              <a:t>JOUR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ANNEE_CODE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ANNEE_DATE	date</a:t>
            </a:r>
          </a:p>
          <a:p>
            <a:r>
              <a:rPr lang="fr-FR" sz="1400" dirty="0" smtClean="0"/>
              <a:t>ANNEE_NOM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TRIMESTRE_CODE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TRIMESTRE_DATE	date</a:t>
            </a:r>
            <a:endParaRPr lang="fr-FR" sz="1400" dirty="0"/>
          </a:p>
          <a:p>
            <a:r>
              <a:rPr lang="fr-FR" sz="1400" dirty="0" smtClean="0"/>
              <a:t>TRIMESTRE_NOM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MOIS_CODE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MOIS_DATE		date</a:t>
            </a:r>
            <a:endParaRPr lang="fr-FR" sz="1400" dirty="0"/>
          </a:p>
          <a:p>
            <a:r>
              <a:rPr lang="fr-FR" sz="1400" dirty="0" smtClean="0"/>
              <a:t>MOIS_NOM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SEMAINE_CODE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SEMAINE_DATE	date</a:t>
            </a:r>
            <a:endParaRPr lang="fr-FR" sz="1400" dirty="0"/>
          </a:p>
          <a:p>
            <a:r>
              <a:rPr lang="fr-FR" sz="1400" dirty="0" smtClean="0"/>
              <a:t>SEMAINE_NOM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JOUR_CODE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JOUR_DATE		date</a:t>
            </a:r>
            <a:endParaRPr lang="fr-FR" sz="1400" dirty="0"/>
          </a:p>
          <a:p>
            <a:r>
              <a:rPr lang="fr-FR" sz="1400" dirty="0" smtClean="0"/>
              <a:t>JOUR_NOM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3635896" y="2235327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896" y="264647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en trio {Code ; Date ; Nom}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9399"/>
          <a:stretch/>
        </p:blipFill>
        <p:spPr>
          <a:xfrm>
            <a:off x="3446010" y="4869160"/>
            <a:ext cx="5688632" cy="12284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19232" y="4449075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Exemple pour les mois :</a:t>
            </a:r>
          </a:p>
        </p:txBody>
      </p:sp>
    </p:spTree>
    <p:extLst>
      <p:ext uri="{BB962C8B-B14F-4D97-AF65-F5344CB8AC3E}">
        <p14:creationId xmlns:p14="http://schemas.microsoft.com/office/powerpoint/2010/main" val="16677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552</Words>
  <Application>Microsoft Office PowerPoint</Application>
  <PresentationFormat>Affichage à l'écran (4:3)</PresentationFormat>
  <Paragraphs>223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153</cp:revision>
  <dcterms:created xsi:type="dcterms:W3CDTF">2015-04-28T11:53:17Z</dcterms:created>
  <dcterms:modified xsi:type="dcterms:W3CDTF">2015-06-28T16:02:21Z</dcterms:modified>
</cp:coreProperties>
</file>