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301" r:id="rId2"/>
    <p:sldId id="333" r:id="rId3"/>
    <p:sldId id="367" r:id="rId4"/>
    <p:sldId id="362" r:id="rId5"/>
    <p:sldId id="371" r:id="rId6"/>
    <p:sldId id="363" r:id="rId7"/>
    <p:sldId id="372" r:id="rId8"/>
    <p:sldId id="379" r:id="rId9"/>
    <p:sldId id="380" r:id="rId10"/>
    <p:sldId id="381" r:id="rId11"/>
    <p:sldId id="382" r:id="rId12"/>
    <p:sldId id="383" r:id="rId13"/>
    <p:sldId id="385" r:id="rId14"/>
    <p:sldId id="386" r:id="rId15"/>
    <p:sldId id="384" r:id="rId16"/>
    <p:sldId id="387" r:id="rId17"/>
    <p:sldId id="389" r:id="rId18"/>
    <p:sldId id="388" r:id="rId1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édric" initials="C" lastIdx="1" clrIdx="0">
    <p:extLst>
      <p:ext uri="{19B8F6BF-5375-455C-9EA6-DF929625EA0E}">
        <p15:presenceInfo xmlns:p15="http://schemas.microsoft.com/office/powerpoint/2012/main" userId="Cédri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8E8"/>
    <a:srgbClr val="00FF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1509" y="8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630F6-BB7E-4BB0-B3A1-C739EB574077}" type="datetimeFigureOut">
              <a:rPr lang="fr-FR" smtClean="0"/>
              <a:t>12/10/2015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80E5F-76A7-426C-8874-1B043B738D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436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09239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09239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09239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09239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09239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09239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09239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64934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3165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8039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8986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09239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7389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9360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3336"/>
            <a:ext cx="4211960" cy="358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ce réservé de la date 4"/>
          <p:cNvSpPr txBox="1">
            <a:spLocks/>
          </p:cNvSpPr>
          <p:nvPr userDrawn="1"/>
        </p:nvSpPr>
        <p:spPr>
          <a:xfrm>
            <a:off x="1115616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84E013-A843-4EE9-AEA8-FFBC70E64231}" type="datetime1">
              <a:rPr lang="fr-FR" b="1" smtClean="0">
                <a:solidFill>
                  <a:schemeClr val="tx1"/>
                </a:solidFill>
              </a:rPr>
              <a:pPr/>
              <a:t>12/10/2015</a:t>
            </a:fld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9" name="Espace réservé du numéro de diapositive 5"/>
          <p:cNvSpPr txBox="1">
            <a:spLocks/>
          </p:cNvSpPr>
          <p:nvPr userDrawn="1"/>
        </p:nvSpPr>
        <p:spPr>
          <a:xfrm>
            <a:off x="6876256" y="646390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20CB13-A045-4FF2-AF1A-D1AA5276D291}" type="slidenum">
              <a:rPr lang="fr-FR" b="1" smtClean="0">
                <a:solidFill>
                  <a:schemeClr val="tx1"/>
                </a:solidFill>
              </a:rPr>
              <a:pPr/>
              <a:t>‹N°›</a:t>
            </a:fld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187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5207-E07B-4FCF-99F6-F8833A3BB3D7}" type="datetime1">
              <a:rPr lang="fr-FR" smtClean="0"/>
              <a:t>12/10/2015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31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65C6-0898-43EA-9A99-A4039BB22876}" type="datetime1">
              <a:rPr lang="fr-FR" smtClean="0"/>
              <a:t>12/10/2015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273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2F636-2596-4D20-BE75-DC7667EB0908}" type="datetime1">
              <a:rPr lang="fr-FR" smtClean="0"/>
              <a:t>12/10/2015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0161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AF55-5B35-49D2-89B7-6A012C2F0023}" type="datetime1">
              <a:rPr lang="fr-FR" smtClean="0"/>
              <a:t>12/10/2015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382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4D42-2F73-4BB2-8416-8B3A3DDD3EE7}" type="datetime1">
              <a:rPr lang="fr-FR" smtClean="0"/>
              <a:t>12/10/2015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7640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6F79D-CD5D-4224-B1FA-5F7F3BAA4104}" type="datetime1">
              <a:rPr lang="fr-FR" smtClean="0"/>
              <a:t>12/10/2015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060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0143-4D2C-4FF6-B0A6-06989F9BDBAC}" type="datetime1">
              <a:rPr lang="fr-FR" smtClean="0"/>
              <a:t>12/10/2015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422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4A73-C55A-4735-A06F-415E5CC28EBA}" type="datetime1">
              <a:rPr lang="fr-FR" smtClean="0"/>
              <a:t>12/10/2015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09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C597-E398-43B4-BDF9-08A9085F6959}" type="datetime1">
              <a:rPr lang="fr-FR" smtClean="0"/>
              <a:t>12/10/2015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11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D74D-BD35-47D9-98F8-EE91FA02EBB2}" type="datetime1">
              <a:rPr lang="fr-FR" smtClean="0"/>
              <a:t>12/10/2015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152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6BC2D-0CAC-4C60-B0A8-88D3FE659C6F}" type="datetime1">
              <a:rPr lang="fr-FR" smtClean="0"/>
              <a:t>12/10/2015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9816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879972" y="2708920"/>
            <a:ext cx="5188672" cy="107721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5000" dirty="0" smtClean="0"/>
              <a:t>Projet ODE</a:t>
            </a:r>
          </a:p>
          <a:p>
            <a:pPr algn="ctr"/>
            <a:r>
              <a:rPr lang="fr-FR" sz="1400" b="1" u="sng" dirty="0" smtClean="0"/>
              <a:t>O</a:t>
            </a:r>
            <a:r>
              <a:rPr lang="fr-FR" sz="1400" dirty="0" smtClean="0"/>
              <a:t>ptimisation des </a:t>
            </a:r>
            <a:r>
              <a:rPr lang="fr-FR" sz="1400" b="1" u="sng" dirty="0" smtClean="0"/>
              <a:t>D</a:t>
            </a:r>
            <a:r>
              <a:rPr lang="fr-FR" sz="1400" dirty="0" smtClean="0"/>
              <a:t>onnées de l’</a:t>
            </a:r>
            <a:r>
              <a:rPr lang="fr-FR" sz="1400" b="1" u="sng" dirty="0" smtClean="0"/>
              <a:t>E</a:t>
            </a:r>
            <a:r>
              <a:rPr lang="fr-FR" sz="1400" dirty="0" smtClean="0"/>
              <a:t>ntrepôt</a:t>
            </a:r>
            <a:endParaRPr lang="fr-FR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-27384"/>
            <a:ext cx="9144000" cy="156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1879972" y="3933056"/>
            <a:ext cx="5188672" cy="24468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b="1" dirty="0" smtClean="0"/>
              <a:t>Projet Master 2 MIAGE – Bordeaux 1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Thomas CHOURREAU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Brice ELISHA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Olivier ESSNER </a:t>
            </a:r>
            <a:endParaRPr lang="fr-FR" dirty="0" smtClean="0"/>
          </a:p>
          <a:p>
            <a:pPr lvl="1">
              <a:lnSpc>
                <a:spcPct val="150000"/>
              </a:lnSpc>
            </a:pPr>
            <a:r>
              <a:rPr lang="fr-FR" dirty="0" smtClean="0"/>
              <a:t>Bernard </a:t>
            </a:r>
            <a:r>
              <a:rPr lang="fr-FR" dirty="0"/>
              <a:t>MOUMY NJANGA 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Cédric </a:t>
            </a:r>
            <a:r>
              <a:rPr lang="fr-FR" dirty="0" smtClean="0"/>
              <a:t>VANDEVORDE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647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07504" y="107340"/>
            <a:ext cx="65114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Lot 2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6164796" y="827420"/>
            <a:ext cx="59584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/>
              <a:t>Date de fin </a:t>
            </a:r>
            <a:r>
              <a:rPr lang="fr-FR" sz="1400" dirty="0" err="1" smtClean="0"/>
              <a:t>prév</a:t>
            </a:r>
            <a:r>
              <a:rPr lang="fr-FR" sz="1400" dirty="0" smtClean="0"/>
              <a:t>. : 24 Août</a:t>
            </a:r>
          </a:p>
        </p:txBody>
      </p:sp>
      <p:sp>
        <p:nvSpPr>
          <p:cNvPr id="9" name="Rectangle 8"/>
          <p:cNvSpPr/>
          <p:nvPr/>
        </p:nvSpPr>
        <p:spPr>
          <a:xfrm>
            <a:off x="433074" y="827420"/>
            <a:ext cx="35256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Lot 2.1 : Optimiseur calcul agrégats</a:t>
            </a:r>
            <a:endParaRPr lang="fr-FR" b="1" dirty="0"/>
          </a:p>
        </p:txBody>
      </p:sp>
      <p:sp>
        <p:nvSpPr>
          <p:cNvPr id="10" name="Rectangle 9"/>
          <p:cNvSpPr/>
          <p:nvPr/>
        </p:nvSpPr>
        <p:spPr>
          <a:xfrm>
            <a:off x="433074" y="1362834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Actions</a:t>
            </a:r>
            <a:r>
              <a:rPr lang="fr-FR" b="1" dirty="0" smtClean="0"/>
              <a:t> :</a:t>
            </a:r>
            <a:endParaRPr lang="fr-FR" b="1" dirty="0"/>
          </a:p>
        </p:txBody>
      </p:sp>
      <p:sp>
        <p:nvSpPr>
          <p:cNvPr id="11" name="Rectangle 10"/>
          <p:cNvSpPr/>
          <p:nvPr/>
        </p:nvSpPr>
        <p:spPr>
          <a:xfrm>
            <a:off x="433074" y="2780928"/>
            <a:ext cx="1186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Décisions</a:t>
            </a:r>
            <a:r>
              <a:rPr lang="fr-FR" b="1" dirty="0" smtClean="0"/>
              <a:t> :</a:t>
            </a:r>
            <a:endParaRPr lang="fr-FR" b="1" dirty="0"/>
          </a:p>
        </p:txBody>
      </p:sp>
      <p:sp>
        <p:nvSpPr>
          <p:cNvPr id="12" name="Rectangle 11"/>
          <p:cNvSpPr/>
          <p:nvPr/>
        </p:nvSpPr>
        <p:spPr>
          <a:xfrm>
            <a:off x="433074" y="3717032"/>
            <a:ext cx="355770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Livrables</a:t>
            </a:r>
            <a:r>
              <a:rPr lang="fr-FR" b="1" dirty="0" smtClean="0"/>
              <a:t> :</a:t>
            </a:r>
          </a:p>
          <a:p>
            <a:r>
              <a:rPr lang="fr-FR" sz="1400" dirty="0" smtClean="0"/>
              <a:t>- Code source et exécutable C# de l’optimiseur</a:t>
            </a:r>
          </a:p>
          <a:p>
            <a:r>
              <a:rPr lang="fr-FR" sz="1400" dirty="0" smtClean="0"/>
              <a:t>- Document </a:t>
            </a:r>
            <a:r>
              <a:rPr lang="fr-FR" sz="1400" dirty="0"/>
              <a:t>de conception (Mise à jour) </a:t>
            </a:r>
            <a:endParaRPr lang="fr-FR" sz="1400" dirty="0" smtClean="0"/>
          </a:p>
          <a:p>
            <a:endParaRPr lang="fr-FR" sz="1400" dirty="0"/>
          </a:p>
        </p:txBody>
      </p:sp>
      <p:graphicFrame>
        <p:nvGraphicFramePr>
          <p:cNvPr id="13" name="Tableau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203227"/>
              </p:ext>
            </p:extLst>
          </p:nvPr>
        </p:nvGraphicFramePr>
        <p:xfrm>
          <a:off x="539552" y="1702199"/>
          <a:ext cx="7999611" cy="1035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/>
                <a:gridCol w="930275"/>
                <a:gridCol w="1373981"/>
                <a:gridCol w="2887043"/>
              </a:tblGrid>
              <a:tr h="214633">
                <a:tc>
                  <a:txBody>
                    <a:bodyPr/>
                    <a:lstStyle/>
                    <a:p>
                      <a:pPr algn="l" fontAlgn="t"/>
                      <a:r>
                        <a:rPr lang="fr-FR" sz="1000" u="none" strike="noStrike" dirty="0">
                          <a:effectLst/>
                        </a:rPr>
                        <a:t>Action</a:t>
                      </a:r>
                      <a:endParaRPr lang="fr-FR" sz="1000" b="0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000" u="none" strike="noStrike" dirty="0">
                          <a:effectLst/>
                        </a:rPr>
                        <a:t>Date de fin </a:t>
                      </a:r>
                      <a:r>
                        <a:rPr lang="fr-FR" sz="1000" u="none" strike="noStrike" dirty="0" err="1">
                          <a:effectLst/>
                        </a:rPr>
                        <a:t>prév</a:t>
                      </a:r>
                      <a:r>
                        <a:rPr lang="fr-FR" sz="1000" u="none" strike="noStrike" dirty="0">
                          <a:effectLst/>
                        </a:rPr>
                        <a:t>.</a:t>
                      </a:r>
                      <a:endParaRPr lang="fr-FR" sz="1000" b="0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000" u="none" strike="noStrike" dirty="0">
                          <a:effectLst/>
                        </a:rPr>
                        <a:t>Date de fin réelle</a:t>
                      </a:r>
                      <a:endParaRPr lang="fr-FR" sz="1000" b="0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000" u="none" strike="noStrike" dirty="0">
                          <a:effectLst/>
                        </a:rPr>
                        <a:t>Commentaire</a:t>
                      </a:r>
                      <a:endParaRPr lang="fr-FR" sz="1000" b="0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</a:tr>
              <a:tr h="253212">
                <a:tc>
                  <a:txBody>
                    <a:bodyPr/>
                    <a:lstStyle/>
                    <a:p>
                      <a:pPr marL="0" marR="0" lvl="1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/>
                        <a:t>Tronc commun</a:t>
                      </a:r>
                      <a:r>
                        <a:rPr lang="fr-FR" sz="1000" baseline="0" dirty="0" smtClean="0"/>
                        <a:t> (interface, mise à jour cube et pilotage  algorithme)</a:t>
                      </a:r>
                      <a:endParaRPr lang="fr-FR" sz="1000" dirty="0" smtClean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24/08</a:t>
                      </a:r>
                      <a:endParaRPr lang="fr-F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31/08</a:t>
                      </a:r>
                      <a:endParaRPr lang="fr-F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u="none" strike="noStrike" dirty="0">
                          <a:effectLst/>
                        </a:rPr>
                        <a:t> 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53212">
                <a:tc>
                  <a:txBody>
                    <a:bodyPr/>
                    <a:lstStyle/>
                    <a:p>
                      <a:pPr marL="0" marR="0" lvl="1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/>
                        <a:t>Algorithme « </a:t>
                      </a:r>
                      <a:r>
                        <a:rPr lang="fr-FR" sz="1000" dirty="0" err="1" smtClean="0"/>
                        <a:t>Metropolis</a:t>
                      </a:r>
                      <a:r>
                        <a:rPr lang="fr-FR" sz="1000" dirty="0" smtClean="0"/>
                        <a:t> </a:t>
                      </a:r>
                      <a:r>
                        <a:rPr lang="fr-FR" sz="1000" dirty="0" err="1" smtClean="0"/>
                        <a:t>like</a:t>
                      </a:r>
                      <a:r>
                        <a:rPr lang="fr-FR" sz="1000" dirty="0" smtClean="0"/>
                        <a:t> »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24/08</a:t>
                      </a:r>
                      <a:endParaRPr lang="fr-F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31/08</a:t>
                      </a:r>
                      <a:endParaRPr lang="fr-F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u="none" strike="noStrike" dirty="0">
                          <a:effectLst/>
                        </a:rPr>
                        <a:t> 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53212">
                <a:tc>
                  <a:txBody>
                    <a:bodyPr/>
                    <a:lstStyle/>
                    <a:p>
                      <a:pPr marL="0" marR="0" lvl="1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/>
                        <a:t>Algorithme « D111 </a:t>
                      </a:r>
                      <a:r>
                        <a:rPr lang="fr-FR" sz="1000" dirty="0" err="1" smtClean="0"/>
                        <a:t>like</a:t>
                      </a:r>
                      <a:r>
                        <a:rPr lang="fr-FR" sz="1000" dirty="0" smtClean="0"/>
                        <a:t> » : Matérialisation partielle »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24/08</a:t>
                      </a:r>
                      <a:endParaRPr lang="fr-F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31/08</a:t>
                      </a:r>
                      <a:endParaRPr lang="fr-F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4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949734"/>
              </p:ext>
            </p:extLst>
          </p:nvPr>
        </p:nvGraphicFramePr>
        <p:xfrm>
          <a:off x="539552" y="3150260"/>
          <a:ext cx="8003732" cy="542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0744"/>
                <a:gridCol w="3995296"/>
                <a:gridCol w="2877692"/>
              </a:tblGrid>
              <a:tr h="228567">
                <a:tc>
                  <a:txBody>
                    <a:bodyPr/>
                    <a:lstStyle/>
                    <a:p>
                      <a:pPr algn="ctr" fontAlgn="t"/>
                      <a:r>
                        <a:rPr lang="fr-FR" sz="10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 de création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000" b="1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0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Décision</a:t>
                      </a:r>
                    </a:p>
                  </a:txBody>
                  <a:tcPr marL="9525" marR="9525" marT="9525" marB="0"/>
                </a:tc>
              </a:tr>
              <a:tr h="228567"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fr-F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27/07</a:t>
                      </a:r>
                      <a:endParaRPr lang="fr-F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Suite aux</a:t>
                      </a:r>
                      <a:r>
                        <a:rPr lang="fr-FR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recherches sur </a:t>
                      </a:r>
                      <a:r>
                        <a:rPr lang="fr-FR" sz="10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OLAP4J, </a:t>
                      </a:r>
                      <a:r>
                        <a:rPr lang="fr-FR" sz="1000" b="0" dirty="0" smtClean="0"/>
                        <a:t>JDBC 4 OLAP,</a:t>
                      </a:r>
                      <a:r>
                        <a:rPr lang="fr-FR" sz="1000" b="0" baseline="0" dirty="0" smtClean="0"/>
                        <a:t> </a:t>
                      </a:r>
                      <a:r>
                        <a:rPr lang="fr-FR" sz="1000" b="0" dirty="0" smtClean="0"/>
                        <a:t>ADOMD.NET</a:t>
                      </a:r>
                      <a:r>
                        <a:rPr lang="fr-FR" sz="1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et MONDRIAN ainsi que la réalisation du POC sur C#, passage de l’optimiseur en full C#.</a:t>
                      </a:r>
                      <a:endParaRPr lang="fr-FR" sz="1000" dirty="0" smtClean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Acté</a:t>
                      </a:r>
                      <a:r>
                        <a:rPr lang="fr-F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500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07504" y="107340"/>
            <a:ext cx="65114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Lot 2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6164796" y="827420"/>
            <a:ext cx="59584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/>
              <a:t>Date de fin </a:t>
            </a:r>
            <a:r>
              <a:rPr lang="fr-FR" sz="1400" dirty="0" err="1" smtClean="0"/>
              <a:t>prév</a:t>
            </a:r>
            <a:r>
              <a:rPr lang="fr-FR" sz="1400" dirty="0" smtClean="0"/>
              <a:t>. : 24 Août</a:t>
            </a:r>
          </a:p>
        </p:txBody>
      </p:sp>
      <p:sp>
        <p:nvSpPr>
          <p:cNvPr id="9" name="Rectangle 8"/>
          <p:cNvSpPr/>
          <p:nvPr/>
        </p:nvSpPr>
        <p:spPr>
          <a:xfrm>
            <a:off x="433074" y="827420"/>
            <a:ext cx="2253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Lot 2.2 : Reports SSRS</a:t>
            </a:r>
            <a:endParaRPr lang="fr-FR" b="1" dirty="0"/>
          </a:p>
        </p:txBody>
      </p:sp>
      <p:sp>
        <p:nvSpPr>
          <p:cNvPr id="10" name="Rectangle 9"/>
          <p:cNvSpPr/>
          <p:nvPr/>
        </p:nvSpPr>
        <p:spPr>
          <a:xfrm>
            <a:off x="433074" y="1362834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Actions</a:t>
            </a:r>
            <a:r>
              <a:rPr lang="fr-FR" b="1" dirty="0" smtClean="0"/>
              <a:t> :</a:t>
            </a:r>
            <a:endParaRPr lang="fr-FR" b="1" dirty="0"/>
          </a:p>
        </p:txBody>
      </p:sp>
      <p:sp>
        <p:nvSpPr>
          <p:cNvPr id="11" name="Rectangle 10"/>
          <p:cNvSpPr/>
          <p:nvPr/>
        </p:nvSpPr>
        <p:spPr>
          <a:xfrm>
            <a:off x="433074" y="2492896"/>
            <a:ext cx="1186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Décisions</a:t>
            </a:r>
            <a:r>
              <a:rPr lang="fr-FR" b="1" dirty="0" smtClean="0"/>
              <a:t> :</a:t>
            </a:r>
            <a:endParaRPr lang="fr-FR" b="1" dirty="0"/>
          </a:p>
        </p:txBody>
      </p:sp>
      <p:sp>
        <p:nvSpPr>
          <p:cNvPr id="12" name="Rectangle 11"/>
          <p:cNvSpPr/>
          <p:nvPr/>
        </p:nvSpPr>
        <p:spPr>
          <a:xfrm>
            <a:off x="433074" y="3356992"/>
            <a:ext cx="312547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Livrables</a:t>
            </a:r>
            <a:r>
              <a:rPr lang="fr-FR" b="1" dirty="0" smtClean="0"/>
              <a:t> :</a:t>
            </a:r>
          </a:p>
          <a:p>
            <a:r>
              <a:rPr lang="fr-FR" sz="1400" dirty="0" smtClean="0"/>
              <a:t>- Reports SSRS</a:t>
            </a:r>
          </a:p>
          <a:p>
            <a:r>
              <a:rPr lang="fr-FR" sz="1400" dirty="0" smtClean="0"/>
              <a:t>- Document </a:t>
            </a:r>
            <a:r>
              <a:rPr lang="fr-FR" sz="1400" dirty="0"/>
              <a:t>de conception (Mise à jour) </a:t>
            </a:r>
            <a:endParaRPr lang="fr-FR" sz="1400" dirty="0" smtClean="0"/>
          </a:p>
          <a:p>
            <a:endParaRPr lang="fr-FR" sz="1400" dirty="0"/>
          </a:p>
        </p:txBody>
      </p:sp>
      <p:graphicFrame>
        <p:nvGraphicFramePr>
          <p:cNvPr id="13" name="Tableau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855638"/>
              </p:ext>
            </p:extLst>
          </p:nvPr>
        </p:nvGraphicFramePr>
        <p:xfrm>
          <a:off x="539552" y="1702199"/>
          <a:ext cx="7999611" cy="7210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/>
                <a:gridCol w="930275"/>
                <a:gridCol w="1373981"/>
                <a:gridCol w="2887043"/>
              </a:tblGrid>
              <a:tr h="214633">
                <a:tc>
                  <a:txBody>
                    <a:bodyPr/>
                    <a:lstStyle/>
                    <a:p>
                      <a:pPr algn="l" fontAlgn="t"/>
                      <a:r>
                        <a:rPr lang="fr-FR" sz="1000" u="none" strike="noStrike" dirty="0">
                          <a:effectLst/>
                        </a:rPr>
                        <a:t>Action</a:t>
                      </a:r>
                      <a:endParaRPr lang="fr-FR" sz="1000" b="0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000" u="none" strike="noStrike" dirty="0">
                          <a:effectLst/>
                        </a:rPr>
                        <a:t>Date de fin </a:t>
                      </a:r>
                      <a:r>
                        <a:rPr lang="fr-FR" sz="1000" u="none" strike="noStrike" dirty="0" err="1">
                          <a:effectLst/>
                        </a:rPr>
                        <a:t>prév</a:t>
                      </a:r>
                      <a:r>
                        <a:rPr lang="fr-FR" sz="1000" u="none" strike="noStrike" dirty="0">
                          <a:effectLst/>
                        </a:rPr>
                        <a:t>.</a:t>
                      </a:r>
                      <a:endParaRPr lang="fr-FR" sz="1000" b="0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000" u="none" strike="noStrike" dirty="0">
                          <a:effectLst/>
                        </a:rPr>
                        <a:t>Date de fin réelle</a:t>
                      </a:r>
                      <a:endParaRPr lang="fr-FR" sz="1000" b="0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000" u="none" strike="noStrike" dirty="0">
                          <a:effectLst/>
                        </a:rPr>
                        <a:t>Commentaire</a:t>
                      </a:r>
                      <a:endParaRPr lang="fr-FR" sz="1000" b="0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</a:tr>
              <a:tr h="253212">
                <a:tc>
                  <a:txBody>
                    <a:bodyPr/>
                    <a:lstStyle/>
                    <a:p>
                      <a:pPr marL="0" marR="0" lvl="1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/>
                        <a:t>Reports</a:t>
                      </a:r>
                      <a:r>
                        <a:rPr lang="fr-FR" sz="1000" baseline="0" dirty="0" smtClean="0"/>
                        <a:t> Direction Métier (5 reports)</a:t>
                      </a:r>
                      <a:endParaRPr lang="fr-FR" sz="1000" dirty="0" smtClean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24/08</a:t>
                      </a:r>
                      <a:endParaRPr lang="fr-F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31/08</a:t>
                      </a:r>
                      <a:endParaRPr lang="fr-F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u="none" strike="noStrike" dirty="0">
                          <a:effectLst/>
                        </a:rPr>
                        <a:t> 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53212">
                <a:tc>
                  <a:txBody>
                    <a:bodyPr/>
                    <a:lstStyle/>
                    <a:p>
                      <a:pPr marL="0" marR="0" lvl="1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/>
                        <a:t>Reports</a:t>
                      </a:r>
                      <a:r>
                        <a:rPr lang="fr-FR" sz="1000" baseline="0" dirty="0" smtClean="0"/>
                        <a:t> Marketing (5 reports)</a:t>
                      </a:r>
                      <a:endParaRPr lang="fr-FR" sz="1000" dirty="0" smtClean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24/08</a:t>
                      </a:r>
                      <a:endParaRPr lang="fr-F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31/08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u="none" strike="noStrike" dirty="0">
                          <a:effectLst/>
                        </a:rPr>
                        <a:t> 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4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582777"/>
              </p:ext>
            </p:extLst>
          </p:nvPr>
        </p:nvGraphicFramePr>
        <p:xfrm>
          <a:off x="539552" y="2862228"/>
          <a:ext cx="8003732" cy="457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0744"/>
                <a:gridCol w="3995296"/>
                <a:gridCol w="2877692"/>
              </a:tblGrid>
              <a:tr h="228567">
                <a:tc>
                  <a:txBody>
                    <a:bodyPr/>
                    <a:lstStyle/>
                    <a:p>
                      <a:pPr algn="ctr" fontAlgn="t"/>
                      <a:r>
                        <a:rPr lang="fr-FR" sz="10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 de création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000" b="1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0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Décision</a:t>
                      </a:r>
                    </a:p>
                  </a:txBody>
                  <a:tcPr marL="9525" marR="9525" marT="9525" marB="0"/>
                </a:tc>
              </a:tr>
              <a:tr h="228567"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24/08</a:t>
                      </a:r>
                      <a:endParaRPr lang="fr-F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/>
                        <a:t>Modification de la table TEMPS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Acté</a:t>
                      </a:r>
                      <a:endParaRPr lang="fr-F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07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07504" y="107340"/>
            <a:ext cx="65114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Lot </a:t>
            </a:r>
            <a:r>
              <a:rPr lang="fr-FR" dirty="0"/>
              <a:t>3</a:t>
            </a:r>
          </a:p>
        </p:txBody>
      </p:sp>
      <p:sp>
        <p:nvSpPr>
          <p:cNvPr id="4" name="Rectangle 3"/>
          <p:cNvSpPr/>
          <p:nvPr/>
        </p:nvSpPr>
        <p:spPr>
          <a:xfrm>
            <a:off x="6164796" y="827420"/>
            <a:ext cx="59584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/>
              <a:t>Date de fin </a:t>
            </a:r>
            <a:r>
              <a:rPr lang="fr-FR" sz="1400" dirty="0" err="1" smtClean="0"/>
              <a:t>prév</a:t>
            </a:r>
            <a:r>
              <a:rPr lang="fr-FR" sz="1400" dirty="0" smtClean="0"/>
              <a:t>. : 14 Septembre</a:t>
            </a:r>
          </a:p>
        </p:txBody>
      </p:sp>
      <p:sp>
        <p:nvSpPr>
          <p:cNvPr id="9" name="Rectangle 8"/>
          <p:cNvSpPr/>
          <p:nvPr/>
        </p:nvSpPr>
        <p:spPr>
          <a:xfrm>
            <a:off x="433074" y="827420"/>
            <a:ext cx="1857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Lot 3.1 : </a:t>
            </a:r>
            <a:r>
              <a:rPr lang="fr-FR" b="1" dirty="0" err="1" smtClean="0"/>
              <a:t>PowerBI</a:t>
            </a:r>
            <a:r>
              <a:rPr lang="fr-FR" b="1" dirty="0" smtClean="0"/>
              <a:t> </a:t>
            </a:r>
            <a:endParaRPr lang="fr-FR" b="1" dirty="0"/>
          </a:p>
        </p:txBody>
      </p:sp>
      <p:sp>
        <p:nvSpPr>
          <p:cNvPr id="10" name="Rectangle 9"/>
          <p:cNvSpPr/>
          <p:nvPr/>
        </p:nvSpPr>
        <p:spPr>
          <a:xfrm>
            <a:off x="433074" y="1362834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Actions</a:t>
            </a:r>
            <a:r>
              <a:rPr lang="fr-FR" b="1" dirty="0" smtClean="0"/>
              <a:t> :</a:t>
            </a:r>
            <a:endParaRPr lang="fr-FR" b="1" dirty="0"/>
          </a:p>
        </p:txBody>
      </p:sp>
      <p:sp>
        <p:nvSpPr>
          <p:cNvPr id="11" name="Rectangle 10"/>
          <p:cNvSpPr/>
          <p:nvPr/>
        </p:nvSpPr>
        <p:spPr>
          <a:xfrm>
            <a:off x="433074" y="2915652"/>
            <a:ext cx="1186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Décisions</a:t>
            </a:r>
            <a:r>
              <a:rPr lang="fr-FR" b="1" dirty="0" smtClean="0"/>
              <a:t> :</a:t>
            </a:r>
            <a:endParaRPr lang="fr-FR" b="1" dirty="0"/>
          </a:p>
        </p:txBody>
      </p:sp>
      <p:sp>
        <p:nvSpPr>
          <p:cNvPr id="12" name="Rectangle 11"/>
          <p:cNvSpPr/>
          <p:nvPr/>
        </p:nvSpPr>
        <p:spPr>
          <a:xfrm>
            <a:off x="433074" y="4437112"/>
            <a:ext cx="312547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Livrables</a:t>
            </a:r>
            <a:r>
              <a:rPr lang="fr-FR" b="1" dirty="0" smtClean="0"/>
              <a:t> :</a:t>
            </a:r>
          </a:p>
          <a:p>
            <a:r>
              <a:rPr lang="fr-FR" sz="1400" dirty="0" smtClean="0"/>
              <a:t>- Fichiers Excel avec reports DWH + Cube</a:t>
            </a:r>
          </a:p>
          <a:p>
            <a:r>
              <a:rPr lang="fr-FR" sz="1400" dirty="0" smtClean="0"/>
              <a:t>- Document </a:t>
            </a:r>
            <a:r>
              <a:rPr lang="fr-FR" sz="1400" dirty="0"/>
              <a:t>de conception (Mise à jour) </a:t>
            </a:r>
            <a:endParaRPr lang="fr-FR" sz="1400" dirty="0" smtClean="0"/>
          </a:p>
          <a:p>
            <a:endParaRPr lang="fr-FR" sz="1400" dirty="0"/>
          </a:p>
        </p:txBody>
      </p:sp>
      <p:graphicFrame>
        <p:nvGraphicFramePr>
          <p:cNvPr id="13" name="Tableau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609551"/>
              </p:ext>
            </p:extLst>
          </p:nvPr>
        </p:nvGraphicFramePr>
        <p:xfrm>
          <a:off x="539552" y="1702199"/>
          <a:ext cx="7999611" cy="1157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/>
                <a:gridCol w="930275"/>
                <a:gridCol w="1373981"/>
                <a:gridCol w="2887043"/>
              </a:tblGrid>
              <a:tr h="214633">
                <a:tc>
                  <a:txBody>
                    <a:bodyPr/>
                    <a:lstStyle/>
                    <a:p>
                      <a:pPr algn="l" fontAlgn="t"/>
                      <a:r>
                        <a:rPr lang="fr-FR" sz="1000" u="none" strike="noStrike" dirty="0">
                          <a:effectLst/>
                        </a:rPr>
                        <a:t>Action</a:t>
                      </a:r>
                      <a:endParaRPr lang="fr-FR" sz="1000" b="0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000" u="none" strike="noStrike" dirty="0">
                          <a:effectLst/>
                        </a:rPr>
                        <a:t>Date de fin </a:t>
                      </a:r>
                      <a:r>
                        <a:rPr lang="fr-FR" sz="1000" u="none" strike="noStrike" dirty="0" err="1">
                          <a:effectLst/>
                        </a:rPr>
                        <a:t>prév</a:t>
                      </a:r>
                      <a:r>
                        <a:rPr lang="fr-FR" sz="1000" u="none" strike="noStrike" dirty="0">
                          <a:effectLst/>
                        </a:rPr>
                        <a:t>.</a:t>
                      </a:r>
                      <a:endParaRPr lang="fr-FR" sz="1000" b="0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000" u="none" strike="noStrike" dirty="0">
                          <a:effectLst/>
                        </a:rPr>
                        <a:t>Date de fin réelle</a:t>
                      </a:r>
                      <a:endParaRPr lang="fr-FR" sz="1000" b="0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000" u="none" strike="noStrike" dirty="0">
                          <a:effectLst/>
                        </a:rPr>
                        <a:t>Commentaire</a:t>
                      </a:r>
                      <a:endParaRPr lang="fr-FR" sz="1000" b="0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</a:tr>
              <a:tr h="253212">
                <a:tc>
                  <a:txBody>
                    <a:bodyPr/>
                    <a:lstStyle/>
                    <a:p>
                      <a:pPr marL="0" marR="0" lvl="1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/>
                        <a:t>Réalisation Reports</a:t>
                      </a:r>
                      <a:r>
                        <a:rPr lang="fr-FR" sz="1000" baseline="0" dirty="0" smtClean="0"/>
                        <a:t> 1</a:t>
                      </a:r>
                      <a:r>
                        <a:rPr lang="fr-FR" sz="1000" baseline="0" dirty="0" smtClean="0">
                          <a:sym typeface="Wingdings" panose="05000000000000000000" pitchFamily="2" charset="2"/>
                        </a:rPr>
                        <a:t>5 du Lot2 avec consommation du cube</a:t>
                      </a:r>
                      <a:endParaRPr lang="fr-FR" sz="1000" dirty="0" smtClean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14/09</a:t>
                      </a:r>
                      <a:endParaRPr lang="fr-F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21/09</a:t>
                      </a:r>
                      <a:endParaRPr lang="fr-F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u="none" strike="noStrike" dirty="0">
                          <a:effectLst/>
                        </a:rPr>
                        <a:t> 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53212">
                <a:tc>
                  <a:txBody>
                    <a:bodyPr/>
                    <a:lstStyle/>
                    <a:p>
                      <a:pPr marL="0" marR="0" lvl="1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/>
                        <a:t>Réalisation Reports</a:t>
                      </a:r>
                      <a:r>
                        <a:rPr lang="fr-FR" sz="1000" baseline="0" dirty="0" smtClean="0"/>
                        <a:t> 1</a:t>
                      </a:r>
                      <a:r>
                        <a:rPr lang="fr-FR" sz="1000" baseline="0" dirty="0" smtClean="0">
                          <a:sym typeface="Wingdings" panose="05000000000000000000" pitchFamily="2" charset="2"/>
                        </a:rPr>
                        <a:t>5 du Lot2 avec consommation du DWH</a:t>
                      </a:r>
                      <a:endParaRPr lang="fr-FR" sz="1000" dirty="0" smtClean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14/09</a:t>
                      </a:r>
                      <a:endParaRPr lang="fr-F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21/09</a:t>
                      </a:r>
                      <a:endParaRPr lang="fr-F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u="none" strike="noStrike" dirty="0" smtClean="0">
                          <a:effectLst/>
                        </a:rPr>
                        <a:t>Problème de performance sur de gros volumes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53212">
                <a:tc>
                  <a:txBody>
                    <a:bodyPr/>
                    <a:lstStyle/>
                    <a:p>
                      <a:pPr marL="0" marR="0" lvl="1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/>
                        <a:t>Comparaison résultats Reports</a:t>
                      </a:r>
                      <a:r>
                        <a:rPr lang="fr-FR" sz="1000" baseline="0" dirty="0" smtClean="0"/>
                        <a:t> </a:t>
                      </a:r>
                      <a:r>
                        <a:rPr lang="fr-FR" sz="1000" baseline="0" dirty="0" err="1" smtClean="0"/>
                        <a:t>PowerPivot</a:t>
                      </a:r>
                      <a:r>
                        <a:rPr lang="fr-FR" sz="1000" baseline="0" dirty="0" smtClean="0"/>
                        <a:t> Cube, DWH et SSRS</a:t>
                      </a:r>
                      <a:endParaRPr lang="fr-FR" sz="1000" dirty="0" smtClean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14/09</a:t>
                      </a:r>
                      <a:endParaRPr lang="fr-F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21/09</a:t>
                      </a:r>
                      <a:endParaRPr lang="fr-F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Suite à la </a:t>
                      </a:r>
                      <a:r>
                        <a:rPr lang="fr-FR" sz="10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</a:t>
                      </a:r>
                      <a:r>
                        <a:rPr lang="fr-FR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du tri des mois, les reports SSRS ont été revu.</a:t>
                      </a:r>
                      <a:endParaRPr lang="fr-FR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4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608944"/>
              </p:ext>
            </p:extLst>
          </p:nvPr>
        </p:nvGraphicFramePr>
        <p:xfrm>
          <a:off x="539552" y="3249119"/>
          <a:ext cx="8003732" cy="1152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0744"/>
                <a:gridCol w="3995296"/>
                <a:gridCol w="2877692"/>
              </a:tblGrid>
              <a:tr h="228567">
                <a:tc>
                  <a:txBody>
                    <a:bodyPr/>
                    <a:lstStyle/>
                    <a:p>
                      <a:pPr algn="ctr" fontAlgn="t"/>
                      <a:r>
                        <a:rPr lang="fr-FR" sz="10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 de création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0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0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Décision</a:t>
                      </a:r>
                    </a:p>
                  </a:txBody>
                  <a:tcPr marL="9525" marR="9525" marT="9525" marB="0"/>
                </a:tc>
              </a:tr>
              <a:tr h="228567"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01/09</a:t>
                      </a:r>
                      <a:endParaRPr lang="fr-F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aseline="0" dirty="0" smtClean="0"/>
                        <a:t>Intégration de </a:t>
                      </a:r>
                      <a:r>
                        <a:rPr lang="fr-FR" sz="1000" baseline="0" dirty="0" err="1" smtClean="0"/>
                        <a:t>PowerPivot</a:t>
                      </a:r>
                      <a:r>
                        <a:rPr lang="fr-FR" sz="1000" baseline="0" dirty="0" smtClean="0"/>
                        <a:t> au Lot3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Acté</a:t>
                      </a:r>
                      <a:endParaRPr lang="fr-F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228567"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10/09</a:t>
                      </a:r>
                      <a:endParaRPr lang="fr-F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/>
                        <a:t>Modification de la couche sémantique</a:t>
                      </a:r>
                      <a:r>
                        <a:rPr lang="fr-FR" sz="1000" baseline="0" dirty="0" smtClean="0"/>
                        <a:t> pour le tri des mois.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Acté</a:t>
                      </a:r>
                      <a:endParaRPr lang="fr-F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228567"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10/09</a:t>
                      </a:r>
                      <a:endParaRPr lang="fr-F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Suite aux</a:t>
                      </a:r>
                      <a:r>
                        <a:rPr lang="fr-FR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tests de montée en charge (10M Factures) et les problèmes de performances des machines, passage sur une base à 4M de ventes et 100K de Clients (tests également effectués avec un ajout de RAM sur les postes)</a:t>
                      </a:r>
                      <a:endParaRPr lang="fr-F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Acté</a:t>
                      </a:r>
                      <a:endParaRPr lang="fr-F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103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07504" y="107340"/>
            <a:ext cx="65114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Lot </a:t>
            </a:r>
            <a:r>
              <a:rPr lang="fr-FR" dirty="0"/>
              <a:t>3</a:t>
            </a:r>
          </a:p>
        </p:txBody>
      </p:sp>
      <p:sp>
        <p:nvSpPr>
          <p:cNvPr id="4" name="Rectangle 3"/>
          <p:cNvSpPr/>
          <p:nvPr/>
        </p:nvSpPr>
        <p:spPr>
          <a:xfrm>
            <a:off x="6164796" y="827420"/>
            <a:ext cx="59584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/>
              <a:t>Date de fin </a:t>
            </a:r>
            <a:r>
              <a:rPr lang="fr-FR" sz="1400" dirty="0" err="1" smtClean="0"/>
              <a:t>prév</a:t>
            </a:r>
            <a:r>
              <a:rPr lang="fr-FR" sz="1400" dirty="0" smtClean="0"/>
              <a:t>. : 14 Septembre</a:t>
            </a:r>
          </a:p>
        </p:txBody>
      </p:sp>
      <p:sp>
        <p:nvSpPr>
          <p:cNvPr id="9" name="Rectangle 8"/>
          <p:cNvSpPr/>
          <p:nvPr/>
        </p:nvSpPr>
        <p:spPr>
          <a:xfrm>
            <a:off x="433074" y="827420"/>
            <a:ext cx="2500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Lot 3.1 : Intégration SSIS</a:t>
            </a:r>
            <a:endParaRPr lang="fr-FR" b="1" dirty="0"/>
          </a:p>
        </p:txBody>
      </p:sp>
      <p:sp>
        <p:nvSpPr>
          <p:cNvPr id="10" name="Rectangle 9"/>
          <p:cNvSpPr/>
          <p:nvPr/>
        </p:nvSpPr>
        <p:spPr>
          <a:xfrm>
            <a:off x="433074" y="1362834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Actions</a:t>
            </a:r>
            <a:r>
              <a:rPr lang="fr-FR" b="1" dirty="0" smtClean="0"/>
              <a:t> :</a:t>
            </a:r>
            <a:endParaRPr lang="fr-FR" b="1" dirty="0"/>
          </a:p>
        </p:txBody>
      </p:sp>
      <p:sp>
        <p:nvSpPr>
          <p:cNvPr id="11" name="Rectangle 10"/>
          <p:cNvSpPr/>
          <p:nvPr/>
        </p:nvSpPr>
        <p:spPr>
          <a:xfrm>
            <a:off x="433074" y="2996952"/>
            <a:ext cx="1186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Décisions</a:t>
            </a:r>
            <a:r>
              <a:rPr lang="fr-FR" b="1" dirty="0" smtClean="0"/>
              <a:t> :</a:t>
            </a:r>
            <a:endParaRPr lang="fr-FR" b="1" dirty="0"/>
          </a:p>
        </p:txBody>
      </p:sp>
      <p:sp>
        <p:nvSpPr>
          <p:cNvPr id="12" name="Rectangle 11"/>
          <p:cNvSpPr/>
          <p:nvPr/>
        </p:nvSpPr>
        <p:spPr>
          <a:xfrm>
            <a:off x="433074" y="3861048"/>
            <a:ext cx="312547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Livrables</a:t>
            </a:r>
            <a:r>
              <a:rPr lang="fr-FR" b="1" dirty="0" smtClean="0"/>
              <a:t> :</a:t>
            </a:r>
          </a:p>
          <a:p>
            <a:r>
              <a:rPr lang="fr-FR" sz="1400" dirty="0" smtClean="0"/>
              <a:t>- ETL</a:t>
            </a:r>
          </a:p>
          <a:p>
            <a:r>
              <a:rPr lang="fr-FR" sz="1400" dirty="0" smtClean="0"/>
              <a:t>- Document </a:t>
            </a:r>
            <a:r>
              <a:rPr lang="fr-FR" sz="1400" dirty="0"/>
              <a:t>de conception (Mise à jour) </a:t>
            </a:r>
            <a:endParaRPr lang="fr-FR" sz="1400" dirty="0" smtClean="0"/>
          </a:p>
          <a:p>
            <a:endParaRPr lang="fr-FR" sz="1400" dirty="0"/>
          </a:p>
        </p:txBody>
      </p:sp>
      <p:graphicFrame>
        <p:nvGraphicFramePr>
          <p:cNvPr id="13" name="Tableau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849508"/>
              </p:ext>
            </p:extLst>
          </p:nvPr>
        </p:nvGraphicFramePr>
        <p:xfrm>
          <a:off x="539552" y="1702199"/>
          <a:ext cx="7999611" cy="1227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/>
                <a:gridCol w="930275"/>
                <a:gridCol w="1373981"/>
                <a:gridCol w="2887043"/>
              </a:tblGrid>
              <a:tr h="214633">
                <a:tc>
                  <a:txBody>
                    <a:bodyPr/>
                    <a:lstStyle/>
                    <a:p>
                      <a:pPr algn="l" fontAlgn="t"/>
                      <a:r>
                        <a:rPr lang="fr-FR" sz="1000" u="none" strike="noStrike" dirty="0">
                          <a:effectLst/>
                        </a:rPr>
                        <a:t>Action</a:t>
                      </a:r>
                      <a:endParaRPr lang="fr-FR" sz="1000" b="0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000" u="none" strike="noStrike" dirty="0">
                          <a:effectLst/>
                        </a:rPr>
                        <a:t>Date de fin </a:t>
                      </a:r>
                      <a:r>
                        <a:rPr lang="fr-FR" sz="1000" u="none" strike="noStrike" dirty="0" err="1">
                          <a:effectLst/>
                        </a:rPr>
                        <a:t>prév</a:t>
                      </a:r>
                      <a:r>
                        <a:rPr lang="fr-FR" sz="1000" u="none" strike="noStrike" dirty="0">
                          <a:effectLst/>
                        </a:rPr>
                        <a:t>.</a:t>
                      </a:r>
                      <a:endParaRPr lang="fr-FR" sz="1000" b="0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000" u="none" strike="noStrike" dirty="0">
                          <a:effectLst/>
                        </a:rPr>
                        <a:t>Date de fin réelle</a:t>
                      </a:r>
                      <a:endParaRPr lang="fr-FR" sz="1000" b="0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000" u="none" strike="noStrike" dirty="0">
                          <a:effectLst/>
                        </a:rPr>
                        <a:t>Commentaire</a:t>
                      </a:r>
                      <a:endParaRPr lang="fr-FR" sz="1000" b="0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</a:tr>
              <a:tr h="253212">
                <a:tc>
                  <a:txBody>
                    <a:bodyPr/>
                    <a:lstStyle/>
                    <a:p>
                      <a:pPr marL="0" marR="0" lvl="1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/>
                        <a:t>Intégration fichier CSV, XLS, Access et </a:t>
                      </a:r>
                      <a:r>
                        <a:rPr lang="fr-FR" sz="1000" dirty="0" err="1" smtClean="0"/>
                        <a:t>txt</a:t>
                      </a:r>
                      <a:r>
                        <a:rPr lang="fr-FR" sz="1000" dirty="0" smtClean="0"/>
                        <a:t> par l’ETL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14/09</a:t>
                      </a:r>
                      <a:endParaRPr lang="fr-F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21/09</a:t>
                      </a:r>
                      <a:endParaRPr lang="fr-F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u="none" strike="noStrike" dirty="0">
                          <a:effectLst/>
                        </a:rPr>
                        <a:t> 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53212">
                <a:tc>
                  <a:txBody>
                    <a:bodyPr/>
                    <a:lstStyle/>
                    <a:p>
                      <a:pPr marL="0" marR="0" lvl="1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/>
                        <a:t>Ajout fonction de contrôle à L’ETL (doublon, </a:t>
                      </a:r>
                      <a:r>
                        <a:rPr lang="fr-FR" sz="1000" baseline="0" dirty="0" smtClean="0"/>
                        <a:t>métier…)</a:t>
                      </a:r>
                      <a:endParaRPr lang="fr-FR" sz="1000" dirty="0" smtClean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14/09</a:t>
                      </a:r>
                      <a:endParaRPr lang="fr-F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21/09</a:t>
                      </a:r>
                      <a:endParaRPr lang="fr-F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u="none" strike="noStrike" dirty="0">
                          <a:effectLst/>
                        </a:rPr>
                        <a:t> 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53212">
                <a:tc>
                  <a:txBody>
                    <a:bodyPr/>
                    <a:lstStyle/>
                    <a:p>
                      <a:pPr marL="0" marR="0" lvl="1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/>
                        <a:t>Gestion plantage</a:t>
                      </a:r>
                      <a:r>
                        <a:rPr lang="fr-FR" sz="1000" baseline="0" dirty="0" smtClean="0"/>
                        <a:t>/relance de l’ETL</a:t>
                      </a:r>
                      <a:endParaRPr lang="fr-FR" sz="1000" dirty="0" smtClean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14/09</a:t>
                      </a:r>
                      <a:endParaRPr lang="fr-F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21/09</a:t>
                      </a:r>
                      <a:endParaRPr lang="fr-F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53212">
                <a:tc>
                  <a:txBody>
                    <a:bodyPr/>
                    <a:lstStyle/>
                    <a:p>
                      <a:pPr marL="0" marR="0" lvl="1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/>
                        <a:t>Gestion</a:t>
                      </a:r>
                      <a:r>
                        <a:rPr lang="fr-FR" sz="1000" baseline="0" dirty="0" smtClean="0"/>
                        <a:t> dimension à variation lente</a:t>
                      </a:r>
                      <a:endParaRPr lang="fr-FR" sz="1000" dirty="0" smtClean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14/09</a:t>
                      </a:r>
                      <a:endParaRPr lang="fr-F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21/09</a:t>
                      </a:r>
                      <a:endParaRPr lang="fr-F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4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735132"/>
              </p:ext>
            </p:extLst>
          </p:nvPr>
        </p:nvGraphicFramePr>
        <p:xfrm>
          <a:off x="539552" y="3366284"/>
          <a:ext cx="8003732" cy="457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0744"/>
                <a:gridCol w="3995296"/>
                <a:gridCol w="2877692"/>
              </a:tblGrid>
              <a:tr h="228567">
                <a:tc>
                  <a:txBody>
                    <a:bodyPr/>
                    <a:lstStyle/>
                    <a:p>
                      <a:pPr algn="ctr" fontAlgn="t"/>
                      <a:r>
                        <a:rPr lang="fr-FR" sz="10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 de création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000" b="1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0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Décision</a:t>
                      </a:r>
                    </a:p>
                  </a:txBody>
                  <a:tcPr marL="9525" marR="9525" marT="9525" marB="0"/>
                </a:tc>
              </a:tr>
              <a:tr h="228567">
                <a:tc>
                  <a:txBody>
                    <a:bodyPr/>
                    <a:lstStyle/>
                    <a:p>
                      <a:pPr algn="ctr" rtl="0" fontAlgn="ctr"/>
                      <a:endParaRPr lang="fr-F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000" dirty="0" smtClean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fr-F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523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07504" y="107340"/>
            <a:ext cx="65114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Lot </a:t>
            </a:r>
            <a:r>
              <a:rPr lang="fr-FR" dirty="0"/>
              <a:t>3</a:t>
            </a:r>
          </a:p>
        </p:txBody>
      </p:sp>
      <p:sp>
        <p:nvSpPr>
          <p:cNvPr id="4" name="Rectangle 3"/>
          <p:cNvSpPr/>
          <p:nvPr/>
        </p:nvSpPr>
        <p:spPr>
          <a:xfrm>
            <a:off x="6164796" y="827420"/>
            <a:ext cx="59584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/>
              <a:t>Date de fin </a:t>
            </a:r>
            <a:r>
              <a:rPr lang="fr-FR" sz="1400" dirty="0" err="1" smtClean="0"/>
              <a:t>prév</a:t>
            </a:r>
            <a:r>
              <a:rPr lang="fr-FR" sz="1400" dirty="0" smtClean="0"/>
              <a:t>. : 14 Septembre</a:t>
            </a:r>
          </a:p>
        </p:txBody>
      </p:sp>
      <p:sp>
        <p:nvSpPr>
          <p:cNvPr id="9" name="Rectangle 8"/>
          <p:cNvSpPr/>
          <p:nvPr/>
        </p:nvSpPr>
        <p:spPr>
          <a:xfrm>
            <a:off x="433074" y="827420"/>
            <a:ext cx="2374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Lot 3.1 : </a:t>
            </a:r>
            <a:r>
              <a:rPr lang="fr-FR" b="1" dirty="0" err="1" smtClean="0"/>
              <a:t>Benchmarking</a:t>
            </a:r>
            <a:endParaRPr lang="fr-FR" b="1" dirty="0"/>
          </a:p>
        </p:txBody>
      </p:sp>
      <p:sp>
        <p:nvSpPr>
          <p:cNvPr id="10" name="Rectangle 9"/>
          <p:cNvSpPr/>
          <p:nvPr/>
        </p:nvSpPr>
        <p:spPr>
          <a:xfrm>
            <a:off x="433074" y="1362834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Actions</a:t>
            </a:r>
            <a:r>
              <a:rPr lang="fr-FR" b="1" dirty="0" smtClean="0"/>
              <a:t> :</a:t>
            </a:r>
            <a:endParaRPr lang="fr-FR" b="1" dirty="0"/>
          </a:p>
        </p:txBody>
      </p:sp>
      <p:sp>
        <p:nvSpPr>
          <p:cNvPr id="11" name="Rectangle 10"/>
          <p:cNvSpPr/>
          <p:nvPr/>
        </p:nvSpPr>
        <p:spPr>
          <a:xfrm>
            <a:off x="433074" y="2708920"/>
            <a:ext cx="1186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Décisions</a:t>
            </a:r>
            <a:r>
              <a:rPr lang="fr-FR" b="1" dirty="0" smtClean="0"/>
              <a:t> :</a:t>
            </a:r>
            <a:endParaRPr lang="fr-FR" b="1" dirty="0"/>
          </a:p>
        </p:txBody>
      </p:sp>
      <p:sp>
        <p:nvSpPr>
          <p:cNvPr id="12" name="Rectangle 11"/>
          <p:cNvSpPr/>
          <p:nvPr/>
        </p:nvSpPr>
        <p:spPr>
          <a:xfrm>
            <a:off x="433074" y="3573016"/>
            <a:ext cx="3125471" cy="12311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Livrables</a:t>
            </a:r>
            <a:r>
              <a:rPr lang="fr-FR" b="1" dirty="0" smtClean="0"/>
              <a:t> :</a:t>
            </a:r>
          </a:p>
          <a:p>
            <a:r>
              <a:rPr lang="fr-FR" sz="1400" dirty="0" smtClean="0"/>
              <a:t>- DWH et cube</a:t>
            </a:r>
          </a:p>
          <a:p>
            <a:r>
              <a:rPr lang="fr-FR" sz="1400" dirty="0" smtClean="0"/>
              <a:t>- Cahier de tests</a:t>
            </a:r>
          </a:p>
          <a:p>
            <a:r>
              <a:rPr lang="fr-FR" sz="1400" dirty="0" smtClean="0"/>
              <a:t>- Document </a:t>
            </a:r>
            <a:r>
              <a:rPr lang="fr-FR" sz="1400" dirty="0"/>
              <a:t>de conception (Mise à jour) </a:t>
            </a:r>
            <a:endParaRPr lang="fr-FR" sz="1400" dirty="0" smtClean="0"/>
          </a:p>
          <a:p>
            <a:endParaRPr lang="fr-FR" sz="1400" dirty="0"/>
          </a:p>
        </p:txBody>
      </p:sp>
      <p:graphicFrame>
        <p:nvGraphicFramePr>
          <p:cNvPr id="13" name="Tableau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911914"/>
              </p:ext>
            </p:extLst>
          </p:nvPr>
        </p:nvGraphicFramePr>
        <p:xfrm>
          <a:off x="539552" y="1702199"/>
          <a:ext cx="7999611" cy="974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/>
                <a:gridCol w="930275"/>
                <a:gridCol w="1373981"/>
                <a:gridCol w="2887043"/>
              </a:tblGrid>
              <a:tr h="214633">
                <a:tc>
                  <a:txBody>
                    <a:bodyPr/>
                    <a:lstStyle/>
                    <a:p>
                      <a:pPr algn="l" fontAlgn="t"/>
                      <a:r>
                        <a:rPr lang="fr-FR" sz="1000" u="none" strike="noStrike" dirty="0">
                          <a:effectLst/>
                        </a:rPr>
                        <a:t>Action</a:t>
                      </a:r>
                      <a:endParaRPr lang="fr-FR" sz="1000" b="0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000" u="none" strike="noStrike" dirty="0">
                          <a:effectLst/>
                        </a:rPr>
                        <a:t>Date de fin </a:t>
                      </a:r>
                      <a:r>
                        <a:rPr lang="fr-FR" sz="1000" u="none" strike="noStrike" dirty="0" err="1">
                          <a:effectLst/>
                        </a:rPr>
                        <a:t>prév</a:t>
                      </a:r>
                      <a:r>
                        <a:rPr lang="fr-FR" sz="1000" u="none" strike="noStrike" dirty="0">
                          <a:effectLst/>
                        </a:rPr>
                        <a:t>.</a:t>
                      </a:r>
                      <a:endParaRPr lang="fr-FR" sz="1000" b="0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000" u="none" strike="noStrike" dirty="0">
                          <a:effectLst/>
                        </a:rPr>
                        <a:t>Date de fin réelle</a:t>
                      </a:r>
                      <a:endParaRPr lang="fr-FR" sz="1000" b="0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000" u="none" strike="noStrike" dirty="0">
                          <a:effectLst/>
                        </a:rPr>
                        <a:t>Commentaire</a:t>
                      </a:r>
                      <a:endParaRPr lang="fr-FR" sz="1000" b="0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</a:tr>
              <a:tr h="253212">
                <a:tc>
                  <a:txBody>
                    <a:bodyPr/>
                    <a:lstStyle/>
                    <a:p>
                      <a:pPr marL="0" marR="0" lvl="1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/>
                        <a:t>Augmentation</a:t>
                      </a:r>
                      <a:r>
                        <a:rPr lang="fr-FR" sz="1000" baseline="0" dirty="0" smtClean="0"/>
                        <a:t> du volume du DWH</a:t>
                      </a:r>
                      <a:endParaRPr lang="fr-FR" sz="1000" dirty="0" smtClean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14/09</a:t>
                      </a:r>
                      <a:endParaRPr lang="fr-F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21/09</a:t>
                      </a:r>
                      <a:endParaRPr lang="fr-F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u="none" strike="noStrike" dirty="0">
                          <a:effectLst/>
                        </a:rPr>
                        <a:t> 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53212">
                <a:tc>
                  <a:txBody>
                    <a:bodyPr/>
                    <a:lstStyle/>
                    <a:p>
                      <a:pPr marL="0" marR="0" lvl="1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/>
                        <a:t>Cahier de Tests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14/09</a:t>
                      </a:r>
                      <a:endParaRPr lang="fr-F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21/09</a:t>
                      </a:r>
                      <a:endParaRPr lang="fr-F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u="none" strike="noStrike" dirty="0">
                          <a:effectLst/>
                        </a:rPr>
                        <a:t> 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53212">
                <a:tc>
                  <a:txBody>
                    <a:bodyPr/>
                    <a:lstStyle/>
                    <a:p>
                      <a:pPr marL="0" marR="0" lvl="1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/>
                        <a:t>Tests de performance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14/09</a:t>
                      </a:r>
                      <a:endParaRPr lang="fr-F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21/09</a:t>
                      </a:r>
                      <a:endParaRPr lang="fr-F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4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272167"/>
              </p:ext>
            </p:extLst>
          </p:nvPr>
        </p:nvGraphicFramePr>
        <p:xfrm>
          <a:off x="539552" y="3078252"/>
          <a:ext cx="8003732" cy="457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0744"/>
                <a:gridCol w="3995296"/>
                <a:gridCol w="2877692"/>
              </a:tblGrid>
              <a:tr h="228567">
                <a:tc>
                  <a:txBody>
                    <a:bodyPr/>
                    <a:lstStyle/>
                    <a:p>
                      <a:pPr algn="ctr" fontAlgn="t"/>
                      <a:r>
                        <a:rPr lang="fr-FR" sz="10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 de création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000" b="1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0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Décision</a:t>
                      </a:r>
                    </a:p>
                  </a:txBody>
                  <a:tcPr marL="9525" marR="9525" marT="9525" marB="0"/>
                </a:tc>
              </a:tr>
              <a:tr h="228567">
                <a:tc>
                  <a:txBody>
                    <a:bodyPr/>
                    <a:lstStyle/>
                    <a:p>
                      <a:pPr algn="ctr" rtl="0" fontAlgn="ctr"/>
                      <a:endParaRPr lang="fr-F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000" dirty="0" smtClean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fr-F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127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07504" y="107340"/>
            <a:ext cx="65114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Lot </a:t>
            </a:r>
            <a:r>
              <a:rPr lang="fr-FR" dirty="0"/>
              <a:t>3</a:t>
            </a:r>
          </a:p>
        </p:txBody>
      </p:sp>
      <p:sp>
        <p:nvSpPr>
          <p:cNvPr id="4" name="Rectangle 3"/>
          <p:cNvSpPr/>
          <p:nvPr/>
        </p:nvSpPr>
        <p:spPr>
          <a:xfrm>
            <a:off x="6164796" y="827420"/>
            <a:ext cx="59584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/>
              <a:t>Date de fin </a:t>
            </a:r>
            <a:r>
              <a:rPr lang="fr-FR" sz="1400" dirty="0" err="1" smtClean="0"/>
              <a:t>prév</a:t>
            </a:r>
            <a:r>
              <a:rPr lang="fr-FR" sz="1400" dirty="0" smtClean="0"/>
              <a:t>. : 13 Octobre</a:t>
            </a:r>
          </a:p>
        </p:txBody>
      </p:sp>
      <p:sp>
        <p:nvSpPr>
          <p:cNvPr id="9" name="Rectangle 8"/>
          <p:cNvSpPr/>
          <p:nvPr/>
        </p:nvSpPr>
        <p:spPr>
          <a:xfrm>
            <a:off x="433074" y="827420"/>
            <a:ext cx="1851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Lot 3.2 : Livraison</a:t>
            </a:r>
            <a:endParaRPr lang="fr-FR" b="1" dirty="0"/>
          </a:p>
        </p:txBody>
      </p:sp>
      <p:sp>
        <p:nvSpPr>
          <p:cNvPr id="10" name="Rectangle 9"/>
          <p:cNvSpPr/>
          <p:nvPr/>
        </p:nvSpPr>
        <p:spPr>
          <a:xfrm>
            <a:off x="433074" y="1362834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Actions</a:t>
            </a:r>
            <a:r>
              <a:rPr lang="fr-FR" b="1" dirty="0" smtClean="0"/>
              <a:t> :</a:t>
            </a:r>
            <a:endParaRPr lang="fr-FR" b="1" dirty="0"/>
          </a:p>
        </p:txBody>
      </p:sp>
      <p:sp>
        <p:nvSpPr>
          <p:cNvPr id="11" name="Rectangle 10"/>
          <p:cNvSpPr/>
          <p:nvPr/>
        </p:nvSpPr>
        <p:spPr>
          <a:xfrm>
            <a:off x="433074" y="2708920"/>
            <a:ext cx="1186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Décisions</a:t>
            </a:r>
            <a:r>
              <a:rPr lang="fr-FR" b="1" dirty="0" smtClean="0"/>
              <a:t> :</a:t>
            </a:r>
            <a:endParaRPr lang="fr-FR" b="1" dirty="0"/>
          </a:p>
        </p:txBody>
      </p:sp>
      <p:sp>
        <p:nvSpPr>
          <p:cNvPr id="12" name="Rectangle 11"/>
          <p:cNvSpPr/>
          <p:nvPr/>
        </p:nvSpPr>
        <p:spPr>
          <a:xfrm>
            <a:off x="433074" y="3933056"/>
            <a:ext cx="3125471" cy="12311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Livrables</a:t>
            </a:r>
            <a:r>
              <a:rPr lang="fr-FR" b="1" dirty="0" smtClean="0"/>
              <a:t> :</a:t>
            </a:r>
          </a:p>
          <a:p>
            <a:r>
              <a:rPr lang="fr-FR" sz="1400" dirty="0" smtClean="0"/>
              <a:t>- Document de présentation</a:t>
            </a:r>
          </a:p>
          <a:p>
            <a:r>
              <a:rPr lang="fr-FR" sz="1400" dirty="0" smtClean="0"/>
              <a:t>- Document de suivi projet</a:t>
            </a:r>
          </a:p>
          <a:p>
            <a:r>
              <a:rPr lang="fr-FR" sz="1400" dirty="0" smtClean="0"/>
              <a:t>- Document </a:t>
            </a:r>
            <a:r>
              <a:rPr lang="fr-FR" sz="1400" dirty="0"/>
              <a:t>de conception (Mise à jour) </a:t>
            </a:r>
            <a:endParaRPr lang="fr-FR" sz="1400" dirty="0" smtClean="0"/>
          </a:p>
          <a:p>
            <a:endParaRPr lang="fr-FR" sz="1400" dirty="0"/>
          </a:p>
        </p:txBody>
      </p:sp>
      <p:graphicFrame>
        <p:nvGraphicFramePr>
          <p:cNvPr id="13" name="Tableau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945371"/>
              </p:ext>
            </p:extLst>
          </p:nvPr>
        </p:nvGraphicFramePr>
        <p:xfrm>
          <a:off x="539552" y="1702199"/>
          <a:ext cx="7999611" cy="974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/>
                <a:gridCol w="930275"/>
                <a:gridCol w="1373981"/>
                <a:gridCol w="2887043"/>
              </a:tblGrid>
              <a:tr h="214633">
                <a:tc>
                  <a:txBody>
                    <a:bodyPr/>
                    <a:lstStyle/>
                    <a:p>
                      <a:pPr algn="l" fontAlgn="t"/>
                      <a:r>
                        <a:rPr lang="fr-FR" sz="1000" u="none" strike="noStrike" dirty="0">
                          <a:effectLst/>
                        </a:rPr>
                        <a:t>Action</a:t>
                      </a:r>
                      <a:endParaRPr lang="fr-FR" sz="1000" b="0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000" u="none" strike="noStrike" dirty="0">
                          <a:effectLst/>
                        </a:rPr>
                        <a:t>Date de fin </a:t>
                      </a:r>
                      <a:r>
                        <a:rPr lang="fr-FR" sz="1000" u="none" strike="noStrike" dirty="0" err="1">
                          <a:effectLst/>
                        </a:rPr>
                        <a:t>prév</a:t>
                      </a:r>
                      <a:r>
                        <a:rPr lang="fr-FR" sz="1000" u="none" strike="noStrike" dirty="0">
                          <a:effectLst/>
                        </a:rPr>
                        <a:t>.</a:t>
                      </a:r>
                      <a:endParaRPr lang="fr-FR" sz="1000" b="0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000" u="none" strike="noStrike" dirty="0">
                          <a:effectLst/>
                        </a:rPr>
                        <a:t>Date de fin réelle</a:t>
                      </a:r>
                      <a:endParaRPr lang="fr-FR" sz="1000" b="0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000" u="none" strike="noStrike" dirty="0">
                          <a:effectLst/>
                        </a:rPr>
                        <a:t>Commentaire</a:t>
                      </a:r>
                      <a:endParaRPr lang="fr-FR" sz="1000" b="0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</a:tr>
              <a:tr h="253212">
                <a:tc>
                  <a:txBody>
                    <a:bodyPr/>
                    <a:lstStyle/>
                    <a:p>
                      <a:pPr marL="0" marR="0" lvl="1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err="1" smtClean="0"/>
                        <a:t>Rework</a:t>
                      </a:r>
                      <a:r>
                        <a:rPr lang="fr-FR" sz="1000" dirty="0" smtClean="0"/>
                        <a:t> sur le projet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13/10</a:t>
                      </a:r>
                      <a:endParaRPr lang="fr-F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13/10</a:t>
                      </a:r>
                      <a:endParaRPr lang="fr-F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u="none" strike="noStrike" dirty="0">
                          <a:effectLst/>
                        </a:rPr>
                        <a:t> 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53212">
                <a:tc>
                  <a:txBody>
                    <a:bodyPr/>
                    <a:lstStyle/>
                    <a:p>
                      <a:pPr marL="0" marR="0" lvl="1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/>
                        <a:t>Préparation</a:t>
                      </a:r>
                      <a:r>
                        <a:rPr lang="fr-FR" sz="1000" baseline="0" dirty="0" smtClean="0"/>
                        <a:t> présentation du 15 Octobre</a:t>
                      </a:r>
                      <a:endParaRPr lang="fr-FR" sz="1000" dirty="0" smtClean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13/10</a:t>
                      </a:r>
                      <a:endParaRPr lang="fr-F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13/10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u="none" strike="noStrike" dirty="0">
                          <a:effectLst/>
                        </a:rPr>
                        <a:t> 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53212">
                <a:tc>
                  <a:txBody>
                    <a:bodyPr/>
                    <a:lstStyle/>
                    <a:p>
                      <a:pPr marL="0" marR="0" lvl="1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/>
                        <a:t>Installation poste</a:t>
                      </a:r>
                      <a:r>
                        <a:rPr lang="fr-FR" sz="1000" baseline="0" dirty="0" smtClean="0"/>
                        <a:t> utilisé pour la présentation</a:t>
                      </a:r>
                      <a:endParaRPr lang="fr-FR" sz="1000" dirty="0" smtClean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13/10</a:t>
                      </a:r>
                      <a:endParaRPr lang="fr-F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13/10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4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13207"/>
              </p:ext>
            </p:extLst>
          </p:nvPr>
        </p:nvGraphicFramePr>
        <p:xfrm>
          <a:off x="539552" y="3049673"/>
          <a:ext cx="8003732" cy="8572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0744"/>
                <a:gridCol w="3995296"/>
                <a:gridCol w="2877692"/>
              </a:tblGrid>
              <a:tr h="228567">
                <a:tc>
                  <a:txBody>
                    <a:bodyPr/>
                    <a:lstStyle/>
                    <a:p>
                      <a:pPr algn="ctr" fontAlgn="t"/>
                      <a:r>
                        <a:rPr lang="fr-FR" sz="10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 de création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000" b="1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0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Décision</a:t>
                      </a:r>
                    </a:p>
                  </a:txBody>
                  <a:tcPr marL="9525" marR="9525" marT="9525" marB="0"/>
                </a:tc>
              </a:tr>
              <a:tr h="228567"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01/09</a:t>
                      </a:r>
                      <a:endParaRPr lang="fr-F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/>
                        <a:t>Planification</a:t>
                      </a:r>
                      <a:r>
                        <a:rPr lang="fr-FR" sz="1000" baseline="0" dirty="0" smtClean="0"/>
                        <a:t> d’un point Skype de cadrage de la présentation du 15/10 le 08/10.</a:t>
                      </a:r>
                      <a:endParaRPr lang="fr-FR" sz="1000" dirty="0" smtClean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Acté</a:t>
                      </a:r>
                      <a:endParaRPr lang="fr-F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228567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01/09</a:t>
                      </a:r>
                      <a:r>
                        <a:rPr lang="fr-F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/>
                        <a:t>Planification</a:t>
                      </a:r>
                      <a:r>
                        <a:rPr lang="fr-FR" sz="1000" baseline="0" dirty="0" smtClean="0"/>
                        <a:t> d’un point Skype de répétition de la présentation du 15/10 le 12/10.</a:t>
                      </a:r>
                      <a:endParaRPr lang="fr-FR" sz="1000" dirty="0" smtClean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Acté</a:t>
                      </a:r>
                      <a:r>
                        <a:rPr lang="fr-F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859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07504" y="107340"/>
            <a:ext cx="65114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Lot </a:t>
            </a:r>
            <a:r>
              <a:rPr lang="fr-FR" dirty="0"/>
              <a:t>3</a:t>
            </a:r>
          </a:p>
        </p:txBody>
      </p:sp>
      <p:sp>
        <p:nvSpPr>
          <p:cNvPr id="4" name="Rectangle 3"/>
          <p:cNvSpPr/>
          <p:nvPr/>
        </p:nvSpPr>
        <p:spPr>
          <a:xfrm>
            <a:off x="6164796" y="827420"/>
            <a:ext cx="59584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/>
              <a:t>Date de fin </a:t>
            </a:r>
            <a:r>
              <a:rPr lang="fr-FR" sz="1400" dirty="0" err="1" smtClean="0"/>
              <a:t>prév</a:t>
            </a:r>
            <a:r>
              <a:rPr lang="fr-FR" sz="1400" dirty="0" smtClean="0"/>
              <a:t>. : </a:t>
            </a:r>
            <a:r>
              <a:rPr lang="fr-FR" sz="1400" dirty="0" err="1" smtClean="0"/>
              <a:t>nc</a:t>
            </a:r>
            <a:endParaRPr lang="fr-FR" sz="1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433074" y="827420"/>
            <a:ext cx="2220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Lot 3.2 : </a:t>
            </a:r>
            <a:r>
              <a:rPr lang="fr-FR" b="1" dirty="0" err="1" smtClean="0"/>
              <a:t>WebServices</a:t>
            </a:r>
            <a:endParaRPr lang="fr-FR" b="1" dirty="0"/>
          </a:p>
        </p:txBody>
      </p:sp>
      <p:sp>
        <p:nvSpPr>
          <p:cNvPr id="10" name="Rectangle 9"/>
          <p:cNvSpPr/>
          <p:nvPr/>
        </p:nvSpPr>
        <p:spPr>
          <a:xfrm>
            <a:off x="433074" y="1362834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Actions</a:t>
            </a:r>
            <a:r>
              <a:rPr lang="fr-FR" b="1" dirty="0" smtClean="0"/>
              <a:t> :</a:t>
            </a:r>
            <a:endParaRPr lang="fr-FR" b="1" dirty="0"/>
          </a:p>
        </p:txBody>
      </p:sp>
      <p:sp>
        <p:nvSpPr>
          <p:cNvPr id="11" name="Rectangle 10"/>
          <p:cNvSpPr/>
          <p:nvPr/>
        </p:nvSpPr>
        <p:spPr>
          <a:xfrm>
            <a:off x="433074" y="2276872"/>
            <a:ext cx="1186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Décisions</a:t>
            </a:r>
            <a:r>
              <a:rPr lang="fr-FR" b="1" dirty="0" smtClean="0"/>
              <a:t> :</a:t>
            </a:r>
            <a:endParaRPr lang="fr-FR" b="1" dirty="0"/>
          </a:p>
        </p:txBody>
      </p:sp>
      <p:sp>
        <p:nvSpPr>
          <p:cNvPr id="12" name="Rectangle 11"/>
          <p:cNvSpPr/>
          <p:nvPr/>
        </p:nvSpPr>
        <p:spPr>
          <a:xfrm>
            <a:off x="433074" y="3501008"/>
            <a:ext cx="312547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Livrables</a:t>
            </a:r>
            <a:r>
              <a:rPr lang="fr-FR" b="1" dirty="0" smtClean="0"/>
              <a:t> :</a:t>
            </a:r>
          </a:p>
          <a:p>
            <a:r>
              <a:rPr lang="fr-FR" sz="1400" dirty="0" smtClean="0"/>
              <a:t>- Code source java et C#</a:t>
            </a:r>
          </a:p>
          <a:p>
            <a:r>
              <a:rPr lang="fr-FR" sz="1400" dirty="0" smtClean="0"/>
              <a:t>- Document </a:t>
            </a:r>
            <a:r>
              <a:rPr lang="fr-FR" sz="1400" dirty="0"/>
              <a:t>de conception (Mise à jour) </a:t>
            </a:r>
            <a:endParaRPr lang="fr-FR" sz="1400" dirty="0" smtClean="0"/>
          </a:p>
          <a:p>
            <a:endParaRPr lang="fr-FR" sz="1400" dirty="0"/>
          </a:p>
        </p:txBody>
      </p:sp>
      <p:graphicFrame>
        <p:nvGraphicFramePr>
          <p:cNvPr id="13" name="Tableau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876968"/>
              </p:ext>
            </p:extLst>
          </p:nvPr>
        </p:nvGraphicFramePr>
        <p:xfrm>
          <a:off x="539552" y="1702199"/>
          <a:ext cx="7999611" cy="528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/>
                <a:gridCol w="930275"/>
                <a:gridCol w="1373981"/>
                <a:gridCol w="2887043"/>
              </a:tblGrid>
              <a:tr h="214633">
                <a:tc>
                  <a:txBody>
                    <a:bodyPr/>
                    <a:lstStyle/>
                    <a:p>
                      <a:pPr algn="l" fontAlgn="t"/>
                      <a:r>
                        <a:rPr lang="fr-FR" sz="1000" u="none" strike="noStrike" dirty="0">
                          <a:effectLst/>
                        </a:rPr>
                        <a:t>Action</a:t>
                      </a:r>
                      <a:endParaRPr lang="fr-FR" sz="1000" b="0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000" u="none" strike="noStrike" dirty="0">
                          <a:effectLst/>
                        </a:rPr>
                        <a:t>Date de fin </a:t>
                      </a:r>
                      <a:r>
                        <a:rPr lang="fr-FR" sz="1000" u="none" strike="noStrike" dirty="0" err="1">
                          <a:effectLst/>
                        </a:rPr>
                        <a:t>prév</a:t>
                      </a:r>
                      <a:r>
                        <a:rPr lang="fr-FR" sz="1000" u="none" strike="noStrike" dirty="0">
                          <a:effectLst/>
                        </a:rPr>
                        <a:t>.</a:t>
                      </a:r>
                      <a:endParaRPr lang="fr-FR" sz="1000" b="0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000" u="none" strike="noStrike" dirty="0">
                          <a:effectLst/>
                        </a:rPr>
                        <a:t>Date de fin réelle</a:t>
                      </a:r>
                      <a:endParaRPr lang="fr-FR" sz="1000" b="0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000" u="none" strike="noStrike" dirty="0">
                          <a:effectLst/>
                        </a:rPr>
                        <a:t>Commentaire</a:t>
                      </a:r>
                      <a:endParaRPr lang="fr-FR" sz="1000" b="0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</a:tr>
              <a:tr h="253212">
                <a:tc>
                  <a:txBody>
                    <a:bodyPr/>
                    <a:lstStyle/>
                    <a:p>
                      <a:pPr marL="0" marR="0" lvl="1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/>
                        <a:t>Extraction</a:t>
                      </a:r>
                      <a:r>
                        <a:rPr lang="fr-FR" sz="1000" baseline="0" dirty="0" smtClean="0"/>
                        <a:t> des fonctionnalités C# vers Web-services JAVA</a:t>
                      </a:r>
                      <a:endParaRPr lang="fr-FR" sz="1000" dirty="0" smtClean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nc</a:t>
                      </a:r>
                      <a:endParaRPr lang="fr-F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u="none" strike="noStrike" dirty="0" smtClean="0">
                          <a:effectLst/>
                        </a:rPr>
                        <a:t>Ces fonctionnalités</a:t>
                      </a:r>
                      <a:r>
                        <a:rPr lang="fr-FR" sz="1000" u="none" strike="noStrike" baseline="0" dirty="0" smtClean="0">
                          <a:effectLst/>
                        </a:rPr>
                        <a:t> seront intégrées dans le projet spécifique D314.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4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142302"/>
              </p:ext>
            </p:extLst>
          </p:nvPr>
        </p:nvGraphicFramePr>
        <p:xfrm>
          <a:off x="539552" y="2617625"/>
          <a:ext cx="8003732" cy="847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0744"/>
                <a:gridCol w="3995296"/>
                <a:gridCol w="2877692"/>
              </a:tblGrid>
              <a:tr h="228567">
                <a:tc>
                  <a:txBody>
                    <a:bodyPr/>
                    <a:lstStyle/>
                    <a:p>
                      <a:pPr algn="ctr" fontAlgn="t"/>
                      <a:r>
                        <a:rPr lang="fr-FR" sz="10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 de création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0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0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Décision</a:t>
                      </a:r>
                    </a:p>
                  </a:txBody>
                  <a:tcPr marL="9525" marR="9525" marT="9525" marB="0"/>
                </a:tc>
              </a:tr>
              <a:tr h="228567"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01/10</a:t>
                      </a:r>
                      <a:endParaRPr lang="fr-F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/>
                        <a:t>Suite à la</a:t>
                      </a:r>
                      <a:r>
                        <a:rPr lang="fr-FR" sz="1000" baseline="0" dirty="0" smtClean="0"/>
                        <a:t> réponse de l’enseignant du module D312 et le délai avant la remise du projet, pas de prise en compte de l’extraction des fonctionnalités de l’optimiseur C# vers des Web-services Java dans le cadre de ce projet (Remise avec projet D314).</a:t>
                      </a:r>
                      <a:endParaRPr lang="fr-FR" sz="1000" dirty="0" smtClean="0"/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Acté</a:t>
                      </a:r>
                      <a:endParaRPr lang="fr-F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611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107504" y="566791"/>
            <a:ext cx="7233866" cy="338554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16200000" scaled="1"/>
          </a:gradFill>
        </p:spPr>
        <p:txBody>
          <a:bodyPr wrap="square" anchor="ctr">
            <a:spAutoFit/>
          </a:bodyPr>
          <a:lstStyle/>
          <a:p>
            <a:pPr algn="ctr"/>
            <a:r>
              <a:rPr lang="fr-FR" sz="1600" b="1" dirty="0" smtClean="0"/>
              <a:t>Projet de conception</a:t>
            </a:r>
          </a:p>
        </p:txBody>
      </p:sp>
      <p:sp>
        <p:nvSpPr>
          <p:cNvPr id="69" name="Rectangle 68"/>
          <p:cNvSpPr/>
          <p:nvPr/>
        </p:nvSpPr>
        <p:spPr>
          <a:xfrm>
            <a:off x="7444269" y="570291"/>
            <a:ext cx="1622614" cy="338554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16200000" scaled="1"/>
          </a:gradFill>
        </p:spPr>
        <p:txBody>
          <a:bodyPr wrap="square" anchor="ctr">
            <a:spAutoFit/>
          </a:bodyPr>
          <a:lstStyle/>
          <a:p>
            <a:pPr algn="ctr"/>
            <a:r>
              <a:rPr lang="fr-FR" sz="1600" b="1" dirty="0" smtClean="0"/>
              <a:t>D314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107504" y="107340"/>
            <a:ext cx="192924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Evolution planning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 flipV="1">
            <a:off x="0" y="1628800"/>
            <a:ext cx="9144000" cy="1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9429" y="1161586"/>
            <a:ext cx="1024927" cy="3385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fr-FR" sz="1600" b="1" dirty="0" smtClean="0"/>
              <a:t>22/06</a:t>
            </a:r>
            <a:endParaRPr lang="fr-FR" sz="1600" dirty="0"/>
          </a:p>
        </p:txBody>
      </p:sp>
      <p:sp>
        <p:nvSpPr>
          <p:cNvPr id="15" name="Rectangle 14"/>
          <p:cNvSpPr/>
          <p:nvPr/>
        </p:nvSpPr>
        <p:spPr>
          <a:xfrm>
            <a:off x="2218402" y="1161586"/>
            <a:ext cx="1024927" cy="3385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fr-FR" sz="1600" b="1" dirty="0" smtClean="0"/>
              <a:t>22/07</a:t>
            </a:r>
            <a:endParaRPr lang="fr-FR" sz="1600" dirty="0"/>
          </a:p>
        </p:txBody>
      </p:sp>
      <p:sp>
        <p:nvSpPr>
          <p:cNvPr id="17" name="Rectangle 16"/>
          <p:cNvSpPr/>
          <p:nvPr/>
        </p:nvSpPr>
        <p:spPr>
          <a:xfrm>
            <a:off x="8469127" y="1172052"/>
            <a:ext cx="701368" cy="3385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fr-FR" sz="1600" b="1" dirty="0" smtClean="0"/>
              <a:t>01/12</a:t>
            </a:r>
            <a:endParaRPr lang="fr-FR" sz="2400" dirty="0"/>
          </a:p>
        </p:txBody>
      </p:sp>
      <p:cxnSp>
        <p:nvCxnSpPr>
          <p:cNvPr id="18" name="Connecteur droit 17"/>
          <p:cNvCxnSpPr/>
          <p:nvPr/>
        </p:nvCxnSpPr>
        <p:spPr>
          <a:xfrm flipH="1">
            <a:off x="288030" y="1440478"/>
            <a:ext cx="2" cy="3796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H="1">
            <a:off x="2527452" y="1440478"/>
            <a:ext cx="2" cy="3796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>
            <a:off x="4766874" y="1453315"/>
            <a:ext cx="2" cy="3796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H="1">
            <a:off x="7021373" y="1454233"/>
            <a:ext cx="2" cy="3796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1018261" y="1445633"/>
            <a:ext cx="789044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LOT 1</a:t>
            </a:r>
            <a:endParaRPr lang="fr-FR" sz="1600" dirty="0"/>
          </a:p>
        </p:txBody>
      </p:sp>
      <p:sp>
        <p:nvSpPr>
          <p:cNvPr id="31" name="ZoneTexte 30"/>
          <p:cNvSpPr txBox="1"/>
          <p:nvPr/>
        </p:nvSpPr>
        <p:spPr>
          <a:xfrm>
            <a:off x="3255162" y="1435732"/>
            <a:ext cx="789044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LOT 2</a:t>
            </a:r>
            <a:endParaRPr lang="fr-FR" sz="1600" dirty="0"/>
          </a:p>
        </p:txBody>
      </p:sp>
      <p:sp>
        <p:nvSpPr>
          <p:cNvPr id="32" name="ZoneTexte 31"/>
          <p:cNvSpPr txBox="1"/>
          <p:nvPr/>
        </p:nvSpPr>
        <p:spPr>
          <a:xfrm>
            <a:off x="5492063" y="1440478"/>
            <a:ext cx="789044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LOT 3</a:t>
            </a:r>
            <a:endParaRPr lang="fr-FR" sz="1600" dirty="0"/>
          </a:p>
        </p:txBody>
      </p:sp>
      <p:cxnSp>
        <p:nvCxnSpPr>
          <p:cNvPr id="35" name="Connecteur droit 34"/>
          <p:cNvCxnSpPr/>
          <p:nvPr/>
        </p:nvCxnSpPr>
        <p:spPr>
          <a:xfrm flipH="1">
            <a:off x="8768261" y="1453315"/>
            <a:ext cx="2" cy="3796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07505" y="565315"/>
            <a:ext cx="7233864" cy="5819913"/>
          </a:xfrm>
          <a:prstGeom prst="rect">
            <a:avLst/>
          </a:prstGeom>
          <a:noFill/>
          <a:ln w="254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7444269" y="565315"/>
            <a:ext cx="1636677" cy="5819913"/>
          </a:xfrm>
          <a:prstGeom prst="rect">
            <a:avLst/>
          </a:prstGeom>
          <a:noFill/>
          <a:ln w="254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à coins arrondis 44"/>
          <p:cNvSpPr/>
          <p:nvPr/>
        </p:nvSpPr>
        <p:spPr>
          <a:xfrm>
            <a:off x="530670" y="2688272"/>
            <a:ext cx="1634500" cy="1656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DWH</a:t>
            </a:r>
          </a:p>
          <a:p>
            <a:pPr algn="ctr"/>
            <a:r>
              <a:rPr lang="fr-FR" dirty="0" smtClean="0"/>
              <a:t>SQL SERVER</a:t>
            </a:r>
            <a:endParaRPr lang="fr-FR" dirty="0"/>
          </a:p>
        </p:txBody>
      </p:sp>
      <p:sp>
        <p:nvSpPr>
          <p:cNvPr id="46" name="Rectangle à coins arrondis 45"/>
          <p:cNvSpPr/>
          <p:nvPr/>
        </p:nvSpPr>
        <p:spPr>
          <a:xfrm>
            <a:off x="548654" y="4409257"/>
            <a:ext cx="1586468" cy="1656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Base OLAP</a:t>
            </a:r>
          </a:p>
          <a:p>
            <a:pPr algn="ctr"/>
            <a:r>
              <a:rPr lang="fr-FR" dirty="0" smtClean="0"/>
              <a:t>SSAS</a:t>
            </a:r>
            <a:endParaRPr lang="fr-FR" dirty="0"/>
          </a:p>
        </p:txBody>
      </p:sp>
      <p:sp>
        <p:nvSpPr>
          <p:cNvPr id="47" name="Rectangle à coins arrondis 46"/>
          <p:cNvSpPr/>
          <p:nvPr/>
        </p:nvSpPr>
        <p:spPr>
          <a:xfrm>
            <a:off x="2852794" y="2688272"/>
            <a:ext cx="1634500" cy="1656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Reporting</a:t>
            </a:r>
          </a:p>
          <a:p>
            <a:pPr algn="ctr"/>
            <a:r>
              <a:rPr lang="fr-FR" dirty="0" smtClean="0"/>
              <a:t>SSRS</a:t>
            </a:r>
            <a:endParaRPr lang="fr-FR" dirty="0"/>
          </a:p>
        </p:txBody>
      </p:sp>
      <p:sp>
        <p:nvSpPr>
          <p:cNvPr id="48" name="Rectangle à coins arrondis 47"/>
          <p:cNvSpPr/>
          <p:nvPr/>
        </p:nvSpPr>
        <p:spPr>
          <a:xfrm>
            <a:off x="2847169" y="4409257"/>
            <a:ext cx="1605029" cy="1656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Moteur de calcul d’agrégats</a:t>
            </a:r>
            <a:endParaRPr lang="fr-FR" dirty="0"/>
          </a:p>
        </p:txBody>
      </p:sp>
      <p:sp>
        <p:nvSpPr>
          <p:cNvPr id="49" name="Rectangle à coins arrondis 48"/>
          <p:cNvSpPr/>
          <p:nvPr/>
        </p:nvSpPr>
        <p:spPr>
          <a:xfrm>
            <a:off x="5122783" y="2684271"/>
            <a:ext cx="1634500" cy="868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ETL</a:t>
            </a:r>
          </a:p>
          <a:p>
            <a:pPr algn="ctr"/>
            <a:r>
              <a:rPr lang="fr-FR" dirty="0" smtClean="0"/>
              <a:t>SSIS</a:t>
            </a:r>
            <a:endParaRPr lang="fr-FR" dirty="0"/>
          </a:p>
        </p:txBody>
      </p:sp>
      <p:sp>
        <p:nvSpPr>
          <p:cNvPr id="55" name="ZoneTexte 54"/>
          <p:cNvSpPr txBox="1"/>
          <p:nvPr/>
        </p:nvSpPr>
        <p:spPr>
          <a:xfrm>
            <a:off x="5939044" y="1926180"/>
            <a:ext cx="2232716" cy="36933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accent5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Présentation</a:t>
            </a:r>
            <a:r>
              <a:rPr lang="fr-FR" dirty="0" smtClean="0"/>
              <a:t> </a:t>
            </a:r>
            <a:r>
              <a:rPr lang="fr-FR" sz="1400" dirty="0" smtClean="0"/>
              <a:t>projet</a:t>
            </a:r>
            <a:endParaRPr lang="fr-FR" sz="1600" dirty="0"/>
          </a:p>
        </p:txBody>
      </p:sp>
      <p:sp>
        <p:nvSpPr>
          <p:cNvPr id="58" name="Rectangle 57"/>
          <p:cNvSpPr/>
          <p:nvPr/>
        </p:nvSpPr>
        <p:spPr>
          <a:xfrm>
            <a:off x="4457823" y="1124744"/>
            <a:ext cx="1024927" cy="3385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fr-FR" sz="1600" b="1" dirty="0" smtClean="0"/>
              <a:t>31/08</a:t>
            </a:r>
            <a:endParaRPr lang="fr-FR" sz="1600" dirty="0"/>
          </a:p>
        </p:txBody>
      </p:sp>
      <p:sp>
        <p:nvSpPr>
          <p:cNvPr id="59" name="Rectangle 58"/>
          <p:cNvSpPr/>
          <p:nvPr/>
        </p:nvSpPr>
        <p:spPr>
          <a:xfrm>
            <a:off x="6685310" y="1146230"/>
            <a:ext cx="1024927" cy="3385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fr-FR" sz="1600" b="1" dirty="0" smtClean="0"/>
              <a:t>15/10</a:t>
            </a:r>
            <a:endParaRPr lang="fr-FR" sz="1600" dirty="0"/>
          </a:p>
        </p:txBody>
      </p:sp>
      <p:sp>
        <p:nvSpPr>
          <p:cNvPr id="64" name="Rectangle à coins arrondis 63"/>
          <p:cNvSpPr/>
          <p:nvPr/>
        </p:nvSpPr>
        <p:spPr>
          <a:xfrm>
            <a:off x="5122783" y="4417462"/>
            <a:ext cx="1634500" cy="868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PowerBI</a:t>
            </a:r>
            <a:endParaRPr lang="fr-FR" dirty="0"/>
          </a:p>
        </p:txBody>
      </p:sp>
      <p:sp>
        <p:nvSpPr>
          <p:cNvPr id="65" name="Rectangle à coins arrondis 64"/>
          <p:cNvSpPr/>
          <p:nvPr/>
        </p:nvSpPr>
        <p:spPr>
          <a:xfrm>
            <a:off x="5122783" y="5323567"/>
            <a:ext cx="1650901" cy="750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Benchmarking</a:t>
            </a:r>
            <a:endParaRPr lang="fr-FR" dirty="0"/>
          </a:p>
        </p:txBody>
      </p:sp>
      <p:sp>
        <p:nvSpPr>
          <p:cNvPr id="66" name="Rectangle à coins arrondis 65"/>
          <p:cNvSpPr/>
          <p:nvPr/>
        </p:nvSpPr>
        <p:spPr>
          <a:xfrm>
            <a:off x="5127722" y="3625888"/>
            <a:ext cx="1650901" cy="750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Optimisation du moteur</a:t>
            </a:r>
            <a:endParaRPr lang="fr-FR" dirty="0"/>
          </a:p>
        </p:txBody>
      </p:sp>
      <p:sp>
        <p:nvSpPr>
          <p:cNvPr id="50" name="Rectangle à coins arrondis 49"/>
          <p:cNvSpPr/>
          <p:nvPr/>
        </p:nvSpPr>
        <p:spPr>
          <a:xfrm>
            <a:off x="7533675" y="3590672"/>
            <a:ext cx="1430813" cy="750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Web-services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209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8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9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9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5" grpId="0" animBg="1"/>
      <p:bldP spid="55" grpId="1" animBg="1"/>
      <p:bldP spid="58" grpId="0"/>
      <p:bldP spid="59" grpId="0"/>
      <p:bldP spid="64" grpId="0" animBg="1"/>
      <p:bldP spid="65" grpId="0" animBg="1"/>
      <p:bldP spid="66" grpId="0" animBg="1"/>
      <p:bldP spid="50" grpId="0" animBg="1"/>
      <p:bldP spid="50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1958293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Architecture Finale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395536" y="2420888"/>
            <a:ext cx="108012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</a:t>
            </a:r>
            <a:r>
              <a:rPr lang="fr-FR" dirty="0" smtClean="0"/>
              <a:t>ichier</a:t>
            </a:r>
          </a:p>
          <a:p>
            <a:pPr algn="ctr"/>
            <a:r>
              <a:rPr lang="fr-FR" dirty="0" smtClean="0"/>
              <a:t>ACCESS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395536" y="3429000"/>
            <a:ext cx="108012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</a:t>
            </a:r>
            <a:r>
              <a:rPr lang="fr-FR" dirty="0" smtClean="0"/>
              <a:t>ichier</a:t>
            </a:r>
          </a:p>
          <a:p>
            <a:pPr algn="ctr"/>
            <a:r>
              <a:rPr lang="fr-FR" dirty="0" smtClean="0"/>
              <a:t>EXCEL</a:t>
            </a:r>
            <a:endParaRPr lang="fr-FR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389866" y="4509120"/>
            <a:ext cx="108012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Fichier</a:t>
            </a:r>
          </a:p>
          <a:p>
            <a:pPr algn="ctr"/>
            <a:r>
              <a:rPr lang="fr-FR" dirty="0" smtClean="0"/>
              <a:t>CSV</a:t>
            </a:r>
            <a:endParaRPr lang="fr-FR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2267744" y="3356992"/>
            <a:ext cx="108012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ETL</a:t>
            </a:r>
          </a:p>
          <a:p>
            <a:pPr algn="ctr"/>
            <a:r>
              <a:rPr lang="fr-FR" dirty="0" smtClean="0"/>
              <a:t>SSIS</a:t>
            </a:r>
            <a:endParaRPr lang="fr-FR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3779912" y="3356992"/>
            <a:ext cx="144016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DWH</a:t>
            </a:r>
          </a:p>
          <a:p>
            <a:pPr algn="ctr"/>
            <a:r>
              <a:rPr lang="fr-FR" dirty="0" smtClean="0"/>
              <a:t>SQL SERVER</a:t>
            </a:r>
            <a:endParaRPr lang="fr-FR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5652120" y="3356992"/>
            <a:ext cx="144016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Base OLAP</a:t>
            </a:r>
          </a:p>
          <a:p>
            <a:pPr algn="ctr"/>
            <a:r>
              <a:rPr lang="fr-FR" dirty="0" smtClean="0"/>
              <a:t>SSAS</a:t>
            </a:r>
            <a:endParaRPr lang="fr-FR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7545031" y="3356992"/>
            <a:ext cx="144016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Reporting</a:t>
            </a:r>
          </a:p>
          <a:p>
            <a:pPr algn="ctr"/>
            <a:r>
              <a:rPr lang="fr-FR" dirty="0" smtClean="0"/>
              <a:t>SSRS</a:t>
            </a:r>
            <a:endParaRPr lang="fr-FR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5220073" y="4794840"/>
            <a:ext cx="187220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Moteur de calcul d’agrégats + Web-services</a:t>
            </a:r>
            <a:endParaRPr lang="fr-FR" dirty="0"/>
          </a:p>
        </p:txBody>
      </p:sp>
      <p:cxnSp>
        <p:nvCxnSpPr>
          <p:cNvPr id="15" name="Connecteur droit avec flèche 14"/>
          <p:cNvCxnSpPr>
            <a:stCxn id="10" idx="3"/>
            <a:endCxn id="11" idx="1"/>
          </p:cNvCxnSpPr>
          <p:nvPr/>
        </p:nvCxnSpPr>
        <p:spPr>
          <a:xfrm>
            <a:off x="3347864" y="3789040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11" idx="3"/>
            <a:endCxn id="12" idx="1"/>
          </p:cNvCxnSpPr>
          <p:nvPr/>
        </p:nvCxnSpPr>
        <p:spPr>
          <a:xfrm>
            <a:off x="5220072" y="3789040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onnecteur en angle 17"/>
          <p:cNvCxnSpPr>
            <a:stCxn id="6" idx="3"/>
            <a:endCxn id="10" idx="1"/>
          </p:cNvCxnSpPr>
          <p:nvPr/>
        </p:nvCxnSpPr>
        <p:spPr>
          <a:xfrm>
            <a:off x="1475656" y="2780928"/>
            <a:ext cx="792088" cy="1008112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Connecteur en angle 18"/>
          <p:cNvCxnSpPr>
            <a:stCxn id="7" idx="3"/>
            <a:endCxn id="10" idx="1"/>
          </p:cNvCxnSpPr>
          <p:nvPr/>
        </p:nvCxnSpPr>
        <p:spPr>
          <a:xfrm>
            <a:off x="1475656" y="3789040"/>
            <a:ext cx="792088" cy="12700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Connecteur en angle 19"/>
          <p:cNvCxnSpPr>
            <a:stCxn id="9" idx="3"/>
            <a:endCxn id="10" idx="1"/>
          </p:cNvCxnSpPr>
          <p:nvPr/>
        </p:nvCxnSpPr>
        <p:spPr>
          <a:xfrm flipV="1">
            <a:off x="1469986" y="3789040"/>
            <a:ext cx="797758" cy="1080120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79512" y="1412776"/>
            <a:ext cx="3312368" cy="4464496"/>
          </a:xfrm>
          <a:prstGeom prst="rect">
            <a:avLst/>
          </a:prstGeom>
          <a:noFill/>
          <a:ln w="254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3563888" y="1412776"/>
            <a:ext cx="3624798" cy="4464496"/>
          </a:xfrm>
          <a:prstGeom prst="rect">
            <a:avLst/>
          </a:prstGeom>
          <a:noFill/>
          <a:ln w="254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7283906" y="1412776"/>
            <a:ext cx="1812399" cy="4464496"/>
          </a:xfrm>
          <a:prstGeom prst="rect">
            <a:avLst/>
          </a:prstGeom>
          <a:noFill/>
          <a:ln w="254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2441664" y="1531043"/>
            <a:ext cx="732279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ETL</a:t>
            </a:r>
            <a:endParaRPr lang="fr-FR" b="1" dirty="0"/>
          </a:p>
        </p:txBody>
      </p:sp>
      <p:sp>
        <p:nvSpPr>
          <p:cNvPr id="25" name="ZoneTexte 24"/>
          <p:cNvSpPr txBox="1"/>
          <p:nvPr/>
        </p:nvSpPr>
        <p:spPr>
          <a:xfrm>
            <a:off x="7452320" y="1516142"/>
            <a:ext cx="1440159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REPORTING</a:t>
            </a:r>
            <a:endParaRPr lang="fr-FR" b="1" dirty="0"/>
          </a:p>
        </p:txBody>
      </p:sp>
      <p:sp>
        <p:nvSpPr>
          <p:cNvPr id="26" name="ZoneTexte 25"/>
          <p:cNvSpPr txBox="1"/>
          <p:nvPr/>
        </p:nvSpPr>
        <p:spPr>
          <a:xfrm>
            <a:off x="4644008" y="1516142"/>
            <a:ext cx="1654681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DWH / CUBES</a:t>
            </a:r>
            <a:endParaRPr lang="fr-FR" b="1" dirty="0"/>
          </a:p>
        </p:txBody>
      </p:sp>
      <p:cxnSp>
        <p:nvCxnSpPr>
          <p:cNvPr id="27" name="Connecteur droit avec flèche 26"/>
          <p:cNvCxnSpPr>
            <a:stCxn id="12" idx="3"/>
            <a:endCxn id="13" idx="1"/>
          </p:cNvCxnSpPr>
          <p:nvPr/>
        </p:nvCxnSpPr>
        <p:spPr>
          <a:xfrm>
            <a:off x="7092280" y="3789040"/>
            <a:ext cx="45275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Connecteur en angle 27"/>
          <p:cNvCxnSpPr>
            <a:stCxn id="14" idx="0"/>
            <a:endCxn id="12" idx="2"/>
          </p:cNvCxnSpPr>
          <p:nvPr/>
        </p:nvCxnSpPr>
        <p:spPr>
          <a:xfrm rot="5400000" flipH="1" flipV="1">
            <a:off x="5977312" y="4399953"/>
            <a:ext cx="573752" cy="216023"/>
          </a:xfrm>
          <a:prstGeom prst="bentConnector3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9" name="Picture 6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7" y="232514"/>
            <a:ext cx="1978376" cy="892230"/>
          </a:xfrm>
          <a:prstGeom prst="rect">
            <a:avLst/>
          </a:prstGeom>
        </p:spPr>
      </p:pic>
      <p:sp>
        <p:nvSpPr>
          <p:cNvPr id="31" name="Rectangle à coins arrondis 30"/>
          <p:cNvSpPr/>
          <p:nvPr/>
        </p:nvSpPr>
        <p:spPr>
          <a:xfrm>
            <a:off x="7556308" y="4437112"/>
            <a:ext cx="144016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PowerBI</a:t>
            </a:r>
            <a:endParaRPr lang="fr-FR" dirty="0" smtClean="0"/>
          </a:p>
          <a:p>
            <a:pPr algn="ctr"/>
            <a:r>
              <a:rPr lang="fr-FR" dirty="0" smtClean="0"/>
              <a:t>Sur SSAS</a:t>
            </a:r>
            <a:endParaRPr lang="fr-FR" dirty="0"/>
          </a:p>
        </p:txBody>
      </p:sp>
      <p:sp>
        <p:nvSpPr>
          <p:cNvPr id="38" name="Rectangle à coins arrondis 37"/>
          <p:cNvSpPr/>
          <p:nvPr/>
        </p:nvSpPr>
        <p:spPr>
          <a:xfrm>
            <a:off x="5220072" y="5748935"/>
            <a:ext cx="187220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Web-services</a:t>
            </a:r>
          </a:p>
          <a:p>
            <a:pPr algn="ctr"/>
            <a:r>
              <a:rPr lang="fr-FR" sz="1050" dirty="0"/>
              <a:t>Mise en place ultérieure dans le cadre du </a:t>
            </a:r>
            <a:r>
              <a:rPr lang="fr-FR" sz="1050" dirty="0" smtClean="0"/>
              <a:t>D314</a:t>
            </a:r>
            <a:endParaRPr lang="fr-FR" dirty="0" smtClean="0"/>
          </a:p>
        </p:txBody>
      </p:sp>
      <p:sp>
        <p:nvSpPr>
          <p:cNvPr id="39" name="Rectangle à coins arrondis 38"/>
          <p:cNvSpPr/>
          <p:nvPr/>
        </p:nvSpPr>
        <p:spPr>
          <a:xfrm>
            <a:off x="5220072" y="4794728"/>
            <a:ext cx="187220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Moteur de calcul d’agrégats</a:t>
            </a:r>
            <a:endParaRPr lang="fr-FR" dirty="0"/>
          </a:p>
        </p:txBody>
      </p:sp>
      <p:cxnSp>
        <p:nvCxnSpPr>
          <p:cNvPr id="54" name="Connecteur droit avec flèche 53"/>
          <p:cNvCxnSpPr>
            <a:stCxn id="12" idx="3"/>
            <a:endCxn id="31" idx="1"/>
          </p:cNvCxnSpPr>
          <p:nvPr/>
        </p:nvCxnSpPr>
        <p:spPr>
          <a:xfrm>
            <a:off x="7092280" y="3789040"/>
            <a:ext cx="464028" cy="10801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Connecteur droit avec flèche 53"/>
          <p:cNvCxnSpPr>
            <a:stCxn id="11" idx="0"/>
            <a:endCxn id="33" idx="1"/>
          </p:cNvCxnSpPr>
          <p:nvPr/>
        </p:nvCxnSpPr>
        <p:spPr>
          <a:xfrm rot="5400000" flipH="1" flipV="1">
            <a:off x="5680285" y="1512949"/>
            <a:ext cx="663751" cy="3024336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Connecteur en angle 72"/>
          <p:cNvCxnSpPr>
            <a:stCxn id="38" idx="0"/>
            <a:endCxn id="39" idx="2"/>
          </p:cNvCxnSpPr>
          <p:nvPr/>
        </p:nvCxnSpPr>
        <p:spPr>
          <a:xfrm flipV="1">
            <a:off x="6156176" y="5658824"/>
            <a:ext cx="0" cy="90111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Rectangle à coins arrondis 32"/>
          <p:cNvSpPr/>
          <p:nvPr/>
        </p:nvSpPr>
        <p:spPr>
          <a:xfrm>
            <a:off x="7524328" y="2261193"/>
            <a:ext cx="144016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PowerBI</a:t>
            </a:r>
            <a:endParaRPr lang="fr-FR" dirty="0" smtClean="0"/>
          </a:p>
          <a:p>
            <a:pPr algn="ctr"/>
            <a:r>
              <a:rPr lang="fr-FR" dirty="0" smtClean="0"/>
              <a:t>Sur DWH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98462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6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133" fill="hold">
                                          <p:stCondLst>
                                            <p:cond delay="133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133" fill="hold">
                                          <p:stCondLst>
                                            <p:cond delay="267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133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133" fill="hold">
                                          <p:stCondLst>
                                            <p:cond delay="533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0.00017 -0.12616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1" animBg="1"/>
      <p:bldP spid="31" grpId="0" animBg="1"/>
      <p:bldP spid="38" grpId="0" animBg="1"/>
      <p:bldP spid="38" grpId="1" animBg="1"/>
      <p:bldP spid="39" grpId="0" animBg="1"/>
      <p:bldP spid="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96174" y="2348880"/>
            <a:ext cx="6984776" cy="13234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Document Synthèse</a:t>
            </a:r>
          </a:p>
          <a:p>
            <a:pPr algn="ctr"/>
            <a:r>
              <a:rPr lang="fr-FR" sz="4000" dirty="0"/>
              <a:t>P</a:t>
            </a:r>
            <a:r>
              <a:rPr lang="fr-FR" sz="4000" dirty="0" smtClean="0"/>
              <a:t>rojet</a:t>
            </a:r>
          </a:p>
        </p:txBody>
      </p:sp>
    </p:spTree>
    <p:extLst>
      <p:ext uri="{BB962C8B-B14F-4D97-AF65-F5344CB8AC3E}">
        <p14:creationId xmlns:p14="http://schemas.microsoft.com/office/powerpoint/2010/main" val="394970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1137043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539552" y="1224042"/>
            <a:ext cx="6264696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Architecture cible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Macro-planning initial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Lot 1 : DWH et cube de données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Lot 2 : Optimiseur et Reports SSRS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Lot 3 : </a:t>
            </a:r>
            <a:r>
              <a:rPr lang="fr-FR" dirty="0" err="1" smtClean="0"/>
              <a:t>PowerBI</a:t>
            </a:r>
            <a:r>
              <a:rPr lang="fr-FR" dirty="0" smtClean="0"/>
              <a:t>, ETL, </a:t>
            </a:r>
            <a:r>
              <a:rPr lang="fr-FR" dirty="0" err="1" smtClean="0"/>
              <a:t>Benchmarking</a:t>
            </a:r>
            <a:r>
              <a:rPr lang="fr-FR" dirty="0" smtClean="0"/>
              <a:t> et </a:t>
            </a:r>
            <a:r>
              <a:rPr lang="fr-FR" dirty="0" err="1" smtClean="0"/>
              <a:t>WebServices</a:t>
            </a:r>
            <a:endParaRPr lang="fr-FR" dirty="0" smtClean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Evolution planning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Architecture finale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fr-FR" dirty="0" smtClean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564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1865319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Architecture Cible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395536" y="2852936"/>
            <a:ext cx="108012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</a:t>
            </a:r>
            <a:r>
              <a:rPr lang="fr-FR" dirty="0" smtClean="0"/>
              <a:t>ichier</a:t>
            </a:r>
          </a:p>
          <a:p>
            <a:pPr algn="ctr"/>
            <a:r>
              <a:rPr lang="fr-FR" dirty="0" smtClean="0"/>
              <a:t>ACCESS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395536" y="3861048"/>
            <a:ext cx="108012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</a:t>
            </a:r>
            <a:r>
              <a:rPr lang="fr-FR" dirty="0" smtClean="0"/>
              <a:t>ichier</a:t>
            </a:r>
          </a:p>
          <a:p>
            <a:pPr algn="ctr"/>
            <a:r>
              <a:rPr lang="fr-FR" dirty="0" smtClean="0"/>
              <a:t>EXCEL</a:t>
            </a:r>
            <a:endParaRPr lang="fr-FR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395536" y="1700808"/>
            <a:ext cx="108012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Base</a:t>
            </a:r>
          </a:p>
          <a:p>
            <a:pPr algn="ctr"/>
            <a:r>
              <a:rPr lang="fr-FR" dirty="0" smtClean="0"/>
              <a:t>SQL SERVER</a:t>
            </a:r>
            <a:endParaRPr lang="fr-FR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389866" y="4941168"/>
            <a:ext cx="108012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Fichier</a:t>
            </a:r>
          </a:p>
          <a:p>
            <a:pPr algn="ctr"/>
            <a:r>
              <a:rPr lang="fr-FR" dirty="0" smtClean="0"/>
              <a:t>CSV</a:t>
            </a:r>
            <a:endParaRPr lang="fr-FR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2267744" y="3356992"/>
            <a:ext cx="108012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ETL</a:t>
            </a:r>
          </a:p>
          <a:p>
            <a:pPr algn="ctr"/>
            <a:r>
              <a:rPr lang="fr-FR" dirty="0" smtClean="0"/>
              <a:t>SSIS</a:t>
            </a:r>
            <a:endParaRPr lang="fr-FR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3779912" y="3356992"/>
            <a:ext cx="144016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DWH</a:t>
            </a:r>
          </a:p>
          <a:p>
            <a:pPr algn="ctr"/>
            <a:r>
              <a:rPr lang="fr-FR" dirty="0" smtClean="0"/>
              <a:t>SQL SERVER</a:t>
            </a:r>
            <a:endParaRPr lang="fr-FR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5652120" y="3356992"/>
            <a:ext cx="144016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Base OLAP</a:t>
            </a:r>
          </a:p>
          <a:p>
            <a:pPr algn="ctr"/>
            <a:r>
              <a:rPr lang="fr-FR" dirty="0" smtClean="0"/>
              <a:t>SSAS</a:t>
            </a:r>
            <a:endParaRPr lang="fr-FR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7596336" y="3356992"/>
            <a:ext cx="144016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Reporting</a:t>
            </a:r>
          </a:p>
          <a:p>
            <a:pPr algn="ctr"/>
            <a:r>
              <a:rPr lang="fr-FR" dirty="0" smtClean="0"/>
              <a:t>SSRS</a:t>
            </a:r>
            <a:endParaRPr lang="fr-FR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5220073" y="4794840"/>
            <a:ext cx="187220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Moteur de calcul d’agrégats + Web-services</a:t>
            </a:r>
            <a:endParaRPr lang="fr-FR" dirty="0"/>
          </a:p>
        </p:txBody>
      </p:sp>
      <p:cxnSp>
        <p:nvCxnSpPr>
          <p:cNvPr id="15" name="Connecteur droit avec flèche 14"/>
          <p:cNvCxnSpPr>
            <a:stCxn id="10" idx="3"/>
            <a:endCxn id="11" idx="1"/>
          </p:cNvCxnSpPr>
          <p:nvPr/>
        </p:nvCxnSpPr>
        <p:spPr>
          <a:xfrm>
            <a:off x="3347864" y="3789040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11" idx="3"/>
            <a:endCxn id="12" idx="1"/>
          </p:cNvCxnSpPr>
          <p:nvPr/>
        </p:nvCxnSpPr>
        <p:spPr>
          <a:xfrm>
            <a:off x="5220072" y="3789040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onnecteur en angle 16"/>
          <p:cNvCxnSpPr>
            <a:stCxn id="8" idx="3"/>
            <a:endCxn id="10" idx="1"/>
          </p:cNvCxnSpPr>
          <p:nvPr/>
        </p:nvCxnSpPr>
        <p:spPr>
          <a:xfrm>
            <a:off x="1475656" y="2132856"/>
            <a:ext cx="792088" cy="1656184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onnecteur en angle 17"/>
          <p:cNvCxnSpPr>
            <a:stCxn id="6" idx="3"/>
            <a:endCxn id="10" idx="1"/>
          </p:cNvCxnSpPr>
          <p:nvPr/>
        </p:nvCxnSpPr>
        <p:spPr>
          <a:xfrm>
            <a:off x="1475656" y="3212976"/>
            <a:ext cx="792088" cy="576064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Connecteur en angle 18"/>
          <p:cNvCxnSpPr>
            <a:stCxn id="7" idx="3"/>
            <a:endCxn id="10" idx="1"/>
          </p:cNvCxnSpPr>
          <p:nvPr/>
        </p:nvCxnSpPr>
        <p:spPr>
          <a:xfrm flipV="1">
            <a:off x="1475656" y="3789040"/>
            <a:ext cx="792088" cy="432048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Connecteur en angle 19"/>
          <p:cNvCxnSpPr>
            <a:stCxn id="9" idx="3"/>
            <a:endCxn id="10" idx="1"/>
          </p:cNvCxnSpPr>
          <p:nvPr/>
        </p:nvCxnSpPr>
        <p:spPr>
          <a:xfrm flipV="1">
            <a:off x="1469986" y="3789040"/>
            <a:ext cx="797758" cy="1512168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79512" y="1412776"/>
            <a:ext cx="3312368" cy="4464496"/>
          </a:xfrm>
          <a:prstGeom prst="rect">
            <a:avLst/>
          </a:prstGeom>
          <a:noFill/>
          <a:ln w="254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3563888" y="1412776"/>
            <a:ext cx="3624798" cy="4464496"/>
          </a:xfrm>
          <a:prstGeom prst="rect">
            <a:avLst/>
          </a:prstGeom>
          <a:noFill/>
          <a:ln w="254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7283906" y="1412776"/>
            <a:ext cx="1812399" cy="4464496"/>
          </a:xfrm>
          <a:prstGeom prst="rect">
            <a:avLst/>
          </a:prstGeom>
          <a:noFill/>
          <a:ln w="254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2441664" y="1531043"/>
            <a:ext cx="732279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ETL</a:t>
            </a:r>
            <a:endParaRPr lang="fr-FR" b="1" dirty="0"/>
          </a:p>
        </p:txBody>
      </p:sp>
      <p:sp>
        <p:nvSpPr>
          <p:cNvPr id="25" name="ZoneTexte 24"/>
          <p:cNvSpPr txBox="1"/>
          <p:nvPr/>
        </p:nvSpPr>
        <p:spPr>
          <a:xfrm>
            <a:off x="7452320" y="1516142"/>
            <a:ext cx="1440159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REPORTING</a:t>
            </a:r>
            <a:endParaRPr lang="fr-FR" b="1" dirty="0"/>
          </a:p>
        </p:txBody>
      </p:sp>
      <p:sp>
        <p:nvSpPr>
          <p:cNvPr id="26" name="ZoneTexte 25"/>
          <p:cNvSpPr txBox="1"/>
          <p:nvPr/>
        </p:nvSpPr>
        <p:spPr>
          <a:xfrm>
            <a:off x="4644008" y="1516142"/>
            <a:ext cx="1654681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DWH / CUBES</a:t>
            </a:r>
            <a:endParaRPr lang="fr-FR" b="1" dirty="0"/>
          </a:p>
        </p:txBody>
      </p:sp>
      <p:cxnSp>
        <p:nvCxnSpPr>
          <p:cNvPr id="27" name="Connecteur droit avec flèche 26"/>
          <p:cNvCxnSpPr>
            <a:stCxn id="12" idx="3"/>
            <a:endCxn id="13" idx="1"/>
          </p:cNvCxnSpPr>
          <p:nvPr/>
        </p:nvCxnSpPr>
        <p:spPr>
          <a:xfrm>
            <a:off x="7092280" y="378904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Connecteur en angle 27"/>
          <p:cNvCxnSpPr>
            <a:stCxn id="14" idx="0"/>
            <a:endCxn id="12" idx="2"/>
          </p:cNvCxnSpPr>
          <p:nvPr/>
        </p:nvCxnSpPr>
        <p:spPr>
          <a:xfrm rot="5400000" flipH="1" flipV="1">
            <a:off x="5977312" y="4399953"/>
            <a:ext cx="573752" cy="216023"/>
          </a:xfrm>
          <a:prstGeom prst="bentConnector3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9" name="Picture 6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7" y="232514"/>
            <a:ext cx="1978376" cy="89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55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07504" y="107340"/>
            <a:ext cx="1994392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Organisation projet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539552" y="1224042"/>
            <a:ext cx="62646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endParaRPr lang="fr-FR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5536" y="870098"/>
            <a:ext cx="8640960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sz="1400" dirty="0" smtClean="0"/>
              <a:t>Compte tenu du nombre important de fonctionnalités voulant être mises en place dans le cadre de ce projet, notre choix de méthodologie peut se rapprocher d’une méthodologie SCRUM light. Celle-ci se traduit par :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Tx/>
              <a:buChar char="-"/>
            </a:pPr>
            <a:r>
              <a:rPr lang="fr-FR" sz="1400" dirty="0" smtClean="0"/>
              <a:t>Utilisation d’une plateforme commune </a:t>
            </a:r>
            <a:r>
              <a:rPr lang="fr-FR" sz="1400" dirty="0" err="1" smtClean="0"/>
              <a:t>GitHub</a:t>
            </a:r>
            <a:r>
              <a:rPr lang="fr-FR" sz="1400" dirty="0" smtClean="0"/>
              <a:t> pour le stockage de tous les documents projets (Code source, documents de suivi, documentation, documents de travail, tutorial…)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Tx/>
              <a:buChar char="-"/>
            </a:pPr>
            <a:r>
              <a:rPr lang="fr-FR" sz="1400" dirty="0" smtClean="0"/>
              <a:t>Réunion équipe </a:t>
            </a:r>
            <a:r>
              <a:rPr lang="fr-FR" sz="1400" dirty="0" err="1" smtClean="0"/>
              <a:t>bi-hebdomadaire</a:t>
            </a:r>
            <a:r>
              <a:rPr lang="fr-FR" sz="1400" dirty="0" smtClean="0"/>
              <a:t> via </a:t>
            </a:r>
            <a:r>
              <a:rPr lang="fr-FR" sz="1400" dirty="0" err="1" smtClean="0"/>
              <a:t>skype</a:t>
            </a:r>
            <a:r>
              <a:rPr lang="fr-FR" sz="1400" dirty="0" smtClean="0"/>
              <a:t> </a:t>
            </a: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Tx/>
              <a:buChar char="-"/>
            </a:pPr>
            <a:r>
              <a:rPr lang="fr-FR" sz="1200" dirty="0" smtClean="0"/>
              <a:t>Animation et compte rendu effectués par Olivier</a:t>
            </a: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Tx/>
              <a:buChar char="-"/>
            </a:pPr>
            <a:r>
              <a:rPr lang="fr-FR" sz="1200" dirty="0" smtClean="0"/>
              <a:t>L’ensemble des comptes rendus sont consultables sous Git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Tx/>
              <a:buChar char="-"/>
            </a:pPr>
            <a:r>
              <a:rPr lang="fr-FR" sz="1400" dirty="0" smtClean="0"/>
              <a:t>Sprint sur chaque fonctionnalité de 2 à 4 semaines avec production d’un livrable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Tx/>
              <a:buChar char="-"/>
            </a:pPr>
            <a:r>
              <a:rPr lang="fr-FR" sz="1400" dirty="0"/>
              <a:t>Découpage de chaque lot en </a:t>
            </a:r>
            <a:r>
              <a:rPr lang="fr-FR" sz="1400" dirty="0" smtClean="0"/>
              <a:t>sous lot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Tx/>
              <a:buChar char="-"/>
            </a:pPr>
            <a:r>
              <a:rPr lang="fr-FR" sz="1400" dirty="0" smtClean="0"/>
              <a:t>Croisement des relectures et validations</a:t>
            </a:r>
          </a:p>
        </p:txBody>
      </p:sp>
    </p:spTree>
    <p:extLst>
      <p:ext uri="{BB962C8B-B14F-4D97-AF65-F5344CB8AC3E}">
        <p14:creationId xmlns:p14="http://schemas.microsoft.com/office/powerpoint/2010/main" val="310888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2245615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Macro-planning initial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520" y="1628800"/>
            <a:ext cx="8496944" cy="2088232"/>
          </a:xfrm>
          <a:prstGeom prst="rect">
            <a:avLst/>
          </a:prstGeom>
          <a:noFill/>
          <a:ln w="254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251521" y="3861048"/>
            <a:ext cx="8496944" cy="1800200"/>
          </a:xfrm>
          <a:prstGeom prst="rect">
            <a:avLst/>
          </a:prstGeom>
          <a:noFill/>
          <a:ln w="254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6156176" y="2060848"/>
            <a:ext cx="216024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ETL</a:t>
            </a:r>
          </a:p>
          <a:p>
            <a:pPr algn="ctr"/>
            <a:r>
              <a:rPr lang="fr-FR" dirty="0" smtClean="0"/>
              <a:t>SSIS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395536" y="2924944"/>
            <a:ext cx="1634500" cy="1656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DWH</a:t>
            </a:r>
          </a:p>
          <a:p>
            <a:pPr algn="ctr"/>
            <a:r>
              <a:rPr lang="fr-FR" dirty="0" smtClean="0"/>
              <a:t>SQL SERVER</a:t>
            </a:r>
            <a:endParaRPr lang="fr-FR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2121436" y="2924944"/>
            <a:ext cx="1586468" cy="1656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Base OLAP</a:t>
            </a:r>
          </a:p>
          <a:p>
            <a:pPr algn="ctr"/>
            <a:r>
              <a:rPr lang="fr-FR" dirty="0" smtClean="0"/>
              <a:t>SSAS</a:t>
            </a:r>
            <a:endParaRPr lang="fr-FR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3923928" y="2060309"/>
            <a:ext cx="2196244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Reporting</a:t>
            </a:r>
          </a:p>
          <a:p>
            <a:pPr algn="ctr"/>
            <a:r>
              <a:rPr lang="fr-FR" dirty="0" smtClean="0"/>
              <a:t>SSRS</a:t>
            </a:r>
            <a:endParaRPr lang="fr-FR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3923928" y="4509120"/>
            <a:ext cx="2196244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Moteur de calcul d’agrégats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267575" y="5142383"/>
            <a:ext cx="33169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 smtClean="0">
                <a:solidFill>
                  <a:srgbClr val="FF0000"/>
                </a:solidFill>
              </a:rPr>
              <a:t>Equipe 2</a:t>
            </a:r>
            <a:endParaRPr lang="fr-FR" sz="2400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762387" y="1836113"/>
            <a:ext cx="12335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dirty="0" smtClean="0">
                <a:solidFill>
                  <a:schemeClr val="tx2"/>
                </a:solidFill>
              </a:rPr>
              <a:t>Membres de l’équipe 1</a:t>
            </a:r>
            <a:endParaRPr lang="fr-FR" sz="1600" dirty="0">
              <a:solidFill>
                <a:schemeClr val="tx2"/>
              </a:solidFill>
            </a:endParaRPr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390952" y="1196752"/>
            <a:ext cx="842952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-36512" y="563345"/>
            <a:ext cx="10249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 smtClean="0"/>
              <a:t>22/06</a:t>
            </a:r>
            <a:endParaRPr lang="fr-FR" sz="2400" dirty="0"/>
          </a:p>
        </p:txBody>
      </p:sp>
      <p:sp>
        <p:nvSpPr>
          <p:cNvPr id="15" name="Rectangle 14"/>
          <p:cNvSpPr/>
          <p:nvPr/>
        </p:nvSpPr>
        <p:spPr>
          <a:xfrm>
            <a:off x="3419872" y="571467"/>
            <a:ext cx="10249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 smtClean="0"/>
              <a:t>22/07</a:t>
            </a:r>
            <a:endParaRPr lang="fr-FR" sz="2400" dirty="0"/>
          </a:p>
        </p:txBody>
      </p:sp>
      <p:sp>
        <p:nvSpPr>
          <p:cNvPr id="16" name="Rectangle 15"/>
          <p:cNvSpPr/>
          <p:nvPr/>
        </p:nvSpPr>
        <p:spPr>
          <a:xfrm>
            <a:off x="5652120" y="571467"/>
            <a:ext cx="10249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 smtClean="0"/>
              <a:t>22/08</a:t>
            </a:r>
            <a:endParaRPr lang="fr-FR" sz="2400" dirty="0"/>
          </a:p>
        </p:txBody>
      </p:sp>
      <p:sp>
        <p:nvSpPr>
          <p:cNvPr id="17" name="Rectangle 16"/>
          <p:cNvSpPr/>
          <p:nvPr/>
        </p:nvSpPr>
        <p:spPr>
          <a:xfrm>
            <a:off x="7723538" y="571467"/>
            <a:ext cx="10249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 smtClean="0"/>
              <a:t>22/09</a:t>
            </a:r>
            <a:endParaRPr lang="fr-FR" sz="2400" dirty="0"/>
          </a:p>
        </p:txBody>
      </p:sp>
      <p:cxnSp>
        <p:nvCxnSpPr>
          <p:cNvPr id="18" name="Connecteur droit 17"/>
          <p:cNvCxnSpPr/>
          <p:nvPr/>
        </p:nvCxnSpPr>
        <p:spPr>
          <a:xfrm flipH="1">
            <a:off x="395534" y="980728"/>
            <a:ext cx="2" cy="3796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H="1">
            <a:off x="3851918" y="1033132"/>
            <a:ext cx="2" cy="3796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>
            <a:off x="6084166" y="1033132"/>
            <a:ext cx="2" cy="3796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H="1">
            <a:off x="8244408" y="1033132"/>
            <a:ext cx="2" cy="3796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necteur en angle 21"/>
          <p:cNvCxnSpPr>
            <a:stCxn id="8" idx="0"/>
            <a:endCxn id="9" idx="1"/>
          </p:cNvCxnSpPr>
          <p:nvPr/>
        </p:nvCxnSpPr>
        <p:spPr>
          <a:xfrm rot="5400000" flipH="1" flipV="1">
            <a:off x="3203006" y="2204022"/>
            <a:ext cx="432587" cy="100925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51521" y="1666835"/>
            <a:ext cx="33169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Equipe 1</a:t>
            </a:r>
            <a:endParaRPr lang="fr-FR" sz="2400" dirty="0">
              <a:solidFill>
                <a:schemeClr val="tx2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690379" y="4982978"/>
            <a:ext cx="12335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dirty="0" smtClean="0">
                <a:solidFill>
                  <a:srgbClr val="FF0000"/>
                </a:solidFill>
              </a:rPr>
              <a:t>Membres de l’équipe 2</a:t>
            </a:r>
            <a:endParaRPr lang="fr-FR" sz="1600" dirty="0">
              <a:solidFill>
                <a:srgbClr val="FF0000"/>
              </a:solidFill>
            </a:endParaRPr>
          </a:p>
        </p:txBody>
      </p:sp>
      <p:cxnSp>
        <p:nvCxnSpPr>
          <p:cNvPr id="25" name="Connecteur en angle 24"/>
          <p:cNvCxnSpPr>
            <a:stCxn id="8" idx="2"/>
            <a:endCxn id="10" idx="1"/>
          </p:cNvCxnSpPr>
          <p:nvPr/>
        </p:nvCxnSpPr>
        <p:spPr>
          <a:xfrm rot="16200000" flipH="1">
            <a:off x="3239279" y="4256519"/>
            <a:ext cx="360040" cy="100925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04643" y="2539374"/>
            <a:ext cx="14340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dirty="0" smtClean="0">
                <a:solidFill>
                  <a:schemeClr val="tx2"/>
                </a:solidFill>
              </a:rPr>
              <a:t>Commun 1 &amp; 2</a:t>
            </a:r>
            <a:endParaRPr lang="fr-FR" sz="1600" dirty="0">
              <a:solidFill>
                <a:schemeClr val="tx2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75951" y="4622942"/>
            <a:ext cx="14340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dirty="0" smtClean="0">
                <a:solidFill>
                  <a:srgbClr val="FF0000"/>
                </a:solidFill>
              </a:rPr>
              <a:t>Commun 1 &amp; 2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251519" y="5805264"/>
            <a:ext cx="8496945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1 mois par lot  //  Chaque lot inclut sa documentation, ses développements et ses tests</a:t>
            </a:r>
            <a:endParaRPr lang="fr-FR" sz="1600" dirty="0"/>
          </a:p>
        </p:txBody>
      </p:sp>
      <p:sp>
        <p:nvSpPr>
          <p:cNvPr id="29" name="Rectangle à coins arrondis 28"/>
          <p:cNvSpPr/>
          <p:nvPr/>
        </p:nvSpPr>
        <p:spPr>
          <a:xfrm>
            <a:off x="6164583" y="4509119"/>
            <a:ext cx="2196244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Optimisation du moteur + Web-services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1635514" y="1043444"/>
            <a:ext cx="789044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LOT 1</a:t>
            </a:r>
            <a:endParaRPr lang="fr-FR" sz="1600" dirty="0"/>
          </a:p>
        </p:txBody>
      </p:sp>
      <p:sp>
        <p:nvSpPr>
          <p:cNvPr id="31" name="ZoneTexte 30"/>
          <p:cNvSpPr txBox="1"/>
          <p:nvPr/>
        </p:nvSpPr>
        <p:spPr>
          <a:xfrm>
            <a:off x="4512821" y="1043444"/>
            <a:ext cx="789044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LOT 2</a:t>
            </a:r>
            <a:endParaRPr lang="fr-FR" sz="1600" dirty="0"/>
          </a:p>
        </p:txBody>
      </p:sp>
      <p:sp>
        <p:nvSpPr>
          <p:cNvPr id="32" name="ZoneTexte 31"/>
          <p:cNvSpPr txBox="1"/>
          <p:nvPr/>
        </p:nvSpPr>
        <p:spPr>
          <a:xfrm>
            <a:off x="6841774" y="1043444"/>
            <a:ext cx="789044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LOT 3</a:t>
            </a:r>
            <a:endParaRPr lang="fr-FR" sz="1600" dirty="0"/>
          </a:p>
        </p:txBody>
      </p:sp>
      <p:sp>
        <p:nvSpPr>
          <p:cNvPr id="34" name="ZoneTexte 33"/>
          <p:cNvSpPr txBox="1"/>
          <p:nvPr/>
        </p:nvSpPr>
        <p:spPr>
          <a:xfrm>
            <a:off x="6415880" y="4047454"/>
            <a:ext cx="1693649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Possibilité module D314 - Web services</a:t>
            </a:r>
            <a:endParaRPr lang="fr-FR" sz="1200" b="1" dirty="0"/>
          </a:p>
        </p:txBody>
      </p:sp>
    </p:spTree>
    <p:extLst>
      <p:ext uri="{BB962C8B-B14F-4D97-AF65-F5344CB8AC3E}">
        <p14:creationId xmlns:p14="http://schemas.microsoft.com/office/powerpoint/2010/main" val="410405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07504" y="107340"/>
            <a:ext cx="65114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Lot 1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6164796" y="827420"/>
            <a:ext cx="59584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/>
              <a:t>Date de fin </a:t>
            </a:r>
            <a:r>
              <a:rPr lang="fr-FR" sz="1400" dirty="0" err="1" smtClean="0"/>
              <a:t>prév</a:t>
            </a:r>
            <a:r>
              <a:rPr lang="fr-FR" sz="1400" dirty="0" smtClean="0"/>
              <a:t>. : 26 juin</a:t>
            </a:r>
          </a:p>
        </p:txBody>
      </p:sp>
      <p:sp>
        <p:nvSpPr>
          <p:cNvPr id="9" name="Rectangle 8"/>
          <p:cNvSpPr/>
          <p:nvPr/>
        </p:nvSpPr>
        <p:spPr>
          <a:xfrm>
            <a:off x="433074" y="827420"/>
            <a:ext cx="31997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Lot 1.1 : </a:t>
            </a:r>
            <a:r>
              <a:rPr lang="fr-FR" b="1" dirty="0"/>
              <a:t>Initialisation technique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3074" y="1362834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Actions</a:t>
            </a:r>
            <a:r>
              <a:rPr lang="fr-FR" b="1" dirty="0" smtClean="0"/>
              <a:t> :</a:t>
            </a:r>
            <a:endParaRPr lang="fr-FR" b="1" dirty="0"/>
          </a:p>
        </p:txBody>
      </p:sp>
      <p:sp>
        <p:nvSpPr>
          <p:cNvPr id="11" name="Rectangle 10"/>
          <p:cNvSpPr/>
          <p:nvPr/>
        </p:nvSpPr>
        <p:spPr>
          <a:xfrm>
            <a:off x="433074" y="2485424"/>
            <a:ext cx="1186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Décisions</a:t>
            </a:r>
            <a:r>
              <a:rPr lang="fr-FR" b="1" dirty="0" smtClean="0"/>
              <a:t> :</a:t>
            </a:r>
            <a:endParaRPr lang="fr-FR" b="1" dirty="0"/>
          </a:p>
        </p:txBody>
      </p:sp>
      <p:sp>
        <p:nvSpPr>
          <p:cNvPr id="12" name="Rectangle 11"/>
          <p:cNvSpPr/>
          <p:nvPr/>
        </p:nvSpPr>
        <p:spPr>
          <a:xfrm>
            <a:off x="433074" y="3356992"/>
            <a:ext cx="382701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Livrables</a:t>
            </a:r>
            <a:r>
              <a:rPr lang="fr-FR" b="1" dirty="0" smtClean="0"/>
              <a:t> :</a:t>
            </a:r>
          </a:p>
          <a:p>
            <a:r>
              <a:rPr lang="fr-FR" sz="1400" dirty="0" smtClean="0"/>
              <a:t>- Document installation postes de développement</a:t>
            </a:r>
          </a:p>
          <a:p>
            <a:endParaRPr lang="fr-FR" sz="1400" dirty="0" smtClean="0"/>
          </a:p>
          <a:p>
            <a:endParaRPr lang="fr-FR" sz="1400" dirty="0"/>
          </a:p>
        </p:txBody>
      </p:sp>
      <p:graphicFrame>
        <p:nvGraphicFramePr>
          <p:cNvPr id="13" name="Tableau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533278"/>
              </p:ext>
            </p:extLst>
          </p:nvPr>
        </p:nvGraphicFramePr>
        <p:xfrm>
          <a:off x="539552" y="1702199"/>
          <a:ext cx="7999611" cy="7210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/>
                <a:gridCol w="930275"/>
                <a:gridCol w="1373981"/>
                <a:gridCol w="2887043"/>
              </a:tblGrid>
              <a:tr h="214633">
                <a:tc>
                  <a:txBody>
                    <a:bodyPr/>
                    <a:lstStyle/>
                    <a:p>
                      <a:pPr algn="l" fontAlgn="t"/>
                      <a:r>
                        <a:rPr lang="fr-FR" sz="1000" u="none" strike="noStrike" dirty="0">
                          <a:effectLst/>
                        </a:rPr>
                        <a:t>Action</a:t>
                      </a:r>
                      <a:endParaRPr lang="fr-FR" sz="1000" b="0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000" u="none" strike="noStrike" dirty="0">
                          <a:effectLst/>
                        </a:rPr>
                        <a:t>Date de fin </a:t>
                      </a:r>
                      <a:r>
                        <a:rPr lang="fr-FR" sz="1000" u="none" strike="noStrike" dirty="0" err="1">
                          <a:effectLst/>
                        </a:rPr>
                        <a:t>prév</a:t>
                      </a:r>
                      <a:r>
                        <a:rPr lang="fr-FR" sz="1000" u="none" strike="noStrike" dirty="0">
                          <a:effectLst/>
                        </a:rPr>
                        <a:t>.</a:t>
                      </a:r>
                      <a:endParaRPr lang="fr-FR" sz="1000" b="0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000" u="none" strike="noStrike" dirty="0">
                          <a:effectLst/>
                        </a:rPr>
                        <a:t>Date de fin réelle</a:t>
                      </a:r>
                      <a:endParaRPr lang="fr-FR" sz="1000" b="0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000" u="none" strike="noStrike" dirty="0">
                          <a:effectLst/>
                        </a:rPr>
                        <a:t>Commentaire</a:t>
                      </a:r>
                      <a:endParaRPr lang="fr-FR" sz="1000" b="0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</a:tr>
              <a:tr h="253212">
                <a:tc>
                  <a:txBody>
                    <a:bodyPr/>
                    <a:lstStyle/>
                    <a:p>
                      <a:pPr marL="0" marR="0" lvl="1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/>
                        <a:t>Installation de tous les postes de </a:t>
                      </a:r>
                      <a:r>
                        <a:rPr lang="fr-FR" sz="1000" dirty="0" err="1" smtClean="0"/>
                        <a:t>dev</a:t>
                      </a:r>
                      <a:endParaRPr lang="fr-FR" sz="1000" dirty="0" smtClean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fr-F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26/06</a:t>
                      </a:r>
                      <a:endParaRPr lang="fr-F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 dirty="0" smtClean="0">
                          <a:effectLst/>
                        </a:rPr>
                        <a:t>26/06</a:t>
                      </a:r>
                      <a:r>
                        <a:rPr lang="fr-FR" sz="1000" u="none" strike="noStrike" dirty="0">
                          <a:effectLst/>
                        </a:rPr>
                        <a:t> 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u="none" strike="noStrike">
                          <a:effectLst/>
                        </a:rPr>
                        <a:t> 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53212">
                <a:tc>
                  <a:txBody>
                    <a:bodyPr/>
                    <a:lstStyle/>
                    <a:p>
                      <a:pPr marL="0" marR="0" lvl="1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/>
                        <a:t>Mise à jour de la documentation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fr-F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26/06</a:t>
                      </a:r>
                      <a:endParaRPr lang="fr-F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 dirty="0" smtClean="0">
                          <a:effectLst/>
                        </a:rPr>
                        <a:t>26/06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u="none" strike="noStrike" dirty="0">
                          <a:effectLst/>
                        </a:rPr>
                        <a:t> 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4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131180"/>
              </p:ext>
            </p:extLst>
          </p:nvPr>
        </p:nvGraphicFramePr>
        <p:xfrm>
          <a:off x="539552" y="2854756"/>
          <a:ext cx="8003732" cy="457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0744"/>
                <a:gridCol w="3995296"/>
                <a:gridCol w="2877692"/>
              </a:tblGrid>
              <a:tr h="228567">
                <a:tc>
                  <a:txBody>
                    <a:bodyPr/>
                    <a:lstStyle/>
                    <a:p>
                      <a:pPr algn="ctr" fontAlgn="t"/>
                      <a:r>
                        <a:rPr lang="fr-FR" sz="10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 de création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000" b="1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0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Décision</a:t>
                      </a:r>
                    </a:p>
                  </a:txBody>
                  <a:tcPr marL="9525" marR="9525" marT="9525" marB="0"/>
                </a:tc>
              </a:tr>
              <a:tr h="228567"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766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07504" y="107340"/>
            <a:ext cx="65114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Lot 1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6164796" y="827420"/>
            <a:ext cx="59584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/>
              <a:t>Date de fin </a:t>
            </a:r>
            <a:r>
              <a:rPr lang="fr-FR" sz="1400" dirty="0" err="1" smtClean="0"/>
              <a:t>prév</a:t>
            </a:r>
            <a:r>
              <a:rPr lang="fr-FR" sz="1400" dirty="0" smtClean="0"/>
              <a:t>. : 10 Juillet</a:t>
            </a:r>
          </a:p>
        </p:txBody>
      </p:sp>
      <p:sp>
        <p:nvSpPr>
          <p:cNvPr id="9" name="Rectangle 8"/>
          <p:cNvSpPr/>
          <p:nvPr/>
        </p:nvSpPr>
        <p:spPr>
          <a:xfrm>
            <a:off x="433074" y="827420"/>
            <a:ext cx="4758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Lot 1.2 : </a:t>
            </a:r>
            <a:r>
              <a:rPr lang="fr-FR" b="1" dirty="0"/>
              <a:t>Construction du DWH sous SQL SERVER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433074" y="1362834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Actions</a:t>
            </a:r>
            <a:r>
              <a:rPr lang="fr-FR" b="1" dirty="0" smtClean="0"/>
              <a:t> :</a:t>
            </a:r>
            <a:endParaRPr lang="fr-FR" b="1" dirty="0"/>
          </a:p>
        </p:txBody>
      </p:sp>
      <p:sp>
        <p:nvSpPr>
          <p:cNvPr id="11" name="Rectangle 10"/>
          <p:cNvSpPr/>
          <p:nvPr/>
        </p:nvSpPr>
        <p:spPr>
          <a:xfrm>
            <a:off x="433073" y="2996952"/>
            <a:ext cx="1186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Décisions</a:t>
            </a:r>
            <a:r>
              <a:rPr lang="fr-FR" b="1" dirty="0" smtClean="0"/>
              <a:t> :</a:t>
            </a:r>
            <a:endParaRPr lang="fr-FR" b="1" dirty="0"/>
          </a:p>
        </p:txBody>
      </p:sp>
      <p:sp>
        <p:nvSpPr>
          <p:cNvPr id="12" name="Rectangle 11"/>
          <p:cNvSpPr/>
          <p:nvPr/>
        </p:nvSpPr>
        <p:spPr>
          <a:xfrm>
            <a:off x="433072" y="3861048"/>
            <a:ext cx="312547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Livrables</a:t>
            </a:r>
            <a:r>
              <a:rPr lang="fr-FR" b="1" dirty="0" smtClean="0"/>
              <a:t> :</a:t>
            </a:r>
          </a:p>
          <a:p>
            <a:r>
              <a:rPr lang="fr-FR" sz="1400" dirty="0" smtClean="0"/>
              <a:t>- Script de création DWH</a:t>
            </a:r>
          </a:p>
          <a:p>
            <a:r>
              <a:rPr lang="fr-FR" sz="1400" dirty="0" smtClean="0"/>
              <a:t>- Script de remplissage</a:t>
            </a:r>
          </a:p>
          <a:p>
            <a:r>
              <a:rPr lang="fr-FR" sz="1400" dirty="0" smtClean="0"/>
              <a:t>- Document de conception (Mise à jour) </a:t>
            </a:r>
            <a:endParaRPr lang="fr-FR" sz="1400" dirty="0"/>
          </a:p>
        </p:txBody>
      </p:sp>
      <p:graphicFrame>
        <p:nvGraphicFramePr>
          <p:cNvPr id="13" name="Tableau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188409"/>
              </p:ext>
            </p:extLst>
          </p:nvPr>
        </p:nvGraphicFramePr>
        <p:xfrm>
          <a:off x="539552" y="1702199"/>
          <a:ext cx="7999611" cy="1227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/>
                <a:gridCol w="930275"/>
                <a:gridCol w="1373981"/>
                <a:gridCol w="2887043"/>
              </a:tblGrid>
              <a:tr h="214633">
                <a:tc>
                  <a:txBody>
                    <a:bodyPr/>
                    <a:lstStyle/>
                    <a:p>
                      <a:pPr algn="l" fontAlgn="t"/>
                      <a:r>
                        <a:rPr lang="fr-FR" sz="1000" u="none" strike="noStrike" dirty="0" smtClean="0">
                          <a:effectLst/>
                        </a:rPr>
                        <a:t>Action</a:t>
                      </a:r>
                      <a:endParaRPr lang="fr-FR" sz="1000" b="0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000" u="none" strike="noStrike" dirty="0">
                          <a:effectLst/>
                        </a:rPr>
                        <a:t>Date de fin </a:t>
                      </a:r>
                      <a:r>
                        <a:rPr lang="fr-FR" sz="1000" u="none" strike="noStrike" dirty="0" err="1">
                          <a:effectLst/>
                        </a:rPr>
                        <a:t>prév</a:t>
                      </a:r>
                      <a:r>
                        <a:rPr lang="fr-FR" sz="1000" u="none" strike="noStrike" dirty="0">
                          <a:effectLst/>
                        </a:rPr>
                        <a:t>.</a:t>
                      </a:r>
                      <a:endParaRPr lang="fr-FR" sz="1000" b="0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000" u="none" strike="noStrike" dirty="0">
                          <a:effectLst/>
                        </a:rPr>
                        <a:t>Date de fin réelle</a:t>
                      </a:r>
                      <a:endParaRPr lang="fr-FR" sz="1000" b="0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000" u="none" strike="noStrike" dirty="0">
                          <a:effectLst/>
                        </a:rPr>
                        <a:t>Commentaire</a:t>
                      </a:r>
                      <a:endParaRPr lang="fr-FR" sz="1000" b="0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</a:tr>
              <a:tr h="253212">
                <a:tc>
                  <a:txBody>
                    <a:bodyPr/>
                    <a:lstStyle/>
                    <a:p>
                      <a:pPr marL="0" marR="0" lvl="1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/>
                        <a:t>Modélisation en étoile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fr-F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03/07</a:t>
                      </a:r>
                      <a:endParaRPr lang="fr-F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 dirty="0">
                          <a:effectLst/>
                        </a:rPr>
                        <a:t> </a:t>
                      </a:r>
                      <a:r>
                        <a:rPr lang="fr-FR" sz="1000" u="none" strike="noStrike" dirty="0" smtClean="0">
                          <a:effectLst/>
                        </a:rPr>
                        <a:t>03/07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u="none" strike="noStrike" dirty="0">
                          <a:effectLst/>
                        </a:rPr>
                        <a:t> 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53212">
                <a:tc>
                  <a:txBody>
                    <a:bodyPr/>
                    <a:lstStyle/>
                    <a:p>
                      <a:pPr marL="0" marR="0" lvl="1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Scripts SQL de construction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03/07</a:t>
                      </a:r>
                      <a:endParaRPr lang="fr-F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 dirty="0">
                          <a:effectLst/>
                        </a:rPr>
                        <a:t> </a:t>
                      </a:r>
                      <a:r>
                        <a:rPr lang="fr-FR" sz="1000" u="none" strike="noStrike" dirty="0" smtClean="0">
                          <a:effectLst/>
                        </a:rPr>
                        <a:t>03/07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u="none" strike="noStrike" dirty="0">
                          <a:effectLst/>
                        </a:rPr>
                        <a:t> 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53212">
                <a:tc>
                  <a:txBody>
                    <a:bodyPr/>
                    <a:lstStyle/>
                    <a:p>
                      <a:pPr marL="0" marR="0" lvl="1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Scripts SQL / T-SQL de remplissage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10/07</a:t>
                      </a:r>
                      <a:endParaRPr lang="fr-F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10/07</a:t>
                      </a:r>
                      <a:endParaRPr lang="fr-FR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53212">
                <a:tc>
                  <a:txBody>
                    <a:bodyPr/>
                    <a:lstStyle/>
                    <a:p>
                      <a:pPr marL="0" marR="0" lvl="1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Rédaction de la documentation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10/07</a:t>
                      </a:r>
                      <a:endParaRPr lang="fr-F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20/07</a:t>
                      </a:r>
                      <a:endParaRPr lang="fr-FR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4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344634"/>
              </p:ext>
            </p:extLst>
          </p:nvPr>
        </p:nvGraphicFramePr>
        <p:xfrm>
          <a:off x="539552" y="3366284"/>
          <a:ext cx="8003732" cy="457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0744"/>
                <a:gridCol w="3995296"/>
                <a:gridCol w="2877692"/>
              </a:tblGrid>
              <a:tr h="228567">
                <a:tc>
                  <a:txBody>
                    <a:bodyPr/>
                    <a:lstStyle/>
                    <a:p>
                      <a:pPr algn="ctr" fontAlgn="t"/>
                      <a:r>
                        <a:rPr lang="fr-FR" sz="10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 de création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0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0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Décision</a:t>
                      </a:r>
                    </a:p>
                  </a:txBody>
                  <a:tcPr marL="9525" marR="9525" marT="9525" marB="0"/>
                </a:tc>
              </a:tr>
              <a:tr h="228567"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fr-F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29/06</a:t>
                      </a:r>
                      <a:endParaRPr lang="fr-F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Passage</a:t>
                      </a:r>
                      <a:r>
                        <a:rPr lang="fr-FR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à une modélisation en flocon</a:t>
                      </a:r>
                      <a:endParaRPr lang="fr-F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Acté</a:t>
                      </a:r>
                      <a:r>
                        <a:rPr lang="fr-F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62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07504" y="107340"/>
            <a:ext cx="65114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Lot 1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6164796" y="827420"/>
            <a:ext cx="59584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/>
              <a:t>Date de fin </a:t>
            </a:r>
            <a:r>
              <a:rPr lang="fr-FR" sz="1400" dirty="0" err="1" smtClean="0"/>
              <a:t>prév</a:t>
            </a:r>
            <a:r>
              <a:rPr lang="fr-FR" sz="1400" dirty="0" smtClean="0"/>
              <a:t>. : 20 Juillet</a:t>
            </a:r>
          </a:p>
        </p:txBody>
      </p:sp>
      <p:sp>
        <p:nvSpPr>
          <p:cNvPr id="9" name="Rectangle 8"/>
          <p:cNvSpPr/>
          <p:nvPr/>
        </p:nvSpPr>
        <p:spPr>
          <a:xfrm>
            <a:off x="433074" y="827420"/>
            <a:ext cx="3806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Lot 1.3 : </a:t>
            </a:r>
            <a:r>
              <a:rPr lang="fr-FR" b="1" dirty="0"/>
              <a:t>Construction de la base OLAP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433074" y="1362834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Actions</a:t>
            </a:r>
            <a:r>
              <a:rPr lang="fr-FR" b="1" dirty="0" smtClean="0"/>
              <a:t> :</a:t>
            </a:r>
            <a:endParaRPr lang="fr-FR" b="1" dirty="0"/>
          </a:p>
        </p:txBody>
      </p:sp>
      <p:sp>
        <p:nvSpPr>
          <p:cNvPr id="11" name="Rectangle 10"/>
          <p:cNvSpPr/>
          <p:nvPr/>
        </p:nvSpPr>
        <p:spPr>
          <a:xfrm>
            <a:off x="433074" y="2708920"/>
            <a:ext cx="1186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Décisions</a:t>
            </a:r>
            <a:r>
              <a:rPr lang="fr-FR" b="1" dirty="0" smtClean="0"/>
              <a:t> :</a:t>
            </a:r>
            <a:endParaRPr lang="fr-FR" b="1" dirty="0"/>
          </a:p>
        </p:txBody>
      </p:sp>
      <p:sp>
        <p:nvSpPr>
          <p:cNvPr id="12" name="Rectangle 11"/>
          <p:cNvSpPr/>
          <p:nvPr/>
        </p:nvSpPr>
        <p:spPr>
          <a:xfrm>
            <a:off x="433074" y="3573016"/>
            <a:ext cx="478239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Livrables</a:t>
            </a:r>
            <a:r>
              <a:rPr lang="fr-FR" b="1" dirty="0" smtClean="0"/>
              <a:t> :</a:t>
            </a:r>
          </a:p>
          <a:p>
            <a:r>
              <a:rPr lang="fr-FR" sz="1400" dirty="0" smtClean="0"/>
              <a:t>- </a:t>
            </a:r>
            <a:r>
              <a:rPr lang="fr-FR" sz="1400" dirty="0"/>
              <a:t>Document installation postes de </a:t>
            </a:r>
            <a:r>
              <a:rPr lang="fr-FR" sz="1400" dirty="0" smtClean="0"/>
              <a:t>développement (mise à jour)</a:t>
            </a:r>
          </a:p>
          <a:p>
            <a:endParaRPr lang="fr-FR" sz="1400" dirty="0" smtClean="0"/>
          </a:p>
          <a:p>
            <a:endParaRPr lang="fr-FR" sz="1400" dirty="0"/>
          </a:p>
        </p:txBody>
      </p:sp>
      <p:graphicFrame>
        <p:nvGraphicFramePr>
          <p:cNvPr id="13" name="Tableau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117755"/>
              </p:ext>
            </p:extLst>
          </p:nvPr>
        </p:nvGraphicFramePr>
        <p:xfrm>
          <a:off x="539552" y="1702199"/>
          <a:ext cx="7999611" cy="974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/>
                <a:gridCol w="930275"/>
                <a:gridCol w="1373981"/>
                <a:gridCol w="2887043"/>
              </a:tblGrid>
              <a:tr h="214633">
                <a:tc>
                  <a:txBody>
                    <a:bodyPr/>
                    <a:lstStyle/>
                    <a:p>
                      <a:pPr algn="l" fontAlgn="t"/>
                      <a:r>
                        <a:rPr lang="fr-FR" sz="1000" u="none" strike="noStrike" dirty="0" smtClean="0">
                          <a:effectLst/>
                        </a:rPr>
                        <a:t>Action</a:t>
                      </a:r>
                      <a:endParaRPr lang="fr-FR" sz="1000" b="0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000" u="none" strike="noStrike" dirty="0">
                          <a:effectLst/>
                        </a:rPr>
                        <a:t>Date de fin </a:t>
                      </a:r>
                      <a:r>
                        <a:rPr lang="fr-FR" sz="1000" u="none" strike="noStrike" dirty="0" err="1">
                          <a:effectLst/>
                        </a:rPr>
                        <a:t>prév</a:t>
                      </a:r>
                      <a:r>
                        <a:rPr lang="fr-FR" sz="1000" u="none" strike="noStrike" dirty="0">
                          <a:effectLst/>
                        </a:rPr>
                        <a:t>.</a:t>
                      </a:r>
                      <a:endParaRPr lang="fr-FR" sz="1000" b="0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000" u="none" strike="noStrike" dirty="0">
                          <a:effectLst/>
                        </a:rPr>
                        <a:t>Date de fin réelle</a:t>
                      </a:r>
                      <a:endParaRPr lang="fr-FR" sz="1000" b="0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000" u="none" strike="noStrike" dirty="0">
                          <a:effectLst/>
                        </a:rPr>
                        <a:t>Commentaire</a:t>
                      </a:r>
                      <a:endParaRPr lang="fr-FR" sz="1000" b="0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</a:tr>
              <a:tr h="253212">
                <a:tc>
                  <a:txBody>
                    <a:bodyPr/>
                    <a:lstStyle/>
                    <a:p>
                      <a:pPr marL="0" marR="0" lvl="1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u="none" strike="noStrike" dirty="0" smtClean="0">
                          <a:effectLst/>
                        </a:rPr>
                        <a:t> </a:t>
                      </a:r>
                      <a:r>
                        <a:rPr lang="fr-FR" sz="1000" dirty="0" smtClean="0"/>
                        <a:t>Génération du cube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fr-F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20/07</a:t>
                      </a:r>
                      <a:endParaRPr lang="fr-F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 dirty="0" smtClean="0">
                          <a:effectLst/>
                        </a:rPr>
                        <a:t>23/07</a:t>
                      </a:r>
                      <a:r>
                        <a:rPr lang="fr-FR" sz="1000" u="none" strike="noStrike" dirty="0">
                          <a:effectLst/>
                        </a:rPr>
                        <a:t> 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u="none" strike="noStrike">
                          <a:effectLst/>
                        </a:rPr>
                        <a:t> 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53212">
                <a:tc>
                  <a:txBody>
                    <a:bodyPr/>
                    <a:lstStyle/>
                    <a:p>
                      <a:pPr lvl="0" algn="l"/>
                      <a:r>
                        <a:rPr lang="fr-F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Utilisation de l’optimiseur OLAP de SSAS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20/07</a:t>
                      </a:r>
                      <a:endParaRPr lang="fr-F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 dirty="0" smtClean="0">
                          <a:effectLst/>
                        </a:rPr>
                        <a:t>20/07</a:t>
                      </a:r>
                      <a:r>
                        <a:rPr lang="fr-FR" sz="1000" u="none" strike="noStrike" dirty="0">
                          <a:effectLst/>
                        </a:rPr>
                        <a:t> 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u="none" strike="noStrike" dirty="0" smtClean="0">
                          <a:effectLst/>
                        </a:rPr>
                        <a:t>Non retenu pour la version finale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532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Rédaction de la Documentation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20/07</a:t>
                      </a:r>
                      <a:endParaRPr lang="fr-F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20/07</a:t>
                      </a:r>
                      <a:endParaRPr lang="fr-FR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4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149840"/>
              </p:ext>
            </p:extLst>
          </p:nvPr>
        </p:nvGraphicFramePr>
        <p:xfrm>
          <a:off x="542270" y="3078252"/>
          <a:ext cx="8003732" cy="457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0744"/>
                <a:gridCol w="3995296"/>
                <a:gridCol w="2877692"/>
              </a:tblGrid>
              <a:tr h="228567">
                <a:tc>
                  <a:txBody>
                    <a:bodyPr/>
                    <a:lstStyle/>
                    <a:p>
                      <a:pPr algn="ctr" fontAlgn="t"/>
                      <a:r>
                        <a:rPr lang="fr-FR" sz="10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 de création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0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0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Décision</a:t>
                      </a:r>
                    </a:p>
                  </a:txBody>
                  <a:tcPr marL="9525" marR="9525" marT="9525" marB="0"/>
                </a:tc>
              </a:tr>
              <a:tr h="228567"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fr-F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20/07</a:t>
                      </a:r>
                      <a:endParaRPr lang="fr-F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</a:t>
                      </a:r>
                      <a:r>
                        <a:rPr lang="fr-FR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pas utiliser l’optimiseur OLAP de SSAS</a:t>
                      </a:r>
                      <a:endParaRPr lang="fr-F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Acté</a:t>
                      </a:r>
                      <a:r>
                        <a:rPr lang="fr-F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699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101973</TotalTime>
  <Words>1355</Words>
  <Application>Microsoft Office PowerPoint</Application>
  <PresentationFormat>Affichage à l'écran (4:3)</PresentationFormat>
  <Paragraphs>430</Paragraphs>
  <Slides>18</Slides>
  <Notes>18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GCE 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S0075842</dc:creator>
  <cp:lastModifiedBy>thomas fraunhofer</cp:lastModifiedBy>
  <cp:revision>261</cp:revision>
  <dcterms:created xsi:type="dcterms:W3CDTF">2015-04-28T11:53:17Z</dcterms:created>
  <dcterms:modified xsi:type="dcterms:W3CDTF">2015-10-12T07:36:10Z</dcterms:modified>
</cp:coreProperties>
</file>