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1" r:id="rId2"/>
    <p:sldId id="368" r:id="rId3"/>
    <p:sldId id="384" r:id="rId4"/>
    <p:sldId id="383" r:id="rId5"/>
    <p:sldId id="377" r:id="rId6"/>
    <p:sldId id="378" r:id="rId7"/>
    <p:sldId id="379" r:id="rId8"/>
    <p:sldId id="374" r:id="rId9"/>
    <p:sldId id="381" r:id="rId10"/>
    <p:sldId id="385" r:id="rId11"/>
    <p:sldId id="386" r:id="rId12"/>
    <p:sldId id="387" r:id="rId13"/>
    <p:sldId id="375" r:id="rId14"/>
    <p:sldId id="37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F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49" y="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55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56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6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17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1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76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3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1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3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</a:rPr>
              <a:t>15/10/2015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14/10/2015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14/10/2015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14/10/2015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Livrab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7664" y="234888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977664" y="357301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Bernard </a:t>
            </a:r>
            <a:r>
              <a:rPr lang="fr-FR" dirty="0"/>
              <a:t>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5023" y="1124744"/>
            <a:ext cx="172819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5736" y="1124744"/>
            <a:ext cx="68762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</a:t>
            </a:r>
            <a:r>
              <a:rPr lang="fr-FR" dirty="0" smtClean="0"/>
              <a:t> : </a:t>
            </a:r>
            <a:r>
              <a:rPr lang="fr-FR" b="1" dirty="0" smtClean="0"/>
              <a:t>Bernard [Backup : Brice] 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SSRS – structure, déploiement et rendu des reports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5’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1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7952" y="1052736"/>
            <a:ext cx="171530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7744" y="1052736"/>
            <a:ext cx="68762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</a:t>
            </a:r>
            <a:r>
              <a:rPr lang="fr-FR" dirty="0" smtClean="0"/>
              <a:t> : </a:t>
            </a:r>
            <a:r>
              <a:rPr lang="fr-FR" b="1" dirty="0" smtClean="0"/>
              <a:t>Brice [Backup : Thomas]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SSIS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5’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8168" y="1052736"/>
            <a:ext cx="171530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91448" y="1052736"/>
            <a:ext cx="68762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</a:t>
            </a:r>
            <a:r>
              <a:rPr lang="fr-FR" dirty="0" smtClean="0"/>
              <a:t> : </a:t>
            </a:r>
            <a:r>
              <a:rPr lang="fr-FR" b="1" dirty="0" smtClean="0"/>
              <a:t>Cédric [Backup : Bernard]</a:t>
            </a:r>
            <a:r>
              <a:rPr lang="fr-FR" dirty="0" smtClean="0"/>
              <a:t>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err="1" smtClean="0"/>
              <a:t>PowerBI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>
              <a:solidFill>
                <a:srgbClr val="00FF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5’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3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9537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17692" y="5032445"/>
            <a:ext cx="763293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Questions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624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7502" y="5085184"/>
            <a:ext cx="763293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Merci de votre attention !</a:t>
            </a:r>
            <a:endParaRPr lang="fr-FR" sz="4000" dirty="0"/>
          </a:p>
        </p:txBody>
      </p:sp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0" y="19168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" y="0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4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4346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12664" y="1500983"/>
            <a:ext cx="293463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Cas d’étude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12664" y="4053452"/>
            <a:ext cx="293463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Implémentation technique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13976" y="2354702"/>
            <a:ext cx="293201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Organisation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21688" y="3214747"/>
            <a:ext cx="291659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19694" y="4930000"/>
            <a:ext cx="292057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Démonstration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679983" y="3584079"/>
            <a:ext cx="0" cy="469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679983" y="2724034"/>
            <a:ext cx="0" cy="490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679983" y="1870315"/>
            <a:ext cx="0" cy="484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4679983" y="4422784"/>
            <a:ext cx="1" cy="50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994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Organisation projet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22404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870098"/>
            <a:ext cx="8640960" cy="514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Compte tenu du nombre important de fonctionnalités voulant être mises en place dans le cadre de ce projet, notre choix de méthodologie peut se rapprocher d’une </a:t>
            </a:r>
            <a:r>
              <a:rPr lang="fr-FR" b="1" i="1" dirty="0" smtClean="0"/>
              <a:t>méthodologie SCRUM light</a:t>
            </a:r>
            <a:r>
              <a:rPr lang="fr-FR" dirty="0" smtClean="0"/>
              <a:t>. Celle-ci se traduit par 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Utilisation d’une plateforme commune </a:t>
            </a:r>
            <a:r>
              <a:rPr lang="fr-FR" b="1" i="1" dirty="0" err="1" smtClean="0"/>
              <a:t>GitHub</a:t>
            </a:r>
            <a:r>
              <a:rPr lang="fr-FR" dirty="0" smtClean="0"/>
              <a:t> pour le stockage de tous les documents projets (Code source, documents de suivi, documentation, documents de travail, tutorial…)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Réunion équipe </a:t>
            </a:r>
            <a:r>
              <a:rPr lang="fr-FR" b="1" i="1" dirty="0" err="1" smtClean="0"/>
              <a:t>bi-hebdomadaire</a:t>
            </a:r>
            <a:r>
              <a:rPr lang="fr-FR" b="1" i="1" dirty="0" smtClean="0"/>
              <a:t> </a:t>
            </a:r>
            <a:r>
              <a:rPr lang="fr-FR" dirty="0" smtClean="0"/>
              <a:t>via </a:t>
            </a:r>
            <a:r>
              <a:rPr lang="fr-FR" dirty="0" err="1" smtClean="0"/>
              <a:t>skype</a:t>
            </a:r>
            <a:r>
              <a:rPr lang="fr-FR" dirty="0" smtClean="0"/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/>
              <a:t>Animation et compte rendu effectués par Olivier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/>
              <a:t>L’ensemble des comptes rendus sont consultables sous Git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fr-FR" sz="16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Sprint sur chaque fonctionnalité de 2 à 4 semaines </a:t>
            </a:r>
            <a:r>
              <a:rPr lang="fr-FR" dirty="0" smtClean="0"/>
              <a:t>avec production d’un livrable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i="1" dirty="0"/>
              <a:t>Découpage</a:t>
            </a:r>
            <a:r>
              <a:rPr lang="fr-FR" dirty="0"/>
              <a:t> de </a:t>
            </a:r>
            <a:r>
              <a:rPr lang="fr-FR" dirty="0" smtClean="0"/>
              <a:t>chacun des 3 lots </a:t>
            </a:r>
            <a:r>
              <a:rPr lang="fr-FR" dirty="0"/>
              <a:t>en </a:t>
            </a:r>
            <a:r>
              <a:rPr lang="fr-FR" dirty="0" smtClean="0"/>
              <a:t>sous-lots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Croisement des relectures </a:t>
            </a:r>
            <a:r>
              <a:rPr lang="fr-FR" dirty="0" smtClean="0"/>
              <a:t>et validations</a:t>
            </a:r>
          </a:p>
        </p:txBody>
      </p:sp>
    </p:spTree>
    <p:extLst>
      <p:ext uri="{BB962C8B-B14F-4D97-AF65-F5344CB8AC3E}">
        <p14:creationId xmlns:p14="http://schemas.microsoft.com/office/powerpoint/2010/main" val="5679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240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Livrables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1520" y="764704"/>
            <a:ext cx="878497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Disponibles sur le site </a:t>
            </a:r>
            <a:r>
              <a:rPr lang="fr-FR" b="1" dirty="0" smtClean="0"/>
              <a:t>GitHub</a:t>
            </a:r>
            <a:r>
              <a:rPr lang="fr-FR" dirty="0"/>
              <a:t> (service web d'hébergement et de </a:t>
            </a:r>
            <a:r>
              <a:rPr lang="fr-FR" dirty="0" smtClean="0"/>
              <a:t>gestion de codes-sources)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github.com/M2SIID-ODE/Projet_ODE/tree/master/Livrables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3511007"/>
            <a:ext cx="189123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/ Sources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5290982"/>
            <a:ext cx="189123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/ Documentation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2086961"/>
            <a:ext cx="186168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/ Suivi projet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7473"/>
            <a:ext cx="1733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23990"/>
            <a:ext cx="20669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52120" y="2159559"/>
            <a:ext cx="2666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rgbClr val="0066FF"/>
                </a:solidFill>
              </a:rPr>
              <a:t>26 présentations &gt; 1 par réunion</a:t>
            </a:r>
            <a:endParaRPr lang="fr-FR" sz="1400" dirty="0">
              <a:solidFill>
                <a:srgbClr val="0066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9373"/>
            <a:ext cx="33147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>
            <a:stCxn id="7" idx="3"/>
            <a:endCxn id="1027" idx="1"/>
          </p:cNvCxnSpPr>
          <p:nvPr/>
        </p:nvCxnSpPr>
        <p:spPr>
          <a:xfrm>
            <a:off x="2113207" y="2271627"/>
            <a:ext cx="3705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3"/>
            <a:endCxn id="1026" idx="1"/>
          </p:cNvCxnSpPr>
          <p:nvPr/>
        </p:nvCxnSpPr>
        <p:spPr>
          <a:xfrm>
            <a:off x="2142759" y="3695673"/>
            <a:ext cx="3410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3"/>
            <a:endCxn id="1028" idx="1"/>
          </p:cNvCxnSpPr>
          <p:nvPr/>
        </p:nvCxnSpPr>
        <p:spPr>
          <a:xfrm>
            <a:off x="2142759" y="5475648"/>
            <a:ext cx="3410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24128" y="4791614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Performances comparées des 2 algorithmes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4128" y="5065439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Document de conception complet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4128" y="5353471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Instructions d’installation complète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4128" y="5589240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Organisation du projet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4128" y="5857527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La présente présentation</a:t>
            </a:r>
            <a:endParaRPr lang="fr-FR" sz="1400" i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15132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Le cas d’étude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33" y="116632"/>
            <a:ext cx="4144775" cy="121749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83568" y="2090596"/>
            <a:ext cx="7551648" cy="1785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Ventes de 2014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b="1" dirty="0"/>
              <a:t>900 000 </a:t>
            </a:r>
            <a:r>
              <a:rPr lang="fr-FR" sz="1400" b="1" dirty="0" smtClean="0"/>
              <a:t>articles vendus par 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En magasin : Panier moyen de 18 articles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Sur internet : Panier moyen de 5 articles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Marge </a:t>
            </a:r>
            <a:r>
              <a:rPr lang="fr-FR" sz="1800" dirty="0"/>
              <a:t>commerciale </a:t>
            </a:r>
            <a:r>
              <a:rPr lang="fr-FR" sz="1800" dirty="0" smtClean="0"/>
              <a:t>assez </a:t>
            </a:r>
            <a:r>
              <a:rPr lang="fr-FR" sz="1800" dirty="0"/>
              <a:t>élevée en magasin (34,8%) </a:t>
            </a:r>
            <a:r>
              <a:rPr lang="fr-FR" sz="1800" dirty="0" smtClean="0"/>
              <a:t>encore </a:t>
            </a:r>
            <a:r>
              <a:rPr lang="fr-FR" sz="1800" dirty="0"/>
              <a:t>plus sur Internet (44,3</a:t>
            </a:r>
            <a:r>
              <a:rPr lang="fr-FR" sz="1800" dirty="0" smtClean="0"/>
              <a:t>%) </a:t>
            </a:r>
            <a:endParaRPr lang="fr-FR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687244" y="4034812"/>
            <a:ext cx="75516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2 </a:t>
            </a:r>
            <a:r>
              <a:rPr lang="fr-FR" sz="1800" dirty="0"/>
              <a:t>plateformes logistiques </a:t>
            </a:r>
            <a:r>
              <a:rPr lang="fr-FR" sz="1800" dirty="0" smtClean="0"/>
              <a:t>nationales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10 </a:t>
            </a:r>
            <a:r>
              <a:rPr lang="fr-FR" sz="1800" dirty="0"/>
              <a:t>centrales de </a:t>
            </a:r>
            <a:r>
              <a:rPr lang="fr-FR" sz="1800" dirty="0" smtClean="0"/>
              <a:t>distribution régionales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/>
              <a:t>121 magasins + 1 site Internet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3081" y="5134832"/>
            <a:ext cx="75442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24 </a:t>
            </a:r>
            <a:r>
              <a:rPr lang="fr-FR" sz="1800" b="1" dirty="0"/>
              <a:t>000 références magasins </a:t>
            </a:r>
            <a:endParaRPr lang="fr-FR" sz="1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3 </a:t>
            </a:r>
            <a:r>
              <a:rPr lang="fr-FR" sz="1800" b="1" dirty="0"/>
              <a:t>856 </a:t>
            </a:r>
            <a:r>
              <a:rPr lang="fr-FR" sz="1800" b="1" dirty="0" smtClean="0"/>
              <a:t>fournisseurs</a:t>
            </a:r>
            <a:endParaRPr lang="fr-FR" sz="1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92760" y="1484784"/>
            <a:ext cx="7551648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5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2200" dirty="0" smtClean="0"/>
              <a:t>CASTO-MERLIN </a:t>
            </a:r>
            <a:r>
              <a:rPr lang="fr-FR" sz="2200" dirty="0"/>
              <a:t>: Grande distribution de bricolage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63081" y="5933563"/>
            <a:ext cx="75442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Base de 100 000 clients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860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287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Détails de la chaine de </a:t>
            </a:r>
            <a:r>
              <a:rPr lang="fr-FR" dirty="0"/>
              <a:t>Business </a:t>
            </a:r>
            <a:r>
              <a:rPr lang="fr-FR" dirty="0" smtClean="0"/>
              <a:t>Intelligence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963" y="653787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6216" y="4592161"/>
            <a:ext cx="136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28939" y="2123564"/>
            <a:ext cx="15539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06870" y="2492896"/>
            <a:ext cx="7748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C’est le « cœur » </a:t>
            </a:r>
            <a:r>
              <a:rPr lang="fr-FR" b="1" dirty="0"/>
              <a:t>de la chaine </a:t>
            </a:r>
            <a:r>
              <a:rPr lang="fr-FR" b="1" dirty="0" smtClean="0"/>
              <a:t>de Business Intelligence que nous avons réalisé. Il est constitué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entrepôt de données sous </a:t>
            </a:r>
            <a:r>
              <a:rPr lang="fr-FR" b="1" i="1" dirty="0" smtClean="0"/>
              <a:t>SQL Server 2014 </a:t>
            </a:r>
            <a:r>
              <a:rPr lang="fr-FR" dirty="0" smtClean="0"/>
              <a:t>(Base OLTP)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/>
              <a:t>D’un </a:t>
            </a:r>
            <a:r>
              <a:rPr lang="fr-FR" dirty="0" smtClean="0"/>
              <a:t>cube décisionnel sous </a:t>
            </a:r>
            <a:r>
              <a:rPr lang="fr-FR" b="1" i="1" dirty="0"/>
              <a:t>SQL Server </a:t>
            </a:r>
            <a:r>
              <a:rPr lang="fr-FR" b="1" i="1" dirty="0" err="1" smtClean="0"/>
              <a:t>Analysis</a:t>
            </a:r>
            <a:r>
              <a:rPr lang="fr-FR" b="1" i="1" dirty="0" smtClean="0"/>
              <a:t> Service - SSAS</a:t>
            </a:r>
            <a:r>
              <a:rPr lang="fr-FR" dirty="0" smtClean="0"/>
              <a:t> (Base OLAP)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moteur </a:t>
            </a:r>
            <a:r>
              <a:rPr lang="fr-FR" dirty="0"/>
              <a:t>de calcul d’agrégats </a:t>
            </a:r>
            <a:r>
              <a:rPr lang="fr-FR" dirty="0" smtClean="0"/>
              <a:t>(Programme C#) servant </a:t>
            </a:r>
            <a:r>
              <a:rPr lang="fr-FR" dirty="0"/>
              <a:t>à « optimiser » la structure et le calcul </a:t>
            </a:r>
            <a:r>
              <a:rPr lang="fr-FR" dirty="0" smtClean="0"/>
              <a:t>du cube de la base OLAP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82874" y="4983559"/>
            <a:ext cx="774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Reports de sortie, sur un sujet « métier  » Calcul du CA, de la marge, évolution des ventes… </a:t>
            </a:r>
            <a:r>
              <a:rPr lang="fr-FR" dirty="0" smtClean="0"/>
              <a:t>Plusieurs sorties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Reports prédéfinis avec Microsoft SSRS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« Business </a:t>
            </a:r>
            <a:r>
              <a:rPr lang="fr-FR" dirty="0" err="1" smtClean="0"/>
              <a:t>Discovery</a:t>
            </a:r>
            <a:r>
              <a:rPr lang="fr-FR" dirty="0" smtClean="0"/>
              <a:t> » (Les utilisateurs construisent eux-mêmes leurs reports) avec Microsoft </a:t>
            </a:r>
            <a:r>
              <a:rPr lang="fr-FR" dirty="0" err="1" smtClean="0"/>
              <a:t>PowerBI</a:t>
            </a:r>
            <a:r>
              <a:rPr lang="fr-FR" dirty="0" smtClean="0"/>
              <a:t>, via Excel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15616" y="908720"/>
            <a:ext cx="774818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L’ETL permet de « charger » les données de différentes </a:t>
            </a:r>
            <a:r>
              <a:rPr lang="fr-FR" b="1" dirty="0"/>
              <a:t>sources </a:t>
            </a:r>
            <a:r>
              <a:rPr lang="fr-FR" b="1" dirty="0" smtClean="0"/>
              <a:t>(Base </a:t>
            </a:r>
            <a:r>
              <a:rPr lang="fr-FR" b="1" dirty="0"/>
              <a:t>Access, fichier plats CSV et fichiers </a:t>
            </a:r>
            <a:r>
              <a:rPr lang="fr-FR" b="1" dirty="0" smtClean="0"/>
              <a:t>Excel) vers l’entrepôt de données.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Nous avons utilisé </a:t>
            </a:r>
            <a:r>
              <a:rPr lang="fr-FR" b="1" i="1" dirty="0" smtClean="0"/>
              <a:t>SQL Server Integration Service </a:t>
            </a:r>
            <a:r>
              <a:rPr lang="fr-FR" dirty="0" smtClean="0"/>
              <a:t>– SSIS, l’ETL de Microsoft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466909" y="4581128"/>
            <a:ext cx="736414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82934" y="2132856"/>
            <a:ext cx="7128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53935" y="654299"/>
            <a:ext cx="7992558" cy="152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716016" y="60750"/>
            <a:ext cx="417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rgbClr val="FF0000"/>
                </a:solidFill>
              </a:rPr>
              <a:t>/* A l’oral avec la </a:t>
            </a:r>
            <a:r>
              <a:rPr lang="fr-FR" sz="2200" b="1" dirty="0" err="1" smtClean="0">
                <a:solidFill>
                  <a:srgbClr val="FF0000"/>
                </a:solidFill>
              </a:rPr>
              <a:t>slide</a:t>
            </a:r>
            <a:r>
              <a:rPr lang="fr-FR" sz="2200" b="1" dirty="0" smtClean="0">
                <a:solidFill>
                  <a:srgbClr val="FF0000"/>
                </a:solidFill>
              </a:rPr>
              <a:t> suivante */</a:t>
            </a:r>
            <a:endParaRPr lang="fr-F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459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95536" y="206084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  <a:r>
              <a:rPr lang="fr-FR" dirty="0" smtClean="0">
                <a:solidFill>
                  <a:schemeClr val="tx1"/>
                </a:solidFill>
              </a:rPr>
              <a:t>ichier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ACCESS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342900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89866" y="486916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CSV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973199" y="336334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SSIS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563887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Entrepôt de données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SQL SERVER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220071" y="3356992"/>
            <a:ext cx="12241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Base OLAP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SSAS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308304" y="335699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SSRS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4175955" y="4725144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Moteur de calcul d’agrégats C#</a:t>
            </a:r>
          </a:p>
        </p:txBody>
      </p:sp>
      <p:cxnSp>
        <p:nvCxnSpPr>
          <p:cNvPr id="20" name="Connecteur droit avec flèche 19"/>
          <p:cNvCxnSpPr>
            <a:stCxn id="10" idx="3"/>
            <a:endCxn id="13" idx="1"/>
          </p:cNvCxnSpPr>
          <p:nvPr/>
        </p:nvCxnSpPr>
        <p:spPr>
          <a:xfrm flipV="1">
            <a:off x="3053319" y="3789040"/>
            <a:ext cx="510568" cy="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3"/>
            <a:endCxn id="14" idx="1"/>
          </p:cNvCxnSpPr>
          <p:nvPr/>
        </p:nvCxnSpPr>
        <p:spPr>
          <a:xfrm>
            <a:off x="5004047" y="378904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" idx="3"/>
            <a:endCxn id="10" idx="1"/>
          </p:cNvCxnSpPr>
          <p:nvPr/>
        </p:nvCxnSpPr>
        <p:spPr>
          <a:xfrm>
            <a:off x="1475656" y="2420888"/>
            <a:ext cx="497543" cy="1374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7" idx="3"/>
            <a:endCxn id="10" idx="1"/>
          </p:cNvCxnSpPr>
          <p:nvPr/>
        </p:nvCxnSpPr>
        <p:spPr>
          <a:xfrm>
            <a:off x="1475656" y="3789040"/>
            <a:ext cx="497543" cy="63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Connecteur en angle 1023"/>
          <p:cNvCxnSpPr>
            <a:stCxn id="9" idx="3"/>
            <a:endCxn id="10" idx="1"/>
          </p:cNvCxnSpPr>
          <p:nvPr/>
        </p:nvCxnSpPr>
        <p:spPr>
          <a:xfrm flipV="1">
            <a:off x="1469986" y="3795390"/>
            <a:ext cx="503213" cy="143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179512" y="1412776"/>
            <a:ext cx="3024336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347863" y="1412776"/>
            <a:ext cx="331236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804248" y="1412776"/>
            <a:ext cx="2292057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547664" y="1531043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7308304" y="1516142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283967" y="1516142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1034" name="Connecteur droit avec flèche 1033"/>
          <p:cNvCxnSpPr>
            <a:stCxn id="14" idx="3"/>
            <a:endCxn id="15" idx="1"/>
          </p:cNvCxnSpPr>
          <p:nvPr/>
        </p:nvCxnSpPr>
        <p:spPr>
          <a:xfrm>
            <a:off x="6444207" y="3789040"/>
            <a:ext cx="8640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4" name="Connecteur en angle 1043"/>
          <p:cNvCxnSpPr>
            <a:stCxn id="17" idx="0"/>
            <a:endCxn id="14" idx="2"/>
          </p:cNvCxnSpPr>
          <p:nvPr/>
        </p:nvCxnSpPr>
        <p:spPr>
          <a:xfrm rot="5400000" flipH="1" flipV="1">
            <a:off x="5220071" y="4113076"/>
            <a:ext cx="504056" cy="7200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7308304" y="4794840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Business </a:t>
            </a:r>
            <a:r>
              <a:rPr lang="fr-FR" dirty="0" err="1">
                <a:solidFill>
                  <a:schemeClr val="tx1"/>
                </a:solidFill>
              </a:rPr>
              <a:t>Discovery</a:t>
            </a:r>
            <a:r>
              <a:rPr lang="fr-FR" dirty="0">
                <a:solidFill>
                  <a:schemeClr val="tx1"/>
                </a:solidFill>
              </a:rPr>
              <a:t> Excel sur SSAS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7308304" y="2060848"/>
            <a:ext cx="1577099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Business </a:t>
            </a:r>
            <a:r>
              <a:rPr lang="fr-FR" dirty="0" err="1">
                <a:solidFill>
                  <a:schemeClr val="tx1"/>
                </a:solidFill>
              </a:rPr>
              <a:t>Discovery</a:t>
            </a:r>
            <a:r>
              <a:rPr lang="fr-FR" dirty="0">
                <a:solidFill>
                  <a:schemeClr val="tx1"/>
                </a:solidFill>
              </a:rPr>
              <a:t> Excel sur entrepôt</a:t>
            </a:r>
          </a:p>
        </p:txBody>
      </p:sp>
      <p:cxnSp>
        <p:nvCxnSpPr>
          <p:cNvPr id="25" name="Connecteur en angle 24"/>
          <p:cNvCxnSpPr>
            <a:stCxn id="13" idx="0"/>
            <a:endCxn id="32" idx="1"/>
          </p:cNvCxnSpPr>
          <p:nvPr/>
        </p:nvCxnSpPr>
        <p:spPr>
          <a:xfrm rot="5400000" flipH="1" flipV="1">
            <a:off x="5409092" y="1457781"/>
            <a:ext cx="774086" cy="30243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4" idx="3"/>
            <a:endCxn id="31" idx="1"/>
          </p:cNvCxnSpPr>
          <p:nvPr/>
        </p:nvCxnSpPr>
        <p:spPr>
          <a:xfrm>
            <a:off x="6444207" y="3789040"/>
            <a:ext cx="864097" cy="1437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3" y="5013176"/>
            <a:ext cx="763293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Démonstration</a:t>
            </a:r>
            <a:endParaRPr lang="fr-FR" sz="4000" dirty="0"/>
          </a:p>
        </p:txBody>
      </p:sp>
      <p:pic>
        <p:nvPicPr>
          <p:cNvPr id="3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82" y="404664"/>
            <a:ext cx="65055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7744" y="1026280"/>
            <a:ext cx="6876256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 </a:t>
            </a:r>
            <a:r>
              <a:rPr lang="fr-FR" dirty="0" smtClean="0"/>
              <a:t>: </a:t>
            </a:r>
            <a:r>
              <a:rPr lang="fr-FR" b="1" dirty="0" smtClean="0"/>
              <a:t>Thomas [Backup : Olivier]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DWH : Modélisation, DIM_TEMPS, script de remplissage  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Cube : Hiérarchie de dimensions 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Optimiseur : 2 </a:t>
            </a:r>
            <a:r>
              <a:rPr lang="fr-FR" dirty="0" err="1" smtClean="0"/>
              <a:t>algos</a:t>
            </a:r>
            <a:r>
              <a:rPr lang="fr-FR" dirty="0" smtClean="0"/>
              <a:t>, IHM, benchmark des perfs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10’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85769" y="1026280"/>
            <a:ext cx="173874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1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</TotalTime>
  <Words>479</Words>
  <Application>Microsoft Office PowerPoint</Application>
  <PresentationFormat>Affichage à l'écran (4:3)</PresentationFormat>
  <Paragraphs>136</Paragraphs>
  <Slides>14</Slides>
  <Notes>14</Notes>
  <HiddenSlides>5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thomas fraunhofer</cp:lastModifiedBy>
  <cp:revision>215</cp:revision>
  <dcterms:created xsi:type="dcterms:W3CDTF">2015-04-28T11:53:17Z</dcterms:created>
  <dcterms:modified xsi:type="dcterms:W3CDTF">2015-10-14T10:50:58Z</dcterms:modified>
</cp:coreProperties>
</file>