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64" r:id="rId5"/>
    <p:sldId id="374" r:id="rId6"/>
    <p:sldId id="370" r:id="rId7"/>
    <p:sldId id="373" r:id="rId8"/>
    <p:sldId id="372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55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2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02/07/2015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02/07/2015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02/07/2015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see.fr/fr/methodes/nomenclatures/cog/telechargemen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ftdbprodsamples.codeplex.com/releases/view/12555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02/07/2015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</a:t>
            </a:r>
            <a:r>
              <a:rPr lang="fr-FR" dirty="0" smtClean="0"/>
              <a:t>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Proposition de Bernard sur le DWH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Scripts SQL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5" y="2348880"/>
            <a:ext cx="2952327" cy="12241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82695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Proposition de Bernard </a:t>
            </a:r>
            <a:r>
              <a:rPr lang="fr-FR" dirty="0" smtClean="0"/>
              <a:t>de la Table de faits « Ventes » en Annulation de celle de Stocks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43808" y="2132682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DATE_VENTE_FK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CLIENT_FK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STOCK_FK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705422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FAITS « VENTE »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314324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  <a:p>
            <a:r>
              <a:rPr lang="fr-FR" sz="1400" dirty="0" smtClean="0"/>
              <a:t>UNITES_VENDUES             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393325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78605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287075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4165609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 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table de faits « Ventes » ressort essentiellement les mesures (Bloc2) des ventes concernant les éléments du Bloc1 pris dans leur ensemble.  Le champs NUM_TICKET devrait à mon avis être maintenu. (Cf. Génération des Items fréquents)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0316" y="535782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ID_LIEU_FK</a:t>
            </a:r>
            <a:r>
              <a:rPr lang="fr-FR" sz="1400" dirty="0" smtClean="0">
                <a:solidFill>
                  <a:srgbClr val="FF0000"/>
                </a:solidFill>
              </a:rPr>
              <a:t>	</a:t>
            </a:r>
            <a:r>
              <a:rPr lang="fr-FR" sz="1400" smtClean="0">
                <a:solidFill>
                  <a:srgbClr val="FF0000"/>
                </a:solidFill>
              </a:rPr>
              <a:t>	 </a:t>
            </a:r>
            <a:r>
              <a:rPr lang="fr-FR" sz="1400" smtClean="0"/>
              <a:t>int</a:t>
            </a:r>
            <a:endParaRPr lang="fr-FR" sz="1400" dirty="0" smtClean="0"/>
          </a:p>
        </p:txBody>
      </p:sp>
      <p:sp>
        <p:nvSpPr>
          <p:cNvPr id="21" name="Rogner un rectangle avec un coin du même côté 20"/>
          <p:cNvSpPr/>
          <p:nvPr/>
        </p:nvSpPr>
        <p:spPr>
          <a:xfrm>
            <a:off x="50316" y="500063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 « STOCK »</a:t>
            </a:r>
            <a:endParaRPr lang="fr-FR" sz="1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50284" y="5715016"/>
            <a:ext cx="266429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PERIODE_INV	 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MODE_CLOTURE                 </a:t>
            </a:r>
            <a:r>
              <a:rPr lang="fr-FR" sz="1400" dirty="0" err="1" smtClean="0"/>
              <a:t>varchar</a:t>
            </a:r>
            <a:r>
              <a:rPr lang="fr-FR" sz="1400" dirty="0" smtClean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86050" y="571501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attributs</a:t>
            </a:r>
          </a:p>
        </p:txBody>
      </p:sp>
      <p:cxnSp>
        <p:nvCxnSpPr>
          <p:cNvPr id="33" name="Forme 32"/>
          <p:cNvCxnSpPr/>
          <p:nvPr/>
        </p:nvCxnSpPr>
        <p:spPr>
          <a:xfrm rot="10800000" flipV="1">
            <a:off x="1332148" y="3714752"/>
            <a:ext cx="1525340" cy="128588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7143768" y="5572140"/>
            <a:ext cx="1352570" cy="1086700"/>
            <a:chOff x="723454" y="1367937"/>
            <a:chExt cx="135257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723454" y="1715973"/>
              <a:ext cx="135257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  <a:p>
              <a:r>
                <a:rPr lang="fr-FR" sz="1400" dirty="0" smtClean="0"/>
                <a:t>CODE_INSEE</a:t>
              </a:r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857752" y="5000636"/>
            <a:ext cx="1184250" cy="1086700"/>
            <a:chOff x="4716016" y="3219219"/>
            <a:chExt cx="1184250" cy="1086700"/>
          </a:xfrm>
        </p:grpSpPr>
        <p:sp>
          <p:nvSpPr>
            <p:cNvPr id="39" name="ZoneTexte 38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ID_VILLE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Rogner un rectangle avec un coin du même côté 39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cxnSp>
        <p:nvCxnSpPr>
          <p:cNvPr id="29" name="Connecteur droit avec flèche 28"/>
          <p:cNvCxnSpPr>
            <a:stCxn id="19" idx="3"/>
          </p:cNvCxnSpPr>
          <p:nvPr/>
        </p:nvCxnSpPr>
        <p:spPr>
          <a:xfrm flipV="1">
            <a:off x="2714612" y="5500702"/>
            <a:ext cx="2143140" cy="1101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000760" y="5429264"/>
            <a:ext cx="1143008" cy="7143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83" y="1790507"/>
            <a:ext cx="2645593" cy="147732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La gestion des stocks est reportée, pour se focaliser sur les ventes</a:t>
            </a:r>
            <a:endParaRPr lang="fr-F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22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Scripts SQL de création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3828"/>
              </p:ext>
            </p:extLst>
          </p:nvPr>
        </p:nvGraphicFramePr>
        <p:xfrm>
          <a:off x="899592" y="1340768"/>
          <a:ext cx="7316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989297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Stocks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23528" y="4736969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 script SQL de création de la base opérationnelle est dispo sous Git Hub : </a:t>
            </a:r>
            <a:r>
              <a:rPr lang="fr-FR" sz="1400" b="1" dirty="0"/>
              <a:t>/SOURCES/BASE_SQL_SERVER</a:t>
            </a:r>
            <a:endParaRPr lang="fr-FR" sz="1400" b="1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323528" y="5157192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Une 1ere version du script SQL de création du DWH est dispo sous Git Hub : </a:t>
            </a:r>
            <a:r>
              <a:rPr lang="fr-FR" sz="1400" b="1" dirty="0"/>
              <a:t>/</a:t>
            </a:r>
            <a:r>
              <a:rPr lang="fr-FR" sz="1400" b="1" dirty="0" smtClean="0"/>
              <a:t>SOURCES/BASE_DWH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Synchronisez-vous sur Hit Hub pour récupérer en local la dernière version de ce script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Faites vos modifications dessus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Faites un Commit pour le pousser dans votre repo Git local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Faites à nouveau un </a:t>
            </a:r>
            <a:r>
              <a:rPr lang="fr-FR" sz="1400" dirty="0" err="1" smtClean="0"/>
              <a:t>Sync</a:t>
            </a:r>
            <a:r>
              <a:rPr lang="fr-FR" sz="1400" dirty="0" smtClean="0"/>
              <a:t> pour mettre sous Git Hub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7944" y="15006"/>
            <a:ext cx="2952328" cy="120032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Sous SSMS, aller dans le menu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QUERY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" &gt; "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SQLCMD </a:t>
            </a:r>
            <a:r>
              <a:rPr lang="fr-FR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MODE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 pour lancer les scripts SQL</a:t>
            </a:r>
            <a:endParaRPr lang="fr-FR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00115"/>
              </p:ext>
            </p:extLst>
          </p:nvPr>
        </p:nvGraphicFramePr>
        <p:xfrm>
          <a:off x="899591" y="1340768"/>
          <a:ext cx="795504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/>
                <a:gridCol w="1728192"/>
                <a:gridCol w="4930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Méthode</a:t>
                      </a:r>
                      <a:r>
                        <a:rPr lang="fr-FR" sz="1600" baseline="0" dirty="0" smtClean="0"/>
                        <a:t> de remplissage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 &amp; fichiers ressources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ventes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Fichier EXCEL existant à charger en table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produits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la structure attendue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clients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Procédure T-SQL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qui va créer aléatoirement des lieux</a:t>
                      </a:r>
                      <a:endParaRPr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Fichier TXT de l’INSEE existant à charger en table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hlinkClick r:id="rId4"/>
                        </a:rPr>
                        <a:t>http://www.insee.fr/fr/methodes/nomenclatures/cog/telechargement.asp</a:t>
                      </a:r>
                      <a:endParaRPr lang="fr-F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539552" y="594928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Les fichiers de ressources sont disponibles sous Git Hub dans </a:t>
            </a:r>
            <a:r>
              <a:rPr lang="fr-FR" sz="1400" b="1" dirty="0" smtClean="0"/>
              <a:t>/SOURCES/BASE_DWH/DONNEES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0618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12500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/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23528" y="5085184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complets de procédures T-SQL et de chargement à partir de CSV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Ressources/Microsoft Exemples</a:t>
            </a:r>
          </a:p>
          <a:p>
            <a:endParaRPr lang="fr-FR" sz="1400" b="1" dirty="0" smtClean="0"/>
          </a:p>
          <a:p>
            <a:r>
              <a:rPr lang="fr-FR" sz="1400" dirty="0" smtClean="0"/>
              <a:t>Vous pouvez </a:t>
            </a:r>
            <a:r>
              <a:rPr lang="fr-FR" sz="1400" dirty="0"/>
              <a:t>télécharger l’exemple complet </a:t>
            </a:r>
            <a:r>
              <a:rPr lang="fr-FR" sz="1400" dirty="0" smtClean="0"/>
              <a:t>« AdventureWorks2014 » sur </a:t>
            </a:r>
            <a:r>
              <a:rPr lang="fr-FR" sz="1400" dirty="0"/>
              <a:t>le site de </a:t>
            </a:r>
            <a:r>
              <a:rPr lang="fr-FR" sz="1400" dirty="0" smtClean="0"/>
              <a:t>Microsoft :</a:t>
            </a:r>
          </a:p>
          <a:p>
            <a:r>
              <a:rPr lang="fr-FR" sz="1400" dirty="0" smtClean="0">
                <a:hlinkClick r:id="rId4"/>
              </a:rPr>
              <a:t>https</a:t>
            </a:r>
            <a:r>
              <a:rPr lang="fr-FR" sz="1400" dirty="0">
                <a:hlinkClick r:id="rId4"/>
              </a:rPr>
              <a:t>://</a:t>
            </a:r>
            <a:r>
              <a:rPr lang="fr-FR" sz="1400" dirty="0" smtClean="0">
                <a:hlinkClick r:id="rId4"/>
              </a:rPr>
              <a:t>msftdbprodsamples.codeplex.com/releases/view/125550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06/07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606</Words>
  <Application>Microsoft Office PowerPoint</Application>
  <PresentationFormat>Affichage à l'écran (4:3)</PresentationFormat>
  <Paragraphs>208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176</cp:revision>
  <cp:lastPrinted>2015-06-29T11:48:16Z</cp:lastPrinted>
  <dcterms:created xsi:type="dcterms:W3CDTF">2015-04-28T11:53:17Z</dcterms:created>
  <dcterms:modified xsi:type="dcterms:W3CDTF">2015-07-02T19:31:37Z</dcterms:modified>
</cp:coreProperties>
</file>