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1" r:id="rId2"/>
    <p:sldId id="333" r:id="rId3"/>
    <p:sldId id="357" r:id="rId4"/>
    <p:sldId id="376" r:id="rId5"/>
    <p:sldId id="379" r:id="rId6"/>
    <p:sldId id="385" r:id="rId7"/>
    <p:sldId id="390" r:id="rId8"/>
    <p:sldId id="388" r:id="rId9"/>
    <p:sldId id="383" r:id="rId10"/>
    <p:sldId id="386" r:id="rId11"/>
    <p:sldId id="392" r:id="rId12"/>
    <p:sldId id="387" r:id="rId13"/>
    <p:sldId id="391" r:id="rId14"/>
    <p:sldId id="361" r:id="rId15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23/07/2015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23/07/2015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Gg492140(v=SQL.120)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vdonkey.blogspot.fr/2009/05/connect-microsoft-sql-server-from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23483(v=SQL.120)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dn.microsoft.com/fr-fr/library/ms123477(v=sql.120).asp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5616" y="1268760"/>
            <a:ext cx="69847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Begin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1 – Créer le cube « par défaut » avec SSAS, sans modèle d’agrégats, et le </a:t>
            </a:r>
            <a:r>
              <a:rPr lang="fr-FR" sz="1400" dirty="0" err="1" smtClean="0"/>
              <a:t>processer</a:t>
            </a:r>
            <a:r>
              <a:rPr lang="fr-FR" sz="1400" dirty="0" smtClean="0"/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2 – Récupérer la structure du cube (Faits, dimensions)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3 – Récupérer la volumétrie de remplissage du cube -&gt; Count(*)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4 – Lire la contrainte de taille HDD max saisie par l’utilisateur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r>
              <a:rPr lang="fr-FR" sz="1400" dirty="0" smtClean="0">
                <a:solidFill>
                  <a:schemeClr val="accent2"/>
                </a:solidFill>
              </a:rPr>
              <a:t> (Tout le cuboïde n’a pas été traité || Il reste du HDD disponible) 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 – Algorithme « Matérialisation partielle » du D111 - Calcul du bénéfice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smtClean="0">
                <a:solidFill>
                  <a:schemeClr val="accent2"/>
                </a:solidFill>
              </a:rPr>
              <a:t>End </a:t>
            </a: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endParaRPr lang="fr-FR" sz="1400" b="1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6 – Consolider le modèle en </a:t>
            </a:r>
            <a:r>
              <a:rPr lang="fr-FR" sz="1400" dirty="0" smtClean="0"/>
              <a:t>XMLA (ou autre)</a:t>
            </a:r>
            <a:endParaRPr lang="fr-FR" sz="14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7 – Envoyer le </a:t>
            </a:r>
            <a:r>
              <a:rPr lang="fr-FR" sz="1400" dirty="0" smtClean="0"/>
              <a:t>XMLA (Ou autre) </a:t>
            </a:r>
            <a:r>
              <a:rPr lang="fr-FR" sz="1400" dirty="0" smtClean="0"/>
              <a:t>du modèle d’agrégats à SSAS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8 – Envoyer le </a:t>
            </a:r>
            <a:r>
              <a:rPr lang="fr-FR" sz="1400" dirty="0" smtClean="0"/>
              <a:t>XMLA (Ou autre) </a:t>
            </a:r>
            <a:r>
              <a:rPr lang="fr-FR" sz="1400" dirty="0" smtClean="0"/>
              <a:t>de </a:t>
            </a:r>
            <a:r>
              <a:rPr lang="fr-FR" sz="1400" dirty="0" err="1" smtClean="0"/>
              <a:t>processing</a:t>
            </a:r>
            <a:r>
              <a:rPr lang="fr-FR" sz="1400" dirty="0" smtClean="0"/>
              <a:t> du cube à SSAS</a:t>
            </a:r>
          </a:p>
          <a:p>
            <a:r>
              <a:rPr lang="fr-FR" sz="1400" b="1" dirty="0" smtClean="0"/>
              <a:t>End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39752" y="548680"/>
            <a:ext cx="508049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Algorithme « D111 </a:t>
            </a:r>
            <a:r>
              <a:rPr lang="fr-FR" dirty="0" err="1" smtClean="0"/>
              <a:t>like</a:t>
            </a:r>
            <a:r>
              <a:rPr lang="fr-FR" dirty="0" smtClean="0"/>
              <a:t> » : Matérialisation partielle »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68" y="620688"/>
            <a:ext cx="828092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Travaux à mener sur les algorithmes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Courte spécification technique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Réalisation technique de l’algorithme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Relecture du code &amp; Tests croisés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323528" y="2636912"/>
          <a:ext cx="8424935" cy="230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584176"/>
                <a:gridCol w="1656184"/>
                <a:gridCol w="1584176"/>
                <a:gridCol w="1368151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Travail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Etapes 1 </a:t>
                      </a:r>
                      <a:r>
                        <a:rPr lang="fr-FR" sz="1600" dirty="0" smtClean="0">
                          <a:sym typeface="Symbol"/>
                        </a:rPr>
                        <a:t>  4</a:t>
                      </a:r>
                      <a:r>
                        <a:rPr lang="fr-FR" sz="1600" baseline="0" dirty="0" smtClean="0"/>
                        <a:t> 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Etapes 6 </a:t>
                      </a:r>
                      <a:r>
                        <a:rPr lang="fr-FR" sz="1600" dirty="0" smtClean="0">
                          <a:sym typeface="Symbol"/>
                        </a:rPr>
                        <a:t>  8</a:t>
                      </a:r>
                      <a:r>
                        <a:rPr lang="fr-FR" sz="1600" baseline="0" dirty="0" smtClean="0"/>
                        <a:t> </a:t>
                      </a:r>
                      <a:endParaRPr lang="fr-FR" sz="1600" dirty="0" smtClean="0"/>
                    </a:p>
                  </a:txBody>
                  <a:tcPr anchor="ctr"/>
                </a:tc>
              </a:tr>
              <a:tr h="31239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Spécification technique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Réalisation technique 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14039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Reports SSRS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3568" y="620688"/>
            <a:ext cx="828092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Pour les métiers de la Direction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 (du CA ; de la marge) </a:t>
            </a:r>
            <a:r>
              <a:rPr lang="fr-FR" sz="1600" dirty="0" smtClean="0">
                <a:sym typeface="Symbol"/>
              </a:rPr>
              <a:t> (par mois ; par année ; par département)</a:t>
            </a:r>
            <a:endParaRPr lang="fr-FR" sz="16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R1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R2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année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R3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</a:t>
            </a:r>
            <a:r>
              <a:rPr lang="fr-FR" sz="1400" b="1" dirty="0" smtClean="0"/>
              <a:t> Report R4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année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Pour les métiers du Marketing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</a:t>
            </a:r>
            <a:r>
              <a:rPr lang="fr-FR" sz="1600" b="1" dirty="0" smtClean="0"/>
              <a:t> (</a:t>
            </a:r>
            <a:r>
              <a:rPr lang="fr-FR" sz="1600" dirty="0" smtClean="0"/>
              <a:t>du volume des ventes) </a:t>
            </a:r>
            <a:r>
              <a:rPr lang="fr-FR" sz="1600" dirty="0" smtClean="0">
                <a:sym typeface="Symbol"/>
              </a:rPr>
              <a:t> (par mois ; par département ; par type de produit)</a:t>
            </a:r>
            <a:endParaRPr lang="fr-FR" sz="1600" b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R5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  <a:r>
              <a:rPr lang="fr-FR" sz="1400" dirty="0" smtClean="0"/>
              <a:t> par </a:t>
            </a:r>
            <a:r>
              <a:rPr lang="fr-FR" sz="1400" u="sng" dirty="0" smtClean="0"/>
              <a:t>rayon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R6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  <a:r>
              <a:rPr lang="fr-FR" sz="1400" dirty="0" smtClean="0"/>
              <a:t> par </a:t>
            </a:r>
            <a:r>
              <a:rPr lang="fr-FR" sz="1400" u="sng" dirty="0" smtClean="0"/>
              <a:t>famille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R7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  <a:r>
              <a:rPr lang="fr-FR" sz="1400" dirty="0" smtClean="0"/>
              <a:t> et par </a:t>
            </a:r>
            <a:r>
              <a:rPr lang="fr-FR" sz="1400" u="sng" dirty="0" smtClean="0"/>
              <a:t>rayon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R8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  <a:r>
              <a:rPr lang="fr-FR" sz="1400" dirty="0" smtClean="0"/>
              <a:t> et par </a:t>
            </a:r>
            <a:r>
              <a:rPr lang="fr-FR" sz="1400" u="sng" dirty="0" smtClean="0"/>
              <a:t>famille de produit</a:t>
            </a:r>
            <a:endParaRPr lang="fr-FR" sz="1400" b="1" u="sn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</a:t>
            </a:r>
            <a:r>
              <a:rPr lang="fr-FR" sz="1600" b="1" dirty="0" smtClean="0"/>
              <a:t> (</a:t>
            </a:r>
            <a:r>
              <a:rPr lang="fr-FR" sz="1600" dirty="0" smtClean="0"/>
              <a:t>du taux de percée) </a:t>
            </a:r>
            <a:r>
              <a:rPr lang="fr-FR" sz="1600" dirty="0" smtClean="0">
                <a:sym typeface="Symbol"/>
              </a:rPr>
              <a:t></a:t>
            </a:r>
            <a:r>
              <a:rPr lang="fr-FR" sz="1600" dirty="0" smtClean="0"/>
              <a:t> </a:t>
            </a:r>
            <a:r>
              <a:rPr lang="fr-FR" sz="1600" dirty="0" smtClean="0">
                <a:sym typeface="Symbol"/>
              </a:rPr>
              <a:t>(par mois ; par département ; par magasin)</a:t>
            </a:r>
            <a:endParaRPr lang="fr-FR" sz="1600" b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R9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taux de percée</a:t>
            </a:r>
            <a:r>
              <a:rPr lang="fr-FR" sz="1400" dirty="0" smtClean="0"/>
              <a:t> </a:t>
            </a:r>
            <a:r>
              <a:rPr lang="fr-FR" sz="1400" u="sng" dirty="0" smtClean="0"/>
              <a:t>par mois</a:t>
            </a:r>
            <a:r>
              <a:rPr lang="fr-FR" sz="1400" dirty="0" smtClean="0"/>
              <a:t> et </a:t>
            </a:r>
            <a:r>
              <a:rPr lang="fr-FR" sz="1400" u="sng" dirty="0" smtClean="0"/>
              <a:t>par magasin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R10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taux de percée</a:t>
            </a:r>
            <a:r>
              <a:rPr lang="fr-FR" sz="1400" dirty="0" smtClean="0"/>
              <a:t> </a:t>
            </a:r>
            <a:r>
              <a:rPr lang="fr-FR" sz="1400" u="sng" dirty="0" smtClean="0"/>
              <a:t>par mois</a:t>
            </a:r>
            <a:r>
              <a:rPr lang="fr-FR" sz="1400" dirty="0" smtClean="0"/>
              <a:t> et </a:t>
            </a:r>
            <a:r>
              <a:rPr lang="fr-FR" sz="1400" u="sng" dirty="0" smtClean="0"/>
              <a:t>par département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14039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Reports SSRS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3568" y="620688"/>
            <a:ext cx="828092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Travaux à mener sur chaque report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Courte description fonctionnelle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Maquette d’écran, en fonction des possibilités de SSRS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Requête MDX pour récupérer les données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Réalisation technique du report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sz="1600" dirty="0" smtClean="0"/>
              <a:t>Test (croisés) du report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1907704" y="2636912"/>
          <a:ext cx="5581275" cy="336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836"/>
                <a:gridCol w="1169802"/>
                <a:gridCol w="974835"/>
                <a:gridCol w="116980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Travail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R1 </a:t>
                      </a:r>
                      <a:r>
                        <a:rPr lang="fr-FR" sz="1600" dirty="0" smtClean="0">
                          <a:sym typeface="Symbol"/>
                        </a:rPr>
                        <a:t> R4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R5 </a:t>
                      </a:r>
                      <a:r>
                        <a:rPr lang="fr-FR" sz="1600" dirty="0" smtClean="0">
                          <a:sym typeface="Symbol"/>
                        </a:rPr>
                        <a:t> R8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R9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31239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Description fonctionnelle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Maquette d’écran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Requête MDX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Réalisation technique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croisés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27/07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23/07/2015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Relecture des docs du lot 1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SSDT &amp; création du cube SSAS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Contenu du lot 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Optimiseur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Reports SSRS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619672" y="4581128"/>
            <a:ext cx="5400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ATTENTION</a:t>
            </a:r>
            <a:r>
              <a:rPr lang="fr-FR" sz="1400" dirty="0" smtClean="0"/>
              <a:t> : Nouveau script de Cédric, </a:t>
            </a:r>
            <a:r>
              <a:rPr lang="fr-FR" sz="1400" dirty="0" err="1" smtClean="0"/>
              <a:t>pb</a:t>
            </a:r>
            <a:r>
              <a:rPr lang="fr-FR" sz="1400" dirty="0" smtClean="0"/>
              <a:t> de FK avec la table des faits !</a:t>
            </a:r>
          </a:p>
          <a:p>
            <a:r>
              <a:rPr lang="fr-FR" sz="1400" b="1" dirty="0" smtClean="0"/>
              <a:t>Olivier : 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26414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433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 : Relecture croisée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48929"/>
              </p:ext>
            </p:extLst>
          </p:nvPr>
        </p:nvGraphicFramePr>
        <p:xfrm>
          <a:off x="899592" y="1340768"/>
          <a:ext cx="6326846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999456"/>
                <a:gridCol w="936104"/>
                <a:gridCol w="939216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Petit</a:t>
                      </a:r>
                      <a:r>
                        <a:rPr lang="fr-FR" baseline="0" dirty="0" smtClean="0"/>
                        <a:t> rajout sur la justification du </a:t>
                      </a:r>
                      <a:r>
                        <a:rPr lang="fr-FR" baseline="0" dirty="0" smtClean="0"/>
                        <a:t>flocon</a:t>
                      </a:r>
                    </a:p>
                    <a:p>
                      <a:pPr algn="ctr"/>
                      <a:r>
                        <a:rPr lang="fr-FR" baseline="0" dirty="0" smtClean="0"/>
                        <a:t>En attente côté Bernard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258077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Création du cube de SSAS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67544" y="836712"/>
            <a:ext cx="163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Microsoft SSDT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67544" y="1434847"/>
            <a:ext cx="849694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La construction du cube </a:t>
            </a:r>
            <a:r>
              <a:rPr lang="fr-FR" dirty="0" err="1" smtClean="0"/>
              <a:t>Analysis</a:t>
            </a:r>
            <a:r>
              <a:rPr lang="fr-FR" dirty="0" smtClean="0"/>
              <a:t> Services se réalise avec l’outil SQL Server Data Tools (ou SSDT) alors que la gestion et l’administration des modèles se réalisent avec l’outil SQL Server Management Studio (ou SSMS</a:t>
            </a:r>
            <a:r>
              <a:rPr lang="fr-FR" dirty="0" smtClean="0"/>
              <a:t>)</a:t>
            </a:r>
            <a:endParaRPr lang="fr-FR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u="sng" dirty="0" smtClean="0"/>
              <a:t>Installation</a:t>
            </a:r>
            <a:r>
              <a:rPr lang="fr-FR" dirty="0" smtClean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Cf</a:t>
            </a:r>
            <a:r>
              <a:rPr lang="fr-FR" dirty="0" smtClean="0"/>
              <a:t> ajout « SSDT » de Thomas en fin de document « Installation_PosteDevs.pptx »</a:t>
            </a:r>
            <a:endParaRPr lang="fr-FR" b="1" i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Sur Git Hub dans </a:t>
            </a:r>
            <a:r>
              <a:rPr lang="fr-FR" b="1" dirty="0" smtClean="0"/>
              <a:t>/ DOCUMENTATION / 3 – DOCUMENTATION TECHNIQUE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u="sng" dirty="0" smtClean="0"/>
              <a:t>Création du cube « sans </a:t>
            </a:r>
            <a:r>
              <a:rPr lang="fr-FR" b="1" u="sng" dirty="0" err="1" smtClean="0"/>
              <a:t>tuning</a:t>
            </a:r>
            <a:r>
              <a:rPr lang="fr-FR" b="1" u="sng" dirty="0" smtClean="0"/>
              <a:t> »</a:t>
            </a:r>
            <a:endParaRPr lang="fr-FR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Cf</a:t>
            </a:r>
            <a:r>
              <a:rPr lang="fr-FR" dirty="0" smtClean="0"/>
              <a:t> PPT de Thomas en fin de document « Creation_CubeOLAP.pptx »</a:t>
            </a:r>
            <a:endParaRPr lang="fr-FR" b="1" i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Sur Git Hub dans </a:t>
            </a:r>
            <a:r>
              <a:rPr lang="fr-FR" b="1" dirty="0" smtClean="0"/>
              <a:t>/ DOCUMENTATION / 3 – DOCUMENTATION TECHNIQUE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4125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Macro-planning : Zoom sur le lot 2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1628800"/>
            <a:ext cx="8496944" cy="2088232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1" y="3861048"/>
            <a:ext cx="8496944" cy="18002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2121436" y="2924944"/>
            <a:ext cx="1586468" cy="16561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498215" y="4509119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031940" y="3356992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67575" y="5142383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Equipe 2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851920" y="1196752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19872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23/07</a:t>
            </a:r>
            <a:endParaRPr lang="fr-FR" sz="2400" dirty="0"/>
          </a:p>
        </p:txBody>
      </p:sp>
      <p:sp>
        <p:nvSpPr>
          <p:cNvPr id="16" name="Rectangle 15"/>
          <p:cNvSpPr/>
          <p:nvPr/>
        </p:nvSpPr>
        <p:spPr>
          <a:xfrm>
            <a:off x="5652120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22/08</a:t>
            </a:r>
            <a:endParaRPr lang="fr-FR" sz="2400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3851918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6084166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521" y="1666835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Equipe 1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512821" y="1043444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2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5621759"/>
            <a:ext cx="8208912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Bernard : Mode séquentiel</a:t>
            </a:r>
          </a:p>
          <a:p>
            <a:r>
              <a:rPr lang="fr-FR" sz="1400" dirty="0" smtClean="0"/>
              <a:t>Thomas : Va dépendre des solutions </a:t>
            </a:r>
            <a:r>
              <a:rPr lang="fr-FR" sz="1400" dirty="0" err="1" smtClean="0"/>
              <a:t>tech</a:t>
            </a:r>
            <a:r>
              <a:rPr lang="fr-FR" sz="1400" dirty="0" smtClean="0"/>
              <a:t> (Si complexe : Séquentiel)</a:t>
            </a:r>
          </a:p>
          <a:p>
            <a:r>
              <a:rPr lang="fr-FR" sz="1400" dirty="0" smtClean="0"/>
              <a:t>Brice : Mode séquentiel au début (1 semaine) et en fonction de l’absence de résultats : Mode //</a:t>
            </a:r>
          </a:p>
          <a:p>
            <a:r>
              <a:rPr lang="fr-FR" sz="1400" dirty="0" smtClean="0"/>
              <a:t>Olivier : </a:t>
            </a:r>
          </a:p>
          <a:p>
            <a:r>
              <a:rPr lang="fr-FR" sz="1400" dirty="0" smtClean="0"/>
              <a:t>Cédric : </a:t>
            </a:r>
            <a:endParaRPr lang="fr-FR" sz="1400" dirty="0" smtClean="0"/>
          </a:p>
        </p:txBody>
      </p:sp>
      <p:sp>
        <p:nvSpPr>
          <p:cNvPr id="21" name="Rectangle à coins arrondis 20"/>
          <p:cNvSpPr/>
          <p:nvPr/>
        </p:nvSpPr>
        <p:spPr>
          <a:xfrm>
            <a:off x="6498215" y="2082334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SSIS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377716" y="983335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</a:t>
            </a:r>
            <a:r>
              <a:rPr lang="fr-FR" dirty="0" smtClean="0"/>
              <a:t>3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19675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Serveur IIS connecté à SSAS : On lance l’optimiseur Java qui envoie des messages POST sur HTTP avec les commandes XMLA via OLAP4J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60232" y="3789040"/>
            <a:ext cx="21602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SSAS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447764" y="3789040"/>
            <a:ext cx="2196244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IIS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483768" y="2348880"/>
            <a:ext cx="2196244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Optimiseur Java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87824" y="285293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31840" y="3068960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XLMA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4067944" y="2852936"/>
            <a:ext cx="0" cy="936104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644008" y="4293096"/>
            <a:ext cx="201622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644008" y="3933056"/>
            <a:ext cx="2016224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788024" y="3933056"/>
            <a:ext cx="181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Couplage interne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24128" y="1916832"/>
            <a:ext cx="302433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Que du Java, mais pas trouvé dans OLAP4J de possibilité d’accès direct au XMLA …</a:t>
            </a:r>
            <a:endParaRPr lang="fr-FR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539552" y="76470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Solution « XMLA sur HTTP » : Du Web service SSAS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1560" y="479715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Configure HTTP Access to </a:t>
            </a:r>
            <a:r>
              <a:rPr lang="fr-FR" sz="1400" dirty="0" err="1" smtClean="0"/>
              <a:t>Analysis</a:t>
            </a:r>
            <a:r>
              <a:rPr lang="fr-FR" sz="1400" dirty="0" smtClean="0"/>
              <a:t> Services on IIS 8.0</a:t>
            </a:r>
          </a:p>
          <a:p>
            <a:pPr lvl="1"/>
            <a:r>
              <a:rPr lang="fr-FR" sz="1400" dirty="0" smtClean="0">
                <a:hlinkClick r:id="rId3"/>
              </a:rPr>
              <a:t>https://msdn.microsoft.com/fr-fr/library/Gg492140(v=SQL.120).aspx</a:t>
            </a:r>
            <a:endParaRPr lang="fr-FR" sz="1400" i="1" dirty="0" smtClean="0"/>
          </a:p>
          <a:p>
            <a:endParaRPr lang="fr-FR" sz="1400" dirty="0" smtClean="0"/>
          </a:p>
          <a:p>
            <a:r>
              <a:rPr lang="fr-FR" sz="1400" dirty="0" smtClean="0"/>
              <a:t>Tutorial Java</a:t>
            </a:r>
          </a:p>
          <a:p>
            <a:pPr lvl="1"/>
            <a:r>
              <a:rPr lang="fr-FR" sz="1400" dirty="0" smtClean="0">
                <a:hlinkClick r:id="rId4"/>
              </a:rPr>
              <a:t>http://devdonkey.blogspot.fr/2009/05/connect-microsoft-sql-server-from.html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552" y="76470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Solution « Full C# »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119675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Pas de serveur IIS, on peut passer par le TCP/IP avec SSAS, au travers de fonctions ADOMD.NET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627784" y="3861048"/>
            <a:ext cx="21602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SSAS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555776" y="2420888"/>
            <a:ext cx="2196244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Optimiseur</a:t>
            </a:r>
            <a:r>
              <a:rPr lang="fr-FR" dirty="0" smtClean="0"/>
              <a:t> </a:t>
            </a:r>
            <a:r>
              <a:rPr lang="fr-FR" dirty="0" smtClean="0"/>
              <a:t>C#</a:t>
            </a:r>
          </a:p>
          <a:p>
            <a:pPr algn="ctr"/>
            <a:r>
              <a:rPr lang="fr-FR" dirty="0" smtClean="0"/>
              <a:t>ADOMD.NET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504" y="5445224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ADOMD.NET </a:t>
            </a:r>
            <a:r>
              <a:rPr lang="fr-FR" sz="1400" dirty="0" err="1" smtClean="0"/>
              <a:t>is</a:t>
            </a:r>
            <a:r>
              <a:rPr lang="fr-FR" sz="1400" dirty="0" smtClean="0"/>
              <a:t> a Microsoft .NET Framework data provider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designed</a:t>
            </a:r>
            <a:r>
              <a:rPr lang="fr-FR" sz="1400" dirty="0" smtClean="0"/>
              <a:t> to </a:t>
            </a:r>
            <a:r>
              <a:rPr lang="fr-FR" sz="1400" dirty="0" err="1" smtClean="0"/>
              <a:t>communicate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SSAS. It uses the XMLA </a:t>
            </a:r>
            <a:r>
              <a:rPr lang="fr-FR" sz="1400" dirty="0" err="1" smtClean="0"/>
              <a:t>protocol</a:t>
            </a:r>
            <a:r>
              <a:rPr lang="fr-FR" sz="1400" dirty="0" smtClean="0"/>
              <a:t> to </a:t>
            </a:r>
            <a:r>
              <a:rPr lang="fr-FR" sz="1400" dirty="0" err="1" smtClean="0"/>
              <a:t>communicate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analytical</a:t>
            </a:r>
            <a:r>
              <a:rPr lang="fr-FR" sz="1400" dirty="0" smtClean="0"/>
              <a:t> data sources by </a:t>
            </a:r>
            <a:r>
              <a:rPr lang="fr-FR" sz="1400" dirty="0" err="1" smtClean="0"/>
              <a:t>using</a:t>
            </a:r>
            <a:r>
              <a:rPr lang="fr-FR" sz="1400" dirty="0" smtClean="0"/>
              <a:t> </a:t>
            </a:r>
            <a:r>
              <a:rPr lang="fr-FR" sz="1400" dirty="0" err="1" smtClean="0"/>
              <a:t>either</a:t>
            </a:r>
            <a:r>
              <a:rPr lang="fr-FR" sz="1400" dirty="0" smtClean="0"/>
              <a:t> TCP/IP or HTTP connections.</a:t>
            </a:r>
          </a:p>
          <a:p>
            <a:r>
              <a:rPr lang="fr-FR" sz="1400" dirty="0" smtClean="0">
                <a:hlinkClick r:id="rId3"/>
              </a:rPr>
              <a:t>https://msdn.microsoft.com/fr-fr/library/ms123483(v=SQL.120).aspx</a:t>
            </a:r>
            <a:endParaRPr lang="fr-FR" sz="1400" dirty="0" smtClean="0"/>
          </a:p>
          <a:p>
            <a:r>
              <a:rPr lang="fr-FR" sz="1400" dirty="0" smtClean="0">
                <a:hlinkClick r:id="rId4"/>
              </a:rPr>
              <a:t>https://msdn.microsoft.com/fr-fr/library/ms123477(v=sql.120).aspx</a:t>
            </a:r>
            <a:endParaRPr lang="fr-FR" sz="1400" dirty="0" smtClean="0"/>
          </a:p>
          <a:p>
            <a:endParaRPr lang="fr-FR" sz="14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2843808" y="3068960"/>
            <a:ext cx="0" cy="7920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499992" y="3068960"/>
            <a:ext cx="0" cy="792088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87824" y="3284984"/>
            <a:ext cx="139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Fonctions C#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5220072" y="1916832"/>
            <a:ext cx="352839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 de XMLA à manipuler, mais que du C#…</a:t>
            </a:r>
            <a:endParaRPr lang="fr-FR" sz="16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5220072" y="2636912"/>
            <a:ext cx="352839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Pour le projet Web-service : Au cours du 2</a:t>
            </a:r>
            <a:r>
              <a:rPr lang="fr-FR" baseline="30000" dirty="0" smtClean="0"/>
              <a:t>nd</a:t>
            </a:r>
            <a:r>
              <a:rPr lang="fr-FR" dirty="0" smtClean="0"/>
              <a:t> semestre, on « sort » certains calculs dans un WS Java, que l’optimiseur actuel consommera en tant que client</a:t>
            </a:r>
            <a:endParaRPr lang="fr-FR" sz="16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87524" y="4491117"/>
            <a:ext cx="8208912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Bernard : OLAP4J</a:t>
            </a:r>
          </a:p>
          <a:p>
            <a:r>
              <a:rPr lang="fr-FR" sz="1400" dirty="0" smtClean="0"/>
              <a:t>Thomas : C#</a:t>
            </a:r>
          </a:p>
          <a:p>
            <a:r>
              <a:rPr lang="fr-FR" sz="1400" dirty="0" smtClean="0"/>
              <a:t>Brice : C#</a:t>
            </a:r>
          </a:p>
          <a:p>
            <a:r>
              <a:rPr lang="fr-FR" sz="1400" dirty="0" smtClean="0"/>
              <a:t>Olivier : C#</a:t>
            </a:r>
          </a:p>
          <a:p>
            <a:r>
              <a:rPr lang="fr-FR" sz="1400" dirty="0" smtClean="0"/>
              <a:t>Cédric : A voir =&gt; Si C# : Pb clôt, C#, sinon : 2 Proof of Concepts « concurrents »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987824" y="404664"/>
            <a:ext cx="304166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Algorithme « </a:t>
            </a:r>
            <a:r>
              <a:rPr lang="fr-FR" dirty="0" err="1" smtClean="0"/>
              <a:t>Metropolis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43608" y="748436"/>
            <a:ext cx="698477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Begin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1 – Créer le cube « par défaut » avec SSAS, sans modèle d’agrégats, et le </a:t>
            </a:r>
            <a:r>
              <a:rPr lang="fr-FR" sz="1400" dirty="0" err="1" smtClean="0"/>
              <a:t>processer</a:t>
            </a:r>
            <a:r>
              <a:rPr lang="fr-FR" sz="1400" dirty="0" smtClean="0"/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2 – Récupérer la structure du cube (Faits, dimensions)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3 – Récupérer la volumétrie de remplissage du cube -&gt; Count(*)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4 – Lire la contrainte de taille HDD max saisie par l’utilisateur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r>
              <a:rPr lang="fr-FR" sz="1400" dirty="0" smtClean="0">
                <a:solidFill>
                  <a:schemeClr val="accent2"/>
                </a:solidFill>
              </a:rPr>
              <a:t> (Il reste du HDD disponible) 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5.1 – Variation légère et aléatoire du modèle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5.2 – Estimation de la performance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5.2.1 – Si performance actuelle&gt; précédente : On garde ce modèle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5.2.2 – Sinon : Probabilité non-nulle de garder ce modèle (</a:t>
            </a:r>
            <a:r>
              <a:rPr lang="fr-FR" sz="1400" dirty="0" err="1" smtClean="0">
                <a:solidFill>
                  <a:schemeClr val="accent2"/>
                </a:solidFill>
              </a:rPr>
              <a:t>Metropolis</a:t>
            </a:r>
            <a:r>
              <a:rPr lang="fr-FR" sz="1400" dirty="0" smtClean="0">
                <a:solidFill>
                  <a:schemeClr val="accent2"/>
                </a:solidFill>
              </a:rPr>
              <a:t>) sinon on garde le précédent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5.3 – Si touche clavier utilisateur : On arrête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smtClean="0">
                <a:solidFill>
                  <a:schemeClr val="accent2"/>
                </a:solidFill>
              </a:rPr>
              <a:t>End </a:t>
            </a: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endParaRPr lang="fr-FR" sz="1400" b="1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6 – Consolider le modèle en XMLA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7 – Envoyer le XMLA du modèle d’agrégats à SSAS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8 – Envoyer le XMLA de </a:t>
            </a:r>
            <a:r>
              <a:rPr lang="fr-FR" sz="1400" dirty="0" err="1" smtClean="0"/>
              <a:t>processing</a:t>
            </a:r>
            <a:r>
              <a:rPr lang="fr-FR" sz="1400" dirty="0" smtClean="0"/>
              <a:t> du cube à SSAS</a:t>
            </a:r>
          </a:p>
          <a:p>
            <a:r>
              <a:rPr lang="fr-FR" sz="1400" b="1" dirty="0" smtClean="0"/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752" y="2996952"/>
            <a:ext cx="237626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</TotalTime>
  <Words>858</Words>
  <Application>Microsoft Office PowerPoint</Application>
  <PresentationFormat>Affichage à l'écran (4:3)</PresentationFormat>
  <Paragraphs>240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259</cp:revision>
  <cp:lastPrinted>2015-06-29T11:48:16Z</cp:lastPrinted>
  <dcterms:created xsi:type="dcterms:W3CDTF">2015-04-28T11:53:17Z</dcterms:created>
  <dcterms:modified xsi:type="dcterms:W3CDTF">2015-07-23T19:48:30Z</dcterms:modified>
</cp:coreProperties>
</file>