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301" r:id="rId2"/>
    <p:sldId id="333" r:id="rId3"/>
    <p:sldId id="357" r:id="rId4"/>
    <p:sldId id="393" r:id="rId5"/>
    <p:sldId id="395" r:id="rId6"/>
    <p:sldId id="388" r:id="rId7"/>
    <p:sldId id="394" r:id="rId8"/>
    <p:sldId id="383" r:id="rId9"/>
    <p:sldId id="387" r:id="rId10"/>
    <p:sldId id="396" r:id="rId11"/>
    <p:sldId id="361" r:id="rId12"/>
  </p:sldIdLst>
  <p:sldSz cx="9144000" cy="6858000" type="screen4x3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0D8E8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630F6-BB7E-4BB0-B3A1-C739EB574077}" type="datetimeFigureOut">
              <a:rPr lang="fr-FR" smtClean="0"/>
              <a:pPr/>
              <a:t>27/07/2015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80E5F-76A7-426C-8874-1B043B738D2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36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5886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588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588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588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3336"/>
            <a:ext cx="4211960" cy="358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e la date 4"/>
          <p:cNvSpPr txBox="1">
            <a:spLocks/>
          </p:cNvSpPr>
          <p:nvPr userDrawn="1"/>
        </p:nvSpPr>
        <p:spPr>
          <a:xfrm>
            <a:off x="1115616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84E013-A843-4EE9-AEA8-FFBC70E64231}" type="datetime1">
              <a:rPr lang="fr-FR" b="1" smtClean="0">
                <a:solidFill>
                  <a:schemeClr val="tx1"/>
                </a:solidFill>
              </a:rPr>
              <a:pPr/>
              <a:t>27/07/2015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9" name="Espace réservé du numéro de diapositive 5"/>
          <p:cNvSpPr txBox="1">
            <a:spLocks/>
          </p:cNvSpPr>
          <p:nvPr userDrawn="1"/>
        </p:nvSpPr>
        <p:spPr>
          <a:xfrm>
            <a:off x="6876256" y="646390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20CB13-A045-4FF2-AF1A-D1AA5276D291}" type="slidenum">
              <a:rPr lang="fr-FR" b="1" smtClean="0">
                <a:solidFill>
                  <a:schemeClr val="tx1"/>
                </a:solidFill>
              </a:rPr>
              <a:pPr/>
              <a:t>‹N°›</a:t>
            </a:fld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18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5207-E07B-4FCF-99F6-F8833A3BB3D7}" type="datetime1">
              <a:rPr lang="fr-FR" smtClean="0"/>
              <a:pPr/>
              <a:t>27/07/2015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31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65C6-0898-43EA-9A99-A4039BB22876}" type="datetime1">
              <a:rPr lang="fr-FR" smtClean="0"/>
              <a:pPr/>
              <a:t>27/07/2015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273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F636-2596-4D20-BE75-DC7667EB0908}" type="datetime1">
              <a:rPr lang="fr-FR" smtClean="0"/>
              <a:pPr/>
              <a:t>27/07/2015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16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AF55-5B35-49D2-89B7-6A012C2F0023}" type="datetime1">
              <a:rPr lang="fr-FR" smtClean="0"/>
              <a:pPr/>
              <a:t>27/07/2015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382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4D42-2F73-4BB2-8416-8B3A3DDD3EE7}" type="datetime1">
              <a:rPr lang="fr-FR" smtClean="0"/>
              <a:pPr/>
              <a:t>27/07/2015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64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F79D-CD5D-4224-B1FA-5F7F3BAA4104}" type="datetime1">
              <a:rPr lang="fr-FR" smtClean="0"/>
              <a:pPr/>
              <a:t>27/07/2015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06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0143-4D2C-4FF6-B0A6-06989F9BDBAC}" type="datetime1">
              <a:rPr lang="fr-FR" smtClean="0"/>
              <a:pPr/>
              <a:t>27/07/2015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42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4A73-C55A-4735-A06F-415E5CC28EBA}" type="datetime1">
              <a:rPr lang="fr-FR" smtClean="0"/>
              <a:pPr/>
              <a:t>27/07/2015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09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C597-E398-43B4-BDF9-08A9085F6959}" type="datetime1">
              <a:rPr lang="fr-FR" smtClean="0"/>
              <a:pPr/>
              <a:t>27/07/2015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11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D74D-BD35-47D9-98F8-EE91FA02EBB2}" type="datetime1">
              <a:rPr lang="fr-FR" smtClean="0"/>
              <a:pPr/>
              <a:t>27/07/2015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52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6BC2D-0CAC-4C60-B0A8-88D3FE659C6F}" type="datetime1">
              <a:rPr lang="fr-FR" smtClean="0"/>
              <a:pPr/>
              <a:t>27/07/2015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81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2SIID-ODE/Projet_ODE/tree/master/Documentation/4%20-%20Suivi%20proje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2SIID-ODE/Projet_ODE/tree/master/Sources/SSAS/Olivier/CubeOD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fr-fr/library/ms123483(v=SQL.120).aspx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M2SIID-ODE/Projet_ODE/tree/master/Sources/MOTEUR_CALCUL/Olivier/OptimiseurODE" TargetMode="External"/><Relationship Id="rId4" Type="http://schemas.openxmlformats.org/officeDocument/2006/relationships/hyperlink" Target="https://msdn.microsoft.com/fr-fr/library/ms123477(v=sql.120).aspx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879972" y="2708920"/>
            <a:ext cx="5188672" cy="10772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5000" dirty="0" smtClean="0"/>
              <a:t>Projet ODE</a:t>
            </a:r>
          </a:p>
          <a:p>
            <a:pPr algn="ctr"/>
            <a:r>
              <a:rPr lang="fr-FR" sz="1400" b="1" u="sng" dirty="0" smtClean="0"/>
              <a:t>O</a:t>
            </a:r>
            <a:r>
              <a:rPr lang="fr-FR" sz="1400" dirty="0" smtClean="0"/>
              <a:t>ptimisation des </a:t>
            </a:r>
            <a:r>
              <a:rPr lang="fr-FR" sz="1400" b="1" u="sng" dirty="0" smtClean="0"/>
              <a:t>D</a:t>
            </a:r>
            <a:r>
              <a:rPr lang="fr-FR" sz="1400" dirty="0" smtClean="0"/>
              <a:t>onnées de l’</a:t>
            </a:r>
            <a:r>
              <a:rPr lang="fr-FR" sz="1400" b="1" u="sng" dirty="0" smtClean="0"/>
              <a:t>E</a:t>
            </a:r>
            <a:r>
              <a:rPr lang="fr-FR" sz="1400" dirty="0" smtClean="0"/>
              <a:t>ntrepôt</a:t>
            </a:r>
            <a:endParaRPr lang="fr-FR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27384"/>
            <a:ext cx="9144000" cy="156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1879972" y="3933056"/>
            <a:ext cx="5188672" cy="24468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b="1" dirty="0" smtClean="0"/>
              <a:t>Projet Master 2 MIAGE – Bordeaux 1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Thomas CHOURREAU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Brice ELISHA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Olivier ESSNER &lt;</a:t>
            </a:r>
            <a:r>
              <a:rPr lang="fr-FR" u="sng" dirty="0" err="1">
                <a:solidFill>
                  <a:schemeClr val="tx2">
                    <a:lumMod val="75000"/>
                  </a:schemeClr>
                </a:solidFill>
              </a:rPr>
              <a:t>olivier.essner</a:t>
            </a:r>
            <a:r>
              <a:rPr lang="fr-FR" u="sng" dirty="0">
                <a:solidFill>
                  <a:schemeClr val="tx2">
                    <a:lumMod val="75000"/>
                  </a:schemeClr>
                </a:solidFill>
              </a:rPr>
              <a:t> (at) free.fr</a:t>
            </a:r>
            <a:r>
              <a:rPr lang="fr-FR" dirty="0" smtClean="0"/>
              <a:t>&gt;</a:t>
            </a:r>
            <a:endParaRPr lang="fr-FR" dirty="0"/>
          </a:p>
          <a:p>
            <a:pPr lvl="1">
              <a:lnSpc>
                <a:spcPct val="150000"/>
              </a:lnSpc>
            </a:pPr>
            <a:r>
              <a:rPr lang="fr-FR" dirty="0"/>
              <a:t>Bernard MOUMY NJANGA 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Cédric </a:t>
            </a:r>
            <a:r>
              <a:rPr lang="fr-FR" dirty="0" smtClean="0"/>
              <a:t>VANDEVORDE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647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519286"/>
              </p:ext>
            </p:extLst>
          </p:nvPr>
        </p:nvGraphicFramePr>
        <p:xfrm>
          <a:off x="395536" y="692696"/>
          <a:ext cx="7704857" cy="2196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  <a:gridCol w="1934664"/>
                <a:gridCol w="1808283"/>
                <a:gridCol w="1729662"/>
              </a:tblGrid>
              <a:tr h="936104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Chantier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Tronc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Algo</a:t>
                      </a:r>
                      <a:r>
                        <a:rPr lang="fr-FR" sz="1600" baseline="0" dirty="0" smtClean="0"/>
                        <a:t> </a:t>
                      </a:r>
                      <a:r>
                        <a:rPr lang="fr-FR" sz="1600" baseline="0" dirty="0" err="1" smtClean="0"/>
                        <a:t>Metropolis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Algo</a:t>
                      </a:r>
                      <a:r>
                        <a:rPr lang="fr-FR" sz="1600" dirty="0" smtClean="0"/>
                        <a:t> Mater.</a:t>
                      </a:r>
                      <a:r>
                        <a:rPr lang="fr-FR" sz="1600" baseline="0" dirty="0" smtClean="0"/>
                        <a:t> partielle</a:t>
                      </a:r>
                      <a:endParaRPr lang="fr-FR" sz="1600" dirty="0"/>
                    </a:p>
                  </a:txBody>
                  <a:tcPr anchor="ctr"/>
                </a:tc>
              </a:tr>
              <a:tr h="5293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 smtClean="0"/>
                        <a:t>Spécification technique</a:t>
                      </a:r>
                    </a:p>
                    <a:p>
                      <a:pPr algn="ctr"/>
                      <a:r>
                        <a:rPr lang="fr-FR" sz="1400" b="1" dirty="0" smtClean="0"/>
                        <a:t>&amp;</a:t>
                      </a:r>
                    </a:p>
                    <a:p>
                      <a:pPr algn="ctr"/>
                      <a:r>
                        <a:rPr lang="fr-FR" sz="1400" b="1" dirty="0" smtClean="0"/>
                        <a:t>Réalisation technique 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Cédric / Brice pour GUI</a:t>
                      </a:r>
                      <a:endParaRPr lang="fr-FR" sz="1400" b="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Thomas</a:t>
                      </a:r>
                      <a:endParaRPr lang="fr-FR" sz="1400" b="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Olivier</a:t>
                      </a:r>
                      <a:endParaRPr lang="fr-FR" sz="1400" b="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529333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Relecture &amp; Tests croisés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-</a:t>
                      </a:r>
                      <a:endParaRPr lang="fr-FR" sz="1400" b="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-</a:t>
                      </a:r>
                      <a:endParaRPr lang="fr-FR" sz="1400" b="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-</a:t>
                      </a:r>
                      <a:endParaRPr lang="fr-FR" sz="1400" b="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107504" y="107340"/>
            <a:ext cx="2530949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Répartition des chantiers</a:t>
            </a: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568630"/>
              </p:ext>
            </p:extLst>
          </p:nvPr>
        </p:nvGraphicFramePr>
        <p:xfrm>
          <a:off x="755576" y="3140968"/>
          <a:ext cx="7344816" cy="2196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6135"/>
                <a:gridCol w="2031545"/>
                <a:gridCol w="1797136"/>
              </a:tblGrid>
              <a:tr h="936104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Chantier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Reports R1 </a:t>
                      </a:r>
                      <a:r>
                        <a:rPr lang="fr-FR" sz="1600" dirty="0" smtClean="0">
                          <a:sym typeface="Symbol"/>
                        </a:rPr>
                        <a:t> R5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Reports R6 </a:t>
                      </a:r>
                      <a:r>
                        <a:rPr lang="fr-FR" sz="1600" dirty="0" smtClean="0">
                          <a:sym typeface="Symbol"/>
                        </a:rPr>
                        <a:t> R10</a:t>
                      </a:r>
                      <a:endParaRPr lang="fr-FR" sz="1600" dirty="0"/>
                    </a:p>
                  </a:txBody>
                  <a:tcPr anchor="ctr"/>
                </a:tc>
              </a:tr>
              <a:tr h="5293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 smtClean="0"/>
                        <a:t>Description fonctionnelle, maquette d’écran</a:t>
                      </a:r>
                    </a:p>
                    <a:p>
                      <a:pPr algn="ctr"/>
                      <a:r>
                        <a:rPr lang="fr-FR" sz="1400" b="1" dirty="0" smtClean="0"/>
                        <a:t>&amp;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 smtClean="0"/>
                        <a:t>Requête MDX,</a:t>
                      </a:r>
                      <a:r>
                        <a:rPr lang="fr-FR" sz="1400" b="1" baseline="0" dirty="0" smtClean="0"/>
                        <a:t> r</a:t>
                      </a:r>
                      <a:r>
                        <a:rPr lang="fr-FR" sz="1400" b="1" dirty="0" smtClean="0"/>
                        <a:t>éalisation technique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Bernard</a:t>
                      </a:r>
                      <a:endParaRPr lang="fr-FR" sz="1400" b="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Brice</a:t>
                      </a:r>
                      <a:endParaRPr lang="fr-FR" sz="1400" b="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529333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Relecture &amp; Tests croisés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-</a:t>
                      </a:r>
                      <a:endParaRPr lang="fr-FR" sz="1400" b="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-</a:t>
                      </a:r>
                      <a:endParaRPr lang="fr-FR" sz="1400" b="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37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83568" y="2348880"/>
            <a:ext cx="7992888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Prochain Skype :</a:t>
            </a:r>
          </a:p>
          <a:p>
            <a:pPr algn="ctr"/>
            <a:r>
              <a:rPr lang="fr-FR" sz="4000" dirty="0" smtClean="0"/>
              <a:t>Jeudi 30/07 21H00 </a:t>
            </a:r>
          </a:p>
        </p:txBody>
      </p:sp>
      <p:sp>
        <p:nvSpPr>
          <p:cNvPr id="2" name="AutoShape 4"/>
          <p:cNvSpPr>
            <a:spLocks noChangeAspect="1" noChangeArrowheads="1"/>
          </p:cNvSpPr>
          <p:nvPr/>
        </p:nvSpPr>
        <p:spPr bwMode="auto">
          <a:xfrm>
            <a:off x="63500" y="-13652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72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96174" y="2348880"/>
            <a:ext cx="6984776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POINT D’EQUIPE</a:t>
            </a:r>
          </a:p>
          <a:p>
            <a:pPr algn="ctr"/>
            <a:r>
              <a:rPr lang="fr-FR" sz="4000" dirty="0" smtClean="0"/>
              <a:t>27/07/2015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94970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135223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57" name="Rectangle 56"/>
          <p:cNvSpPr/>
          <p:nvPr/>
        </p:nvSpPr>
        <p:spPr>
          <a:xfrm>
            <a:off x="539552" y="1224042"/>
            <a:ext cx="6264696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Troisième réunion du projet ODE :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Relecture des docs du lot 1</a:t>
            </a:r>
            <a:endParaRPr lang="fr-FR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SSDT &amp; création du cube SSAS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Contenu du lot 2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Lot 2 : Optimiseur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Lot 2 : Reports SSRS</a:t>
            </a: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388323"/>
              </p:ext>
            </p:extLst>
          </p:nvPr>
        </p:nvGraphicFramePr>
        <p:xfrm>
          <a:off x="5940152" y="1340768"/>
          <a:ext cx="28803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44016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Membre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Absence ?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Thomas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Brice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Olivier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Bernard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Cédric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323528" y="5621759"/>
            <a:ext cx="8208912" cy="7386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Ce support PPT est mis sur Git Hub après chaque réunion dans </a:t>
            </a:r>
            <a:r>
              <a:rPr lang="fr-FR" sz="1400" b="1" dirty="0" smtClean="0"/>
              <a:t>/DOCUMENTATION/4 – SUIVI PROJET</a:t>
            </a:r>
          </a:p>
          <a:p>
            <a:endParaRPr lang="fr-FR" sz="1400" b="1" dirty="0" smtClean="0"/>
          </a:p>
          <a:p>
            <a:r>
              <a:rPr lang="fr-FR" sz="1400" b="1" dirty="0">
                <a:hlinkClick r:id="rId3"/>
              </a:rPr>
              <a:t>https://github.com/M2SIID-ODE/Projet_ODE/tree/master/Documentation/4%20-%</a:t>
            </a:r>
            <a:r>
              <a:rPr lang="fr-FR" sz="1400" b="1" dirty="0" smtClean="0">
                <a:hlinkClick r:id="rId3"/>
              </a:rPr>
              <a:t>20Suivi%20projet</a:t>
            </a:r>
            <a:endParaRPr lang="fr-FR" sz="1400" b="1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1619672" y="4581128"/>
            <a:ext cx="540060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b="1" dirty="0" smtClean="0"/>
              <a:t>ATTENTION</a:t>
            </a:r>
            <a:r>
              <a:rPr lang="fr-FR" sz="1400" dirty="0" smtClean="0"/>
              <a:t> </a:t>
            </a:r>
            <a:r>
              <a:rPr lang="fr-FR" sz="1400" dirty="0" smtClean="0"/>
              <a:t>- </a:t>
            </a:r>
            <a:r>
              <a:rPr lang="fr-FR" sz="1400" dirty="0" smtClean="0"/>
              <a:t>Suite au Pb remonté par </a:t>
            </a:r>
            <a:r>
              <a:rPr lang="fr-FR" sz="1400" dirty="0" smtClean="0"/>
              <a:t>Cédric </a:t>
            </a:r>
            <a:r>
              <a:rPr lang="fr-FR" sz="1400" dirty="0" smtClean="0"/>
              <a:t>: Nouveau script de remplissage du DWH !</a:t>
            </a:r>
            <a:endParaRPr lang="fr-F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388469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39552" y="764704"/>
            <a:ext cx="80648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Projet SSDT – BI « déjà prêt »</a:t>
            </a:r>
          </a:p>
          <a:p>
            <a:endParaRPr lang="fr-FR" b="1" dirty="0" smtClean="0"/>
          </a:p>
          <a:p>
            <a:r>
              <a:rPr lang="fr-FR" dirty="0" smtClean="0"/>
              <a:t>Reprend le support de Thomas sur SSDT – BI sous forme de projet</a:t>
            </a:r>
          </a:p>
          <a:p>
            <a:endParaRPr lang="fr-FR" dirty="0" smtClean="0"/>
          </a:p>
          <a:p>
            <a:r>
              <a:rPr lang="fr-FR" dirty="0" smtClean="0"/>
              <a:t>Il vous reste à recalculer les dimensions, le cube et déployer le tout sur SSAS </a:t>
            </a:r>
            <a:r>
              <a:rPr lang="fr-FR" dirty="0" smtClean="0"/>
              <a:t>!</a:t>
            </a:r>
          </a:p>
          <a:p>
            <a:endParaRPr lang="fr-FR" dirty="0"/>
          </a:p>
          <a:p>
            <a:endParaRPr lang="fr-FR" dirty="0" smtClean="0"/>
          </a:p>
        </p:txBody>
      </p:sp>
      <p:sp>
        <p:nvSpPr>
          <p:cNvPr id="13" name="ZoneTexte 12"/>
          <p:cNvSpPr txBox="1"/>
          <p:nvPr/>
        </p:nvSpPr>
        <p:spPr>
          <a:xfrm>
            <a:off x="107504" y="107340"/>
            <a:ext cx="116884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Cube SSAS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23528" y="5621759"/>
            <a:ext cx="8568952" cy="7386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Un projet SSDT-BI de cube est disponible sur Git Hub dans </a:t>
            </a:r>
            <a:r>
              <a:rPr lang="fr-FR" sz="1400" b="1" dirty="0" smtClean="0"/>
              <a:t>/ SOURCES / SSAS / OLIVIER</a:t>
            </a:r>
          </a:p>
          <a:p>
            <a:endParaRPr lang="fr-FR" sz="1400" b="1" dirty="0" smtClean="0"/>
          </a:p>
          <a:p>
            <a:r>
              <a:rPr lang="fr-FR" sz="1400" b="1" dirty="0" smtClean="0">
                <a:hlinkClick r:id="rId3"/>
              </a:rPr>
              <a:t>https://github.com/M2SIID-ODE/Projet_ODE/tree/master/Sources/SSAS/Olivier/CubeODE</a:t>
            </a:r>
            <a:endParaRPr lang="fr-FR" sz="1400" b="1" dirty="0" smtClean="0"/>
          </a:p>
        </p:txBody>
      </p:sp>
      <p:sp>
        <p:nvSpPr>
          <p:cNvPr id="12" name="ZoneTexte 11"/>
          <p:cNvSpPr txBox="1"/>
          <p:nvPr/>
        </p:nvSpPr>
        <p:spPr>
          <a:xfrm>
            <a:off x="1403648" y="3356992"/>
            <a:ext cx="6120680" cy="116955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b="1" dirty="0" smtClean="0"/>
              <a:t>En cas de problème avec ce projet </a:t>
            </a:r>
            <a:r>
              <a:rPr lang="fr-FR" sz="1400" b="1" dirty="0" smtClean="0"/>
              <a:t>SSDT (Notamment « Clé en double » lors du </a:t>
            </a:r>
            <a:r>
              <a:rPr lang="fr-FR" sz="1400" b="1" dirty="0" err="1" smtClean="0"/>
              <a:t>process</a:t>
            </a:r>
            <a:r>
              <a:rPr lang="fr-FR" sz="1400" b="1" dirty="0" smtClean="0"/>
              <a:t> de la dimension DIM_TEMPS dans SSAS) </a:t>
            </a:r>
            <a:r>
              <a:rPr lang="fr-FR" sz="1400" dirty="0" smtClean="0"/>
              <a:t>: Contactez </a:t>
            </a:r>
            <a:r>
              <a:rPr lang="fr-FR" sz="1400" dirty="0" smtClean="0"/>
              <a:t>Olivier</a:t>
            </a:r>
          </a:p>
          <a:p>
            <a:endParaRPr lang="fr-FR" sz="1400" b="1" dirty="0"/>
          </a:p>
          <a:p>
            <a:r>
              <a:rPr lang="fr-FR" sz="1400" b="1" dirty="0" smtClean="0"/>
              <a:t>Olivier : </a:t>
            </a:r>
            <a:r>
              <a:rPr lang="fr-FR" sz="1400" dirty="0" err="1" smtClean="0"/>
              <a:t>Verifier</a:t>
            </a:r>
            <a:r>
              <a:rPr lang="fr-FR" sz="1400" dirty="0" smtClean="0"/>
              <a:t> que les semaines ne sont pas mélangées avec les mois dans les </a:t>
            </a:r>
            <a:r>
              <a:rPr lang="fr-FR" sz="1400" dirty="0" err="1" smtClean="0"/>
              <a:t>hierarchie</a:t>
            </a:r>
            <a:r>
              <a:rPr lang="fr-FR" sz="1400" dirty="0" smtClean="0"/>
              <a:t>,,,</a:t>
            </a:r>
            <a:endParaRPr lang="fr-FR" sz="1400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1403648" y="4766373"/>
            <a:ext cx="6120680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b="1" dirty="0" smtClean="0"/>
              <a:t>Bernard : </a:t>
            </a:r>
            <a:r>
              <a:rPr lang="fr-FR" sz="1400" dirty="0" smtClean="0"/>
              <a:t>Créer la hiérarchie de la dimension VILLES</a:t>
            </a:r>
            <a:endParaRPr lang="fr-FR" sz="1400" dirty="0" smtClean="0"/>
          </a:p>
        </p:txBody>
      </p:sp>
    </p:spTree>
    <p:extLst>
      <p:ext uri="{BB962C8B-B14F-4D97-AF65-F5344CB8AC3E}">
        <p14:creationId xmlns:p14="http://schemas.microsoft.com/office/powerpoint/2010/main" val="338699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3412537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Macro-planning : Zoom sur le lot 2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51520" y="1628800"/>
            <a:ext cx="8496944" cy="2088232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51521" y="3861048"/>
            <a:ext cx="8496944" cy="1800200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2121436" y="2924944"/>
            <a:ext cx="1586468" cy="165618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Base OLAP</a:t>
            </a:r>
          </a:p>
          <a:p>
            <a:pPr algn="ctr"/>
            <a:r>
              <a:rPr lang="fr-FR" dirty="0" smtClean="0"/>
              <a:t>SSAS</a:t>
            </a:r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3923928" y="1988840"/>
            <a:ext cx="219624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Reporting</a:t>
            </a:r>
          </a:p>
          <a:p>
            <a:pPr algn="ctr"/>
            <a:r>
              <a:rPr lang="fr-FR" dirty="0" smtClean="0"/>
              <a:t>SSRS</a:t>
            </a:r>
            <a:endParaRPr lang="fr-FR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3995936" y="4509120"/>
            <a:ext cx="208823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Moteur de calcul d’agrégats simple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267575" y="5142383"/>
            <a:ext cx="3316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>
                <a:solidFill>
                  <a:srgbClr val="FF0000"/>
                </a:solidFill>
              </a:rPr>
              <a:t>Equipe 2</a:t>
            </a:r>
            <a:endParaRPr lang="fr-FR" sz="2400" dirty="0">
              <a:solidFill>
                <a:srgbClr val="FF0000"/>
              </a:solidFill>
            </a:endParaRPr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3851920" y="1196752"/>
            <a:ext cx="266429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419872" y="571467"/>
            <a:ext cx="10249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/>
              <a:t>23/07</a:t>
            </a:r>
            <a:endParaRPr lang="fr-FR" sz="2400" dirty="0"/>
          </a:p>
        </p:txBody>
      </p:sp>
      <p:sp>
        <p:nvSpPr>
          <p:cNvPr id="16" name="Rectangle 15"/>
          <p:cNvSpPr/>
          <p:nvPr/>
        </p:nvSpPr>
        <p:spPr>
          <a:xfrm>
            <a:off x="5652120" y="571467"/>
            <a:ext cx="10249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/>
              <a:t>22/08</a:t>
            </a:r>
            <a:endParaRPr lang="fr-FR" sz="2400" dirty="0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3851918" y="1033132"/>
            <a:ext cx="2" cy="3796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>
            <a:off x="6084166" y="1033132"/>
            <a:ext cx="2" cy="3796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51521" y="1666835"/>
            <a:ext cx="3316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Equipe 1</a:t>
            </a:r>
            <a:endParaRPr lang="fr-FR" sz="2400" dirty="0">
              <a:solidFill>
                <a:schemeClr val="tx2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4512821" y="1043444"/>
            <a:ext cx="78904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LOT 2</a:t>
            </a:r>
            <a:endParaRPr lang="fr-FR" sz="1600" dirty="0"/>
          </a:p>
        </p:txBody>
      </p:sp>
      <p:sp>
        <p:nvSpPr>
          <p:cNvPr id="18" name="ZoneTexte 17"/>
          <p:cNvSpPr txBox="1"/>
          <p:nvPr/>
        </p:nvSpPr>
        <p:spPr>
          <a:xfrm>
            <a:off x="35496" y="764704"/>
            <a:ext cx="3384376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b="1" dirty="0" smtClean="0"/>
              <a:t>Comme vu au 23/07 : Pas de difficulté particulière =&gt; Solution 2 </a:t>
            </a:r>
            <a:r>
              <a:rPr lang="fr-FR" sz="1400" dirty="0" smtClean="0"/>
              <a:t>: Mode parallèle 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7377716" y="983335"/>
            <a:ext cx="78904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LOT 3</a:t>
            </a:r>
            <a:endParaRPr lang="fr-FR" sz="1600" dirty="0"/>
          </a:p>
        </p:txBody>
      </p:sp>
      <p:cxnSp>
        <p:nvCxnSpPr>
          <p:cNvPr id="25" name="Connecteur en angle 24"/>
          <p:cNvCxnSpPr>
            <a:stCxn id="8" idx="0"/>
            <a:endCxn id="9" idx="1"/>
          </p:cNvCxnSpPr>
          <p:nvPr/>
        </p:nvCxnSpPr>
        <p:spPr>
          <a:xfrm rot="5400000" flipH="1" flipV="1">
            <a:off x="3167271" y="2168287"/>
            <a:ext cx="504056" cy="1009258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Forme 31"/>
          <p:cNvCxnSpPr>
            <a:stCxn id="8" idx="2"/>
            <a:endCxn id="10" idx="1"/>
          </p:cNvCxnSpPr>
          <p:nvPr/>
        </p:nvCxnSpPr>
        <p:spPr>
          <a:xfrm rot="16200000" flipH="1">
            <a:off x="3275283" y="4220515"/>
            <a:ext cx="360040" cy="1081266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 à coins arrondis 32"/>
          <p:cNvSpPr/>
          <p:nvPr/>
        </p:nvSpPr>
        <p:spPr>
          <a:xfrm>
            <a:off x="6876256" y="1988840"/>
            <a:ext cx="1764196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Intégration SSIS</a:t>
            </a:r>
            <a:endParaRPr lang="fr-FR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6660232" y="4509120"/>
            <a:ext cx="205222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Moteur de calcul d’agrégats complet</a:t>
            </a:r>
            <a:endParaRPr lang="fr-FR" dirty="0"/>
          </a:p>
        </p:txBody>
      </p:sp>
      <p:cxnSp>
        <p:nvCxnSpPr>
          <p:cNvPr id="37" name="Connecteur droit avec flèche 36"/>
          <p:cNvCxnSpPr>
            <a:stCxn id="9" idx="3"/>
            <a:endCxn id="33" idx="1"/>
          </p:cNvCxnSpPr>
          <p:nvPr/>
        </p:nvCxnSpPr>
        <p:spPr>
          <a:xfrm>
            <a:off x="6120172" y="2420888"/>
            <a:ext cx="75608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10" idx="3"/>
            <a:endCxn id="34" idx="1"/>
          </p:cNvCxnSpPr>
          <p:nvPr/>
        </p:nvCxnSpPr>
        <p:spPr>
          <a:xfrm>
            <a:off x="6084168" y="494116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6926682" y="2924944"/>
            <a:ext cx="1656184" cy="3077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b="1" dirty="0" smtClean="0"/>
              <a:t>Thomas pour lot 3</a:t>
            </a:r>
            <a:endParaRPr lang="fr-FR" sz="1400" dirty="0" smtClean="0"/>
          </a:p>
        </p:txBody>
      </p:sp>
    </p:spTree>
    <p:extLst>
      <p:ext uri="{BB962C8B-B14F-4D97-AF65-F5344CB8AC3E}">
        <p14:creationId xmlns:p14="http://schemas.microsoft.com/office/powerpoint/2010/main" val="410405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39552" y="764704"/>
            <a:ext cx="8064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Solution retenue « Full C# »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827584" y="3068960"/>
            <a:ext cx="216024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Serveur SSAS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755576" y="1628800"/>
            <a:ext cx="2196244" cy="6480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Optimiseur C#</a:t>
            </a:r>
          </a:p>
          <a:p>
            <a:pPr algn="ctr"/>
            <a:r>
              <a:rPr lang="fr-FR" dirty="0" smtClean="0"/>
              <a:t>ADOMD.NET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563888" y="1844824"/>
            <a:ext cx="532859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dirty="0" smtClean="0"/>
              <a:t>ADOMD.NET </a:t>
            </a:r>
            <a:r>
              <a:rPr lang="fr-FR" sz="1400" dirty="0" err="1" smtClean="0"/>
              <a:t>is</a:t>
            </a:r>
            <a:r>
              <a:rPr lang="fr-FR" sz="1400" dirty="0" smtClean="0"/>
              <a:t> a Microsoft .NET Framework data provider </a:t>
            </a:r>
            <a:r>
              <a:rPr lang="fr-FR" sz="1400" dirty="0" err="1" smtClean="0"/>
              <a:t>that</a:t>
            </a:r>
            <a:r>
              <a:rPr lang="fr-FR" sz="1400" dirty="0" smtClean="0"/>
              <a:t> </a:t>
            </a:r>
            <a:r>
              <a:rPr lang="fr-FR" sz="1400" dirty="0" err="1" smtClean="0"/>
              <a:t>is</a:t>
            </a:r>
            <a:r>
              <a:rPr lang="fr-FR" sz="1400" dirty="0" smtClean="0"/>
              <a:t> </a:t>
            </a:r>
            <a:r>
              <a:rPr lang="fr-FR" sz="1400" dirty="0" err="1" smtClean="0"/>
              <a:t>designed</a:t>
            </a:r>
            <a:r>
              <a:rPr lang="fr-FR" sz="1400" dirty="0" smtClean="0"/>
              <a:t> to </a:t>
            </a:r>
            <a:r>
              <a:rPr lang="fr-FR" sz="1400" dirty="0" err="1" smtClean="0"/>
              <a:t>communicate</a:t>
            </a:r>
            <a:r>
              <a:rPr lang="fr-FR" sz="1400" dirty="0" smtClean="0"/>
              <a:t> </a:t>
            </a:r>
            <a:r>
              <a:rPr lang="fr-FR" sz="1400" dirty="0" err="1" smtClean="0"/>
              <a:t>with</a:t>
            </a:r>
            <a:r>
              <a:rPr lang="fr-FR" sz="1400" dirty="0" smtClean="0"/>
              <a:t> SSAS. It uses the XMLA </a:t>
            </a:r>
            <a:r>
              <a:rPr lang="fr-FR" sz="1400" dirty="0" err="1" smtClean="0"/>
              <a:t>protocol</a:t>
            </a:r>
            <a:r>
              <a:rPr lang="fr-FR" sz="1400" dirty="0" smtClean="0"/>
              <a:t> to </a:t>
            </a:r>
            <a:r>
              <a:rPr lang="fr-FR" sz="1400" dirty="0" err="1" smtClean="0"/>
              <a:t>communicate</a:t>
            </a:r>
            <a:r>
              <a:rPr lang="fr-FR" sz="1400" dirty="0" smtClean="0"/>
              <a:t> </a:t>
            </a:r>
            <a:r>
              <a:rPr lang="fr-FR" sz="1400" dirty="0" err="1" smtClean="0"/>
              <a:t>with</a:t>
            </a:r>
            <a:r>
              <a:rPr lang="fr-FR" sz="1400" dirty="0" smtClean="0"/>
              <a:t> </a:t>
            </a:r>
            <a:r>
              <a:rPr lang="fr-FR" sz="1400" dirty="0" err="1" smtClean="0"/>
              <a:t>analytical</a:t>
            </a:r>
            <a:r>
              <a:rPr lang="fr-FR" sz="1400" dirty="0" smtClean="0"/>
              <a:t> data sources by </a:t>
            </a:r>
            <a:r>
              <a:rPr lang="fr-FR" sz="1400" dirty="0" err="1" smtClean="0"/>
              <a:t>using</a:t>
            </a:r>
            <a:r>
              <a:rPr lang="fr-FR" sz="1400" dirty="0" smtClean="0"/>
              <a:t> </a:t>
            </a:r>
            <a:r>
              <a:rPr lang="fr-FR" sz="1400" dirty="0" err="1" smtClean="0"/>
              <a:t>either</a:t>
            </a:r>
            <a:r>
              <a:rPr lang="fr-FR" sz="1400" dirty="0" smtClean="0"/>
              <a:t> TCP/IP or HTTP connections.</a:t>
            </a:r>
          </a:p>
          <a:p>
            <a:r>
              <a:rPr lang="fr-FR" sz="1400" dirty="0" smtClean="0">
                <a:hlinkClick r:id="rId3"/>
              </a:rPr>
              <a:t>https://msdn.microsoft.com/fr-fr/library/ms123483(v=SQL.120).aspx</a:t>
            </a:r>
            <a:endParaRPr lang="fr-FR" sz="1400" dirty="0" smtClean="0"/>
          </a:p>
          <a:p>
            <a:r>
              <a:rPr lang="fr-FR" sz="1400" dirty="0" smtClean="0">
                <a:hlinkClick r:id="rId4"/>
              </a:rPr>
              <a:t>https://msdn.microsoft.com/fr-fr/library/ms123477(v=sql.120).aspx</a:t>
            </a:r>
            <a:endParaRPr lang="fr-FR" sz="1400" dirty="0" smtClean="0"/>
          </a:p>
          <a:p>
            <a:endParaRPr lang="fr-FR" sz="1400" dirty="0" smtClean="0"/>
          </a:p>
        </p:txBody>
      </p:sp>
      <p:cxnSp>
        <p:nvCxnSpPr>
          <p:cNvPr id="26" name="Connecteur droit avec flèche 25"/>
          <p:cNvCxnSpPr/>
          <p:nvPr/>
        </p:nvCxnSpPr>
        <p:spPr>
          <a:xfrm>
            <a:off x="1043608" y="2276872"/>
            <a:ext cx="0" cy="7920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V="1">
            <a:off x="2699792" y="2276872"/>
            <a:ext cx="0" cy="792088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187624" y="2492896"/>
            <a:ext cx="1395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Fonctions C#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107504" y="107340"/>
            <a:ext cx="123200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Optimiseur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323528" y="4797152"/>
            <a:ext cx="8568952" cy="138499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Un projet « simple » sous VS2015 est dispo sur Git Hub dans </a:t>
            </a:r>
            <a:r>
              <a:rPr lang="fr-FR" sz="1400" b="1" dirty="0" smtClean="0"/>
              <a:t>/ SOURCES / MOTEUR_CALCUL / OLIVIER</a:t>
            </a:r>
          </a:p>
          <a:p>
            <a:endParaRPr lang="fr-FR" sz="1400" b="1" dirty="0" smtClean="0"/>
          </a:p>
          <a:p>
            <a:r>
              <a:rPr lang="fr-FR" sz="1400" b="1" dirty="0" smtClean="0"/>
              <a:t>Il reste pas mal d’améliorations à faire (MDX, exceptions…) mais on arrive à se connecter à SSAS et récupérer la structure du cube !</a:t>
            </a:r>
          </a:p>
          <a:p>
            <a:endParaRPr lang="fr-FR" sz="1400" b="1" dirty="0" smtClean="0"/>
          </a:p>
          <a:p>
            <a:r>
              <a:rPr lang="fr-FR" sz="1400" b="1" dirty="0" smtClean="0">
                <a:hlinkClick r:id="rId5"/>
              </a:rPr>
              <a:t>https://github.com/M2SIID-ODE/Projet_ODE/tree/master/Sources/MOTEUR_CALCUL/Olivier/OptimiseurODE</a:t>
            </a:r>
            <a:endParaRPr lang="fr-F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338699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2987824" y="404664"/>
            <a:ext cx="70044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Tronc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971600" y="1556792"/>
            <a:ext cx="69847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dirty="0" smtClean="0"/>
              <a:t>Begin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fr-FR" sz="1400" dirty="0" smtClean="0"/>
              <a:t>1 – Récupérer la structure du cube (Faits, dimensions)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fr-FR" sz="1400" dirty="0" smtClean="0"/>
              <a:t>2 – Récupérer la volumétrie de remplissage du cube -&gt; Count(*)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fr-FR" sz="1400" dirty="0" smtClean="0"/>
              <a:t>3 – Lire la contrainte de taille HDD max saisie par l’utilisateur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endParaRPr lang="fr-FR" sz="1400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fr-FR" sz="1400" b="1" dirty="0" smtClean="0">
                <a:solidFill>
                  <a:schemeClr val="accent2"/>
                </a:solidFill>
              </a:rPr>
              <a:t>/* ICI : Algorithme 1 ou 2 */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endParaRPr lang="fr-FR" sz="1400" dirty="0" smtClean="0">
              <a:solidFill>
                <a:schemeClr val="accent2"/>
              </a:solidFill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fr-FR" sz="1400" dirty="0" smtClean="0"/>
              <a:t>4 – Envoyer le modèle d’agrégats à SSAS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fr-FR" sz="1400" dirty="0" smtClean="0"/>
              <a:t>5 – Envoyer l’ordre de </a:t>
            </a:r>
            <a:r>
              <a:rPr lang="fr-FR" sz="1400" dirty="0" err="1" smtClean="0"/>
              <a:t>processing</a:t>
            </a:r>
            <a:r>
              <a:rPr lang="fr-FR" sz="1400" dirty="0" smtClean="0"/>
              <a:t> du cube à SSAS en utilisant ce modèle</a:t>
            </a:r>
          </a:p>
          <a:p>
            <a:r>
              <a:rPr lang="fr-FR" sz="1400" b="1" dirty="0" smtClean="0"/>
              <a:t>End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07504" y="107340"/>
            <a:ext cx="123200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Optimiseur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37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251520" y="908720"/>
            <a:ext cx="1944215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Algorithme « </a:t>
            </a:r>
            <a:r>
              <a:rPr lang="fr-FR" dirty="0" err="1" smtClean="0"/>
              <a:t>Metropolis</a:t>
            </a:r>
            <a:r>
              <a:rPr lang="fr-FR" dirty="0" smtClean="0"/>
              <a:t> </a:t>
            </a:r>
            <a:r>
              <a:rPr lang="fr-FR" dirty="0" err="1" smtClean="0"/>
              <a:t>like</a:t>
            </a:r>
            <a:r>
              <a:rPr lang="fr-FR" dirty="0" smtClean="0"/>
              <a:t> »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2159224" y="908720"/>
            <a:ext cx="6984776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fr-FR" sz="1400" b="1" dirty="0" err="1" smtClean="0">
                <a:solidFill>
                  <a:schemeClr val="accent2"/>
                </a:solidFill>
              </a:rPr>
              <a:t>While</a:t>
            </a:r>
            <a:r>
              <a:rPr lang="fr-FR" sz="1400" dirty="0" smtClean="0">
                <a:solidFill>
                  <a:schemeClr val="accent2"/>
                </a:solidFill>
              </a:rPr>
              <a:t> (Il reste du HDD disponible) :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fr-FR" sz="1400" dirty="0" smtClean="0">
                <a:solidFill>
                  <a:schemeClr val="accent2"/>
                </a:solidFill>
              </a:rPr>
              <a:t>1.1 – Variation légère et aléatoire du modèle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fr-FR" sz="1400" dirty="0" smtClean="0">
                <a:solidFill>
                  <a:schemeClr val="accent2"/>
                </a:solidFill>
              </a:rPr>
              <a:t>1.2 – </a:t>
            </a:r>
            <a:r>
              <a:rPr lang="fr-FR" sz="1400" b="1" dirty="0" smtClean="0">
                <a:solidFill>
                  <a:schemeClr val="accent2"/>
                </a:solidFill>
              </a:rPr>
              <a:t>Estimation de la performance</a:t>
            </a:r>
          </a:p>
          <a:p>
            <a:pPr lvl="3">
              <a:spcBef>
                <a:spcPts val="300"/>
              </a:spcBef>
              <a:spcAft>
                <a:spcPts val="300"/>
              </a:spcAft>
            </a:pPr>
            <a:r>
              <a:rPr lang="fr-FR" sz="1400" dirty="0" smtClean="0">
                <a:solidFill>
                  <a:schemeClr val="accent2"/>
                </a:solidFill>
              </a:rPr>
              <a:t>1.2.1 – Si performance actuelle&gt; précédente : On garde ce modèle</a:t>
            </a:r>
          </a:p>
          <a:p>
            <a:pPr lvl="3">
              <a:spcBef>
                <a:spcPts val="300"/>
              </a:spcBef>
              <a:spcAft>
                <a:spcPts val="300"/>
              </a:spcAft>
            </a:pPr>
            <a:r>
              <a:rPr lang="fr-FR" sz="1400" dirty="0" smtClean="0">
                <a:solidFill>
                  <a:schemeClr val="accent2"/>
                </a:solidFill>
              </a:rPr>
              <a:t>1.2.2 – Sinon : Probabilité non-nulle de garder ce modèle (</a:t>
            </a:r>
            <a:r>
              <a:rPr lang="fr-FR" sz="1400" dirty="0" err="1" smtClean="0">
                <a:solidFill>
                  <a:schemeClr val="accent2"/>
                </a:solidFill>
              </a:rPr>
              <a:t>Metropolis</a:t>
            </a:r>
            <a:r>
              <a:rPr lang="fr-FR" sz="1400" dirty="0" smtClean="0">
                <a:solidFill>
                  <a:schemeClr val="accent2"/>
                </a:solidFill>
              </a:rPr>
              <a:t>) sinon on garde le précédent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fr-FR" sz="1400" dirty="0" smtClean="0">
                <a:solidFill>
                  <a:schemeClr val="accent2"/>
                </a:solidFill>
              </a:rPr>
              <a:t>1.3 – Si touche clavier utilisateur : On arrête 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fr-FR" sz="1400" b="1" dirty="0" smtClean="0">
                <a:solidFill>
                  <a:schemeClr val="accent2"/>
                </a:solidFill>
              </a:rPr>
              <a:t>End </a:t>
            </a:r>
            <a:r>
              <a:rPr lang="fr-FR" sz="1400" b="1" dirty="0" err="1" smtClean="0">
                <a:solidFill>
                  <a:schemeClr val="accent2"/>
                </a:solidFill>
              </a:rPr>
              <a:t>While</a:t>
            </a:r>
            <a:endParaRPr lang="fr-FR" sz="1400" dirty="0" smtClean="0">
              <a:solidFill>
                <a:schemeClr val="accent2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7504" y="107340"/>
            <a:ext cx="123200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Optimiseur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735288" y="4725144"/>
            <a:ext cx="640871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fr-FR" sz="1400" b="1" dirty="0" err="1" smtClean="0">
                <a:solidFill>
                  <a:schemeClr val="accent2"/>
                </a:solidFill>
              </a:rPr>
              <a:t>While</a:t>
            </a:r>
            <a:r>
              <a:rPr lang="fr-FR" sz="1400" dirty="0" smtClean="0">
                <a:solidFill>
                  <a:schemeClr val="accent2"/>
                </a:solidFill>
              </a:rPr>
              <a:t> (Tout le cuboïde n’a pas été traité || Il reste du HDD disponible) :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fr-FR" sz="1400" dirty="0" smtClean="0">
                <a:solidFill>
                  <a:schemeClr val="accent2"/>
                </a:solidFill>
              </a:rPr>
              <a:t>Algorithme « Matérialisation partielle » du D111 - Calcul du bénéfice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fr-FR" sz="1400" b="1" dirty="0" smtClean="0">
                <a:solidFill>
                  <a:schemeClr val="accent2"/>
                </a:solidFill>
              </a:rPr>
              <a:t>End </a:t>
            </a:r>
            <a:r>
              <a:rPr lang="fr-FR" sz="1400" b="1" dirty="0" err="1" smtClean="0">
                <a:solidFill>
                  <a:schemeClr val="accent2"/>
                </a:solidFill>
              </a:rPr>
              <a:t>While</a:t>
            </a:r>
            <a:endParaRPr lang="fr-FR" sz="1400" b="1" dirty="0" smtClean="0">
              <a:solidFill>
                <a:schemeClr val="accent2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51520" y="4653136"/>
            <a:ext cx="2592288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Algorithme « D111 </a:t>
            </a:r>
            <a:r>
              <a:rPr lang="fr-FR" dirty="0" err="1" smtClean="0"/>
              <a:t>like</a:t>
            </a:r>
            <a:r>
              <a:rPr lang="fr-FR" dirty="0" smtClean="0"/>
              <a:t> » : Matérialisation partielle »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5664730" y="611106"/>
            <a:ext cx="2880828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b="1" dirty="0" smtClean="0"/>
              <a:t>Thomas</a:t>
            </a:r>
            <a:r>
              <a:rPr lang="fr-FR" sz="1400" dirty="0" smtClean="0"/>
              <a:t> : Piste sur les KPI</a:t>
            </a:r>
          </a:p>
          <a:p>
            <a:r>
              <a:rPr lang="fr-FR" sz="1400" b="1" dirty="0" smtClean="0"/>
              <a:t>Olivier : </a:t>
            </a:r>
            <a:r>
              <a:rPr lang="fr-FR" sz="1400" dirty="0" smtClean="0"/>
              <a:t>Piste sur l’EXPLAIN PLAN</a:t>
            </a:r>
            <a:endParaRPr lang="fr-FR" sz="1400" dirty="0" smtClean="0"/>
          </a:p>
        </p:txBody>
      </p:sp>
    </p:spTree>
    <p:extLst>
      <p:ext uri="{BB962C8B-B14F-4D97-AF65-F5344CB8AC3E}">
        <p14:creationId xmlns:p14="http://schemas.microsoft.com/office/powerpoint/2010/main" val="5937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107504" y="107340"/>
            <a:ext cx="140391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Reports SSRS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683568" y="620688"/>
            <a:ext cx="8280920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sz="1600" b="1" u="sng" dirty="0" smtClean="0"/>
              <a:t>Pour les métiers de la Direction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sz="1600" dirty="0" smtClean="0"/>
              <a:t>Evolution (du CA ; de la marge) </a:t>
            </a:r>
            <a:r>
              <a:rPr lang="fr-FR" sz="1600" dirty="0" smtClean="0">
                <a:sym typeface="Symbol"/>
              </a:rPr>
              <a:t> (par mois ; par année ; par département)</a:t>
            </a:r>
            <a:endParaRPr lang="fr-FR" sz="1600" dirty="0" smtClean="0"/>
          </a:p>
          <a:p>
            <a:pPr lvl="1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fr-FR" sz="1400" b="1" dirty="0" smtClean="0"/>
              <a:t>  Report R1 </a:t>
            </a:r>
            <a:r>
              <a:rPr lang="fr-FR" sz="1400" dirty="0" smtClean="0"/>
              <a:t>: Evolution </a:t>
            </a:r>
            <a:r>
              <a:rPr lang="fr-FR" sz="1400" u="sng" dirty="0" smtClean="0"/>
              <a:t>CA et marge</a:t>
            </a:r>
            <a:r>
              <a:rPr lang="fr-FR" sz="1400" dirty="0" smtClean="0"/>
              <a:t> par </a:t>
            </a:r>
            <a:r>
              <a:rPr lang="fr-FR" sz="1400" u="sng" dirty="0" smtClean="0"/>
              <a:t>mois</a:t>
            </a:r>
            <a:r>
              <a:rPr lang="fr-FR" sz="1400" dirty="0" smtClean="0"/>
              <a:t> sur la </a:t>
            </a:r>
            <a:r>
              <a:rPr lang="fr-FR" sz="1400" u="sng" dirty="0" smtClean="0"/>
              <a:t>France entière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fr-FR" sz="1400" dirty="0" smtClean="0"/>
              <a:t>  </a:t>
            </a:r>
            <a:r>
              <a:rPr lang="fr-FR" sz="1400" b="1" dirty="0" smtClean="0"/>
              <a:t>Report R2 </a:t>
            </a:r>
            <a:r>
              <a:rPr lang="fr-FR" sz="1400" dirty="0" smtClean="0"/>
              <a:t>: Evolution </a:t>
            </a:r>
            <a:r>
              <a:rPr lang="fr-FR" sz="1400" u="sng" dirty="0" smtClean="0"/>
              <a:t>CA et marge</a:t>
            </a:r>
            <a:r>
              <a:rPr lang="fr-FR" sz="1400" dirty="0" smtClean="0"/>
              <a:t> par </a:t>
            </a:r>
            <a:r>
              <a:rPr lang="fr-FR" sz="1400" u="sng" dirty="0" smtClean="0"/>
              <a:t>année</a:t>
            </a:r>
            <a:r>
              <a:rPr lang="fr-FR" sz="1400" dirty="0" smtClean="0"/>
              <a:t> sur la </a:t>
            </a:r>
            <a:r>
              <a:rPr lang="fr-FR" sz="1400" u="sng" dirty="0" smtClean="0"/>
              <a:t>France entière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fr-FR" sz="1400" dirty="0" smtClean="0"/>
              <a:t>  </a:t>
            </a:r>
            <a:r>
              <a:rPr lang="fr-FR" sz="1400" b="1" dirty="0" smtClean="0"/>
              <a:t>Report R3 </a:t>
            </a:r>
            <a:r>
              <a:rPr lang="fr-FR" sz="1400" dirty="0" smtClean="0"/>
              <a:t>: Evolution </a:t>
            </a:r>
            <a:r>
              <a:rPr lang="fr-FR" sz="1400" u="sng" dirty="0" smtClean="0"/>
              <a:t>CA et marge</a:t>
            </a:r>
            <a:r>
              <a:rPr lang="fr-FR" sz="1400" dirty="0" smtClean="0"/>
              <a:t> par </a:t>
            </a:r>
            <a:r>
              <a:rPr lang="fr-FR" sz="1400" u="sng" dirty="0" smtClean="0"/>
              <a:t>mois</a:t>
            </a:r>
            <a:r>
              <a:rPr lang="fr-FR" sz="1400" dirty="0" smtClean="0"/>
              <a:t> par </a:t>
            </a:r>
            <a:r>
              <a:rPr lang="fr-FR" sz="1400" u="sng" dirty="0" smtClean="0"/>
              <a:t>département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fr-FR" sz="1400" dirty="0" smtClean="0"/>
              <a:t> </a:t>
            </a:r>
            <a:r>
              <a:rPr lang="fr-FR" sz="1400" b="1" dirty="0" smtClean="0"/>
              <a:t> Report R4 </a:t>
            </a:r>
            <a:r>
              <a:rPr lang="fr-FR" sz="1400" dirty="0" smtClean="0"/>
              <a:t>: Evolution </a:t>
            </a:r>
            <a:r>
              <a:rPr lang="fr-FR" sz="1400" u="sng" dirty="0" smtClean="0"/>
              <a:t>CA et marge</a:t>
            </a:r>
            <a:r>
              <a:rPr lang="fr-FR" sz="1400" dirty="0" smtClean="0"/>
              <a:t> par </a:t>
            </a:r>
            <a:r>
              <a:rPr lang="fr-FR" sz="1400" u="sng" dirty="0" smtClean="0"/>
              <a:t>année</a:t>
            </a:r>
            <a:r>
              <a:rPr lang="fr-FR" sz="1400" dirty="0" smtClean="0"/>
              <a:t> par </a:t>
            </a:r>
            <a:r>
              <a:rPr lang="fr-FR" sz="1400" u="sng" dirty="0" smtClean="0"/>
              <a:t>département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fr-FR" sz="1600" b="1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sz="1600" b="1" u="sng" dirty="0" smtClean="0"/>
              <a:t>Pour les métiers du Marketing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sz="1600" dirty="0" smtClean="0"/>
              <a:t>Evolution</a:t>
            </a:r>
            <a:r>
              <a:rPr lang="fr-FR" sz="1600" b="1" dirty="0" smtClean="0"/>
              <a:t> (</a:t>
            </a:r>
            <a:r>
              <a:rPr lang="fr-FR" sz="1600" dirty="0" smtClean="0"/>
              <a:t>du volume des ventes) </a:t>
            </a:r>
            <a:r>
              <a:rPr lang="fr-FR" sz="1600" dirty="0" smtClean="0">
                <a:sym typeface="Symbol"/>
              </a:rPr>
              <a:t> (par mois ; par département ; par type de produit)</a:t>
            </a:r>
            <a:endParaRPr lang="fr-FR" sz="1600" b="1" dirty="0" smtClean="0"/>
          </a:p>
          <a:p>
            <a:pPr lvl="1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fr-FR" sz="1400" b="1" dirty="0" smtClean="0"/>
              <a:t>  Report R5 </a:t>
            </a:r>
            <a:r>
              <a:rPr lang="fr-FR" sz="1400" dirty="0" smtClean="0"/>
              <a:t>: Evolution du </a:t>
            </a:r>
            <a:r>
              <a:rPr lang="fr-FR" sz="1400" u="sng" dirty="0" smtClean="0"/>
              <a:t>vol des ventes</a:t>
            </a:r>
            <a:r>
              <a:rPr lang="fr-FR" sz="1400" dirty="0" smtClean="0"/>
              <a:t> par </a:t>
            </a:r>
            <a:r>
              <a:rPr lang="fr-FR" sz="1400" u="sng" dirty="0" smtClean="0"/>
              <a:t>mois</a:t>
            </a:r>
            <a:r>
              <a:rPr lang="fr-FR" sz="1400" dirty="0" smtClean="0"/>
              <a:t> sur la </a:t>
            </a:r>
            <a:r>
              <a:rPr lang="fr-FR" sz="1400" u="sng" dirty="0" smtClean="0"/>
              <a:t>France entière</a:t>
            </a:r>
            <a:r>
              <a:rPr lang="fr-FR" sz="1400" dirty="0" smtClean="0"/>
              <a:t> par </a:t>
            </a:r>
            <a:r>
              <a:rPr lang="fr-FR" sz="1400" u="sng" dirty="0" smtClean="0"/>
              <a:t>rayon de produit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fr-FR" sz="1400" b="1" dirty="0" smtClean="0"/>
              <a:t>  Report R6 </a:t>
            </a:r>
            <a:r>
              <a:rPr lang="fr-FR" sz="1400" dirty="0" smtClean="0"/>
              <a:t>: Evolution du </a:t>
            </a:r>
            <a:r>
              <a:rPr lang="fr-FR" sz="1400" u="sng" dirty="0" smtClean="0"/>
              <a:t>vol des ventes</a:t>
            </a:r>
            <a:r>
              <a:rPr lang="fr-FR" sz="1400" dirty="0" smtClean="0"/>
              <a:t> par </a:t>
            </a:r>
            <a:r>
              <a:rPr lang="fr-FR" sz="1400" u="sng" dirty="0" smtClean="0"/>
              <a:t>mois</a:t>
            </a:r>
            <a:r>
              <a:rPr lang="fr-FR" sz="1400" dirty="0" smtClean="0"/>
              <a:t> sur la </a:t>
            </a:r>
            <a:r>
              <a:rPr lang="fr-FR" sz="1400" u="sng" dirty="0" smtClean="0"/>
              <a:t>France entière</a:t>
            </a:r>
            <a:r>
              <a:rPr lang="fr-FR" sz="1400" dirty="0" smtClean="0"/>
              <a:t> par </a:t>
            </a:r>
            <a:r>
              <a:rPr lang="fr-FR" sz="1400" u="sng" dirty="0" smtClean="0"/>
              <a:t>famille de produit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fr-FR" sz="1400" dirty="0" smtClean="0"/>
              <a:t>  </a:t>
            </a:r>
            <a:r>
              <a:rPr lang="fr-FR" sz="1400" b="1" dirty="0" smtClean="0"/>
              <a:t>Report R7 </a:t>
            </a:r>
            <a:r>
              <a:rPr lang="fr-FR" sz="1400" dirty="0" smtClean="0"/>
              <a:t>: Evolution du </a:t>
            </a:r>
            <a:r>
              <a:rPr lang="fr-FR" sz="1400" u="sng" dirty="0" smtClean="0"/>
              <a:t>vol des ventes</a:t>
            </a:r>
            <a:r>
              <a:rPr lang="fr-FR" sz="1400" dirty="0" smtClean="0"/>
              <a:t> par </a:t>
            </a:r>
            <a:r>
              <a:rPr lang="fr-FR" sz="1400" u="sng" dirty="0" smtClean="0"/>
              <a:t>mois</a:t>
            </a:r>
            <a:r>
              <a:rPr lang="fr-FR" sz="1400" dirty="0" smtClean="0"/>
              <a:t> par </a:t>
            </a:r>
            <a:r>
              <a:rPr lang="fr-FR" sz="1400" u="sng" dirty="0" smtClean="0"/>
              <a:t>département</a:t>
            </a:r>
            <a:r>
              <a:rPr lang="fr-FR" sz="1400" dirty="0" smtClean="0"/>
              <a:t> et par </a:t>
            </a:r>
            <a:r>
              <a:rPr lang="fr-FR" sz="1400" u="sng" dirty="0" smtClean="0"/>
              <a:t>rayon de produit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fr-FR" sz="1400" b="1" dirty="0" smtClean="0"/>
              <a:t>  Report R8 </a:t>
            </a:r>
            <a:r>
              <a:rPr lang="fr-FR" sz="1400" dirty="0" smtClean="0"/>
              <a:t>: Evolution du </a:t>
            </a:r>
            <a:r>
              <a:rPr lang="fr-FR" sz="1400" u="sng" dirty="0" smtClean="0"/>
              <a:t>vol des ventes</a:t>
            </a:r>
            <a:r>
              <a:rPr lang="fr-FR" sz="1400" dirty="0" smtClean="0"/>
              <a:t> par </a:t>
            </a:r>
            <a:r>
              <a:rPr lang="fr-FR" sz="1400" u="sng" dirty="0" smtClean="0"/>
              <a:t>mois</a:t>
            </a:r>
            <a:r>
              <a:rPr lang="fr-FR" sz="1400" dirty="0" smtClean="0"/>
              <a:t> par </a:t>
            </a:r>
            <a:r>
              <a:rPr lang="fr-FR" sz="1400" u="sng" dirty="0" smtClean="0"/>
              <a:t>département</a:t>
            </a:r>
            <a:r>
              <a:rPr lang="fr-FR" sz="1400" dirty="0" smtClean="0"/>
              <a:t> et par </a:t>
            </a:r>
            <a:r>
              <a:rPr lang="fr-FR" sz="1400" u="sng" dirty="0" smtClean="0"/>
              <a:t>famille de produit</a:t>
            </a:r>
            <a:endParaRPr lang="fr-FR" sz="1400" b="1" u="sng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fr-FR" sz="1600" b="1" u="sng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sz="1600" dirty="0" smtClean="0"/>
              <a:t>Evolution</a:t>
            </a:r>
            <a:r>
              <a:rPr lang="fr-FR" sz="1600" b="1" dirty="0" smtClean="0"/>
              <a:t> (</a:t>
            </a:r>
            <a:r>
              <a:rPr lang="fr-FR" sz="1600" dirty="0" smtClean="0"/>
              <a:t>du taux de percée) </a:t>
            </a:r>
            <a:r>
              <a:rPr lang="fr-FR" sz="1600" dirty="0" smtClean="0">
                <a:sym typeface="Symbol"/>
              </a:rPr>
              <a:t></a:t>
            </a:r>
            <a:r>
              <a:rPr lang="fr-FR" sz="1600" dirty="0" smtClean="0"/>
              <a:t> </a:t>
            </a:r>
            <a:r>
              <a:rPr lang="fr-FR" sz="1600" dirty="0" smtClean="0">
                <a:sym typeface="Symbol"/>
              </a:rPr>
              <a:t>(par mois ; par département ; par magasin)</a:t>
            </a:r>
            <a:endParaRPr lang="fr-FR" sz="1600" b="1" dirty="0" smtClean="0"/>
          </a:p>
          <a:p>
            <a:pPr lvl="1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fr-FR" sz="1400" b="1" dirty="0" smtClean="0"/>
              <a:t>  Report R9 </a:t>
            </a:r>
            <a:r>
              <a:rPr lang="fr-FR" sz="1400" dirty="0" smtClean="0"/>
              <a:t>: Evolution du </a:t>
            </a:r>
            <a:r>
              <a:rPr lang="fr-FR" sz="1400" u="sng" dirty="0" smtClean="0"/>
              <a:t>taux de percée</a:t>
            </a:r>
            <a:r>
              <a:rPr lang="fr-FR" sz="1400" dirty="0" smtClean="0"/>
              <a:t> </a:t>
            </a:r>
            <a:r>
              <a:rPr lang="fr-FR" sz="1400" u="sng" dirty="0" smtClean="0"/>
              <a:t>par mois</a:t>
            </a:r>
            <a:r>
              <a:rPr lang="fr-FR" sz="1400" dirty="0" smtClean="0"/>
              <a:t> et </a:t>
            </a:r>
            <a:r>
              <a:rPr lang="fr-FR" sz="1400" u="sng" dirty="0" smtClean="0"/>
              <a:t>par magasin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fr-FR" sz="1400" b="1" dirty="0" smtClean="0"/>
              <a:t>  Report R10 </a:t>
            </a:r>
            <a:r>
              <a:rPr lang="fr-FR" sz="1400" dirty="0" smtClean="0"/>
              <a:t>: Evolution du </a:t>
            </a:r>
            <a:r>
              <a:rPr lang="fr-FR" sz="1400" u="sng" dirty="0" smtClean="0"/>
              <a:t>taux de percée</a:t>
            </a:r>
            <a:r>
              <a:rPr lang="fr-FR" sz="1400" dirty="0" smtClean="0"/>
              <a:t> </a:t>
            </a:r>
            <a:r>
              <a:rPr lang="fr-FR" sz="1400" u="sng" dirty="0" smtClean="0"/>
              <a:t>par mois</a:t>
            </a:r>
            <a:r>
              <a:rPr lang="fr-FR" sz="1400" dirty="0" smtClean="0"/>
              <a:t> et </a:t>
            </a:r>
            <a:r>
              <a:rPr lang="fr-FR" sz="1400" u="sng" dirty="0" smtClean="0"/>
              <a:t>par département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fr-FR" sz="1600" b="1" u="sng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5220072" y="5837676"/>
            <a:ext cx="3240360" cy="3077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b="1" dirty="0" smtClean="0"/>
              <a:t>Olivier : </a:t>
            </a:r>
            <a:r>
              <a:rPr lang="fr-FR" sz="1400" dirty="0" smtClean="0"/>
              <a:t>Remplir la population des villes</a:t>
            </a:r>
            <a:endParaRPr lang="fr-FR" sz="1400" dirty="0" smtClean="0"/>
          </a:p>
        </p:txBody>
      </p:sp>
    </p:spTree>
    <p:extLst>
      <p:ext uri="{BB962C8B-B14F-4D97-AF65-F5344CB8AC3E}">
        <p14:creationId xmlns:p14="http://schemas.microsoft.com/office/powerpoint/2010/main" val="5937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3372</TotalTime>
  <Words>712</Words>
  <Application>Microsoft Office PowerPoint</Application>
  <PresentationFormat>Affichage à l'écran (4:3)</PresentationFormat>
  <Paragraphs>156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Symbol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GCE 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S0075842</dc:creator>
  <cp:lastModifiedBy>oessner</cp:lastModifiedBy>
  <cp:revision>270</cp:revision>
  <cp:lastPrinted>2015-06-29T11:48:16Z</cp:lastPrinted>
  <dcterms:created xsi:type="dcterms:W3CDTF">2015-04-28T11:53:17Z</dcterms:created>
  <dcterms:modified xsi:type="dcterms:W3CDTF">2015-07-27T19:35:12Z</dcterms:modified>
</cp:coreProperties>
</file>