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1" r:id="rId2"/>
    <p:sldId id="333" r:id="rId3"/>
    <p:sldId id="357" r:id="rId4"/>
    <p:sldId id="397" r:id="rId5"/>
    <p:sldId id="405" r:id="rId6"/>
    <p:sldId id="406" r:id="rId7"/>
    <p:sldId id="407" r:id="rId8"/>
    <p:sldId id="361" r:id="rId9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07/09/2015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59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07/09/2015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07/09/2015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07/09/2015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07/09/2015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07/09/2015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07/09/2015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07/09/2015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07/09/2015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07/09/2015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07/09/2015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07/09/2015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07/09/2015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07/09/2015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Ordre du jour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</a:t>
            </a:r>
            <a:r>
              <a:rPr lang="fr-FR" dirty="0" smtClean="0"/>
              <a:t>3.1 : Suivi chantier </a:t>
            </a:r>
            <a:r>
              <a:rPr lang="fr-FR" dirty="0" err="1" smtClean="0"/>
              <a:t>PowerPivot</a:t>
            </a: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3.1 : Suivi chantier SSIS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3.1 : Suivi chantier </a:t>
            </a:r>
            <a:r>
              <a:rPr lang="fr-FR" dirty="0" err="1" smtClean="0"/>
              <a:t>Benchmarking</a:t>
            </a: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Présentation lors du regroupement</a:t>
            </a:r>
            <a:r>
              <a:rPr lang="fr-FR" dirty="0" smtClean="0"/>
              <a:t> </a:t>
            </a: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29725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6687"/>
              </p:ext>
            </p:extLst>
          </p:nvPr>
        </p:nvGraphicFramePr>
        <p:xfrm>
          <a:off x="3563888" y="83097"/>
          <a:ext cx="5408683" cy="157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03"/>
                <a:gridCol w="2420580"/>
              </a:tblGrid>
              <a:tr h="609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 / 09 / 2015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Tests &amp; Corrections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  <a:tr h="199256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7504" y="107340"/>
            <a:ext cx="21044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Chantier </a:t>
            </a:r>
            <a:r>
              <a:rPr lang="fr-FR" dirty="0" err="1" smtClean="0"/>
              <a:t>PowerPivot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070458"/>
              </p:ext>
            </p:extLst>
          </p:nvPr>
        </p:nvGraphicFramePr>
        <p:xfrm>
          <a:off x="560798" y="1769102"/>
          <a:ext cx="7251562" cy="3852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162"/>
                <a:gridCol w="3600400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CEDRIC</a:t>
                      </a:r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dirty="0" smtClean="0"/>
                        <a:t>Finalisation</a:t>
                      </a:r>
                      <a:r>
                        <a:rPr lang="fr-FR" sz="1400" b="0" baseline="0" dirty="0" smtClean="0"/>
                        <a:t> de la couche sémantique. 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Si conso directe du </a:t>
                      </a:r>
                      <a:r>
                        <a:rPr lang="fr-FR" sz="1400" b="0" u="sng" baseline="0" dirty="0" smtClean="0"/>
                        <a:t>DWH</a:t>
                      </a:r>
                      <a:r>
                        <a:rPr lang="fr-FR" sz="1400" b="0" baseline="0" dirty="0" smtClean="0"/>
                        <a:t> : Même reports qu’avec SSRS + SSAS (De 1 à 6)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Install</a:t>
                      </a:r>
                      <a:r>
                        <a:rPr lang="fr-FR" sz="1400" b="0" baseline="0" dirty="0" smtClean="0"/>
                        <a:t> de la plateforme 32 bits sur Office, OK avec SQL Server 2014 64 bits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Reports 1 et 2 en cours en conso du </a:t>
                      </a:r>
                      <a:r>
                        <a:rPr lang="fr-FR" sz="1400" b="0" u="sng" baseline="0" dirty="0" smtClean="0"/>
                        <a:t>SSAS</a:t>
                      </a:r>
                      <a:endParaRPr lang="fr-FR" sz="1400" b="0" u="sng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Au plus tard jeudi : Partie analyse (</a:t>
                      </a:r>
                      <a:r>
                        <a:rPr lang="fr-FR" sz="1400" b="0" u="none" baseline="0" dirty="0" err="1" smtClean="0"/>
                        <a:t>PowerView</a:t>
                      </a:r>
                      <a:r>
                        <a:rPr lang="fr-FR" sz="1400" b="0" u="none" baseline="0" dirty="0" smtClean="0"/>
                        <a:t>, </a:t>
                      </a:r>
                      <a:r>
                        <a:rPr lang="fr-FR" sz="1400" b="0" u="none" baseline="0" dirty="0" err="1" smtClean="0"/>
                        <a:t>PowerMap</a:t>
                      </a:r>
                      <a:r>
                        <a:rPr lang="fr-FR" sz="1400" b="0" u="none" baseline="0" dirty="0" smtClean="0"/>
                        <a:t>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</a:t>
                      </a:r>
                      <a:r>
                        <a:rPr lang="fr-FR" sz="1400" b="1" u="sng" dirty="0" smtClean="0"/>
                        <a:t>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Reports 3 à 6 en cours en conso du </a:t>
                      </a:r>
                      <a:r>
                        <a:rPr lang="fr-FR" sz="1400" b="0" u="sng" baseline="0" dirty="0" smtClean="0"/>
                        <a:t>SSAS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Partie analyse (</a:t>
                      </a:r>
                      <a:r>
                        <a:rPr lang="fr-FR" sz="1400" b="0" u="none" baseline="0" dirty="0" err="1" smtClean="0"/>
                        <a:t>PowerView</a:t>
                      </a:r>
                      <a:r>
                        <a:rPr lang="fr-FR" sz="1400" b="0" u="none" baseline="0" dirty="0" smtClean="0"/>
                        <a:t>, </a:t>
                      </a:r>
                      <a:r>
                        <a:rPr lang="fr-FR" sz="1400" b="0" u="none" baseline="0" dirty="0" err="1" smtClean="0"/>
                        <a:t>PowerMap</a:t>
                      </a:r>
                      <a:r>
                        <a:rPr lang="fr-FR" sz="1400" b="0" u="none" baseline="0" dirty="0" smtClean="0"/>
                        <a:t>…)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Conso mémoire RAM +++ aux vol élevés =&gt; Limitations aux extrêmes !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Si conso SSAS au lieu du DWH, peut-être moins de conso ressources RAM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Pas de soucis de couche sémantique car déjà OK dans SSAS</a:t>
                      </a:r>
                      <a:endParaRPr lang="fr-FR" sz="1400" b="0" u="none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560798" y="6001543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/>
                </a:solidFill>
              </a:rPr>
              <a:t>Regarder le multi-source DWH / SSAS / Fichier plat externe ?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5632211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sp>
        <p:nvSpPr>
          <p:cNvPr id="2" name="Rectangle 1"/>
          <p:cNvSpPr/>
          <p:nvPr/>
        </p:nvSpPr>
        <p:spPr>
          <a:xfrm>
            <a:off x="3563888" y="692696"/>
            <a:ext cx="5408683" cy="3600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141365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Chantier SSIS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61683"/>
              </p:ext>
            </p:extLst>
          </p:nvPr>
        </p:nvGraphicFramePr>
        <p:xfrm>
          <a:off x="467541" y="1723943"/>
          <a:ext cx="8064898" cy="427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9"/>
                <a:gridCol w="4032449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</a:txBody>
                  <a:tcPr anchor="ctr"/>
                </a:tc>
              </a:tr>
              <a:tr h="1072509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Tutorial MSDN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Création base ACCESS + connecteurs : OK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Tests OK</a:t>
                      </a:r>
                    </a:p>
                    <a:p>
                      <a:pPr algn="l"/>
                      <a:r>
                        <a:rPr lang="fr-FR" sz="1400" b="0" dirty="0" smtClean="0"/>
                        <a:t>Package </a:t>
                      </a:r>
                      <a:r>
                        <a:rPr lang="fr-FR" sz="1400" b="0" dirty="0" err="1" smtClean="0"/>
                        <a:t>déployable</a:t>
                      </a:r>
                      <a:r>
                        <a:rPr lang="fr-FR" sz="1400" b="0" baseline="0" dirty="0" smtClean="0"/>
                        <a:t> (1 méthode sur 2)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ETL</a:t>
                      </a:r>
                      <a:r>
                        <a:rPr lang="fr-FR" sz="1400" b="0" baseline="0" dirty="0" smtClean="0"/>
                        <a:t> fonctionne en CSV + XLS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 smtClean="0"/>
                        <a:t>Elimination des doublons</a:t>
                      </a:r>
                      <a:endParaRPr lang="fr-FR" sz="1400" b="1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dirty="0" smtClean="0"/>
                        <a:t>Doc +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u="none" dirty="0" smtClean="0"/>
                        <a:t>Améliorations de l’ETL</a:t>
                      </a:r>
                    </a:p>
                    <a:p>
                      <a:pPr algn="l"/>
                      <a:r>
                        <a:rPr lang="fr-FR" sz="1400" b="0" u="none" dirty="0" smtClean="0"/>
                        <a:t>Doc + Tests</a:t>
                      </a:r>
                      <a:endParaRPr lang="fr-FR" sz="1400" b="0" u="none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SSIS tatillon : Mappage + Type de données : </a:t>
                      </a:r>
                      <a:r>
                        <a:rPr lang="fr-FR" sz="1400" b="1" baseline="0" dirty="0" smtClean="0">
                          <a:solidFill>
                            <a:srgbClr val="FF0000"/>
                          </a:solidFill>
                        </a:rPr>
                        <a:t>Tests pour trouver la source du Pb !!!</a:t>
                      </a:r>
                    </a:p>
                    <a:p>
                      <a:pPr algn="l"/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Pb chargement dernière colonne du CSV : OK chez Brice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SSIS tatillon : Mappage + Type de données, </a:t>
                      </a:r>
                      <a:r>
                        <a:rPr lang="fr-FR" sz="1400" b="1" baseline="0" dirty="0" smtClean="0">
                          <a:solidFill>
                            <a:srgbClr val="FF0000"/>
                          </a:solidFill>
                        </a:rPr>
                        <a:t>vrai PB</a:t>
                      </a:r>
                      <a:r>
                        <a:rPr lang="fr-FR" sz="1400" b="0" baseline="0" dirty="0" smtClean="0"/>
                        <a:t> =&gt; Refaire les mappages =&gt; </a:t>
                      </a:r>
                      <a:r>
                        <a:rPr lang="fr-FR" sz="1400" b="1" baseline="0" dirty="0" smtClean="0">
                          <a:solidFill>
                            <a:srgbClr val="FF0000"/>
                          </a:solidFill>
                        </a:rPr>
                        <a:t>Tests pour trouver la source du Pb !!!</a:t>
                      </a:r>
                      <a:endParaRPr lang="fr-FR" sz="14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?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?</a:t>
                      </a:r>
                      <a:endParaRPr lang="fr-FR" sz="1400" b="0" u="none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755576" y="5805264"/>
            <a:ext cx="7920880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Chargements en échec </a:t>
            </a:r>
            <a:r>
              <a:rPr lang="fr-FR" sz="1400" dirty="0" smtClean="0">
                <a:solidFill>
                  <a:schemeClr val="tx1"/>
                </a:solidFill>
              </a:rPr>
              <a:t>: Le COMMIT est en fin de processus d’import (Mode « Tout ou rien »)</a:t>
            </a:r>
          </a:p>
          <a:p>
            <a:r>
              <a:rPr lang="fr-FR" sz="1400" b="1" dirty="0" smtClean="0">
                <a:solidFill>
                  <a:schemeClr val="tx1"/>
                </a:solidFill>
              </a:rPr>
              <a:t>Reprise sur erreur </a:t>
            </a:r>
            <a:r>
              <a:rPr lang="fr-FR" sz="1400" dirty="0" smtClean="0">
                <a:solidFill>
                  <a:schemeClr val="tx1"/>
                </a:solidFill>
              </a:rPr>
              <a:t>: Brice va creuser</a:t>
            </a:r>
          </a:p>
          <a:p>
            <a:r>
              <a:rPr lang="fr-FR" sz="1400" b="1" dirty="0" smtClean="0">
                <a:solidFill>
                  <a:schemeClr val="tx1"/>
                </a:solidFill>
              </a:rPr>
              <a:t>Stratégie de gestion des dimensions à variations lentes </a:t>
            </a:r>
            <a:r>
              <a:rPr lang="fr-FR" sz="1400" dirty="0" smtClean="0">
                <a:solidFill>
                  <a:schemeClr val="tx1"/>
                </a:solidFill>
              </a:rPr>
              <a:t>: Idée globale sur ce sujet (3 modes : Flags d’activation, date de validité de la ligne, MAJ de la donnée) &gt; Doc de Bernard sur </a:t>
            </a:r>
            <a:r>
              <a:rPr lang="fr-FR" sz="1400" dirty="0" err="1" smtClean="0">
                <a:solidFill>
                  <a:schemeClr val="tx1"/>
                </a:solidFill>
              </a:rPr>
              <a:t>GitHub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6687"/>
              </p:ext>
            </p:extLst>
          </p:nvPr>
        </p:nvGraphicFramePr>
        <p:xfrm>
          <a:off x="3563888" y="83097"/>
          <a:ext cx="5408683" cy="157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03"/>
                <a:gridCol w="2420580"/>
              </a:tblGrid>
              <a:tr h="609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 / 09 / 2015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Tests &amp; Corrections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  <a:tr h="199256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563888" y="692696"/>
            <a:ext cx="5408683" cy="3600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238347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Chantier </a:t>
            </a:r>
            <a:r>
              <a:rPr lang="fr-FR" dirty="0" err="1" smtClean="0"/>
              <a:t>Benchmarking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07494"/>
              </p:ext>
            </p:extLst>
          </p:nvPr>
        </p:nvGraphicFramePr>
        <p:xfrm>
          <a:off x="395536" y="2204864"/>
          <a:ext cx="2749259" cy="3021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59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Scripts SQL pour remplir encore plus le DWH</a:t>
                      </a:r>
                    </a:p>
                    <a:p>
                      <a:pPr algn="l"/>
                      <a:r>
                        <a:rPr lang="fr-FR" sz="1400" b="0" dirty="0" smtClean="0"/>
                        <a:t>Cahier de tests</a:t>
                      </a:r>
                      <a:endParaRPr lang="fr-FR" sz="1400" b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</a:t>
                      </a:r>
                      <a:r>
                        <a:rPr lang="fr-FR" sz="1400" b="1" u="sng" dirty="0" smtClean="0"/>
                        <a:t>?</a:t>
                      </a:r>
                    </a:p>
                    <a:p>
                      <a:pPr algn="l"/>
                      <a:r>
                        <a:rPr lang="fr-FR" sz="1400" b="0" u="none" dirty="0" smtClean="0"/>
                        <a:t>Dérouler</a:t>
                      </a:r>
                      <a:r>
                        <a:rPr lang="fr-FR" sz="1400" b="0" u="none" baseline="0" dirty="0" smtClean="0"/>
                        <a:t> les tests</a:t>
                      </a:r>
                      <a:endParaRPr lang="fr-FR" sz="1400" b="0" u="none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775210" y="6073551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-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1956" y="5704219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6687"/>
              </p:ext>
            </p:extLst>
          </p:nvPr>
        </p:nvGraphicFramePr>
        <p:xfrm>
          <a:off x="3563888" y="83097"/>
          <a:ext cx="5408683" cy="157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03"/>
                <a:gridCol w="2420580"/>
              </a:tblGrid>
              <a:tr h="609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 / 09 / 2015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Tests &amp; Corrections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  <a:tr h="199256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563888" y="692696"/>
            <a:ext cx="5408683" cy="3600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3528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Présentation lors du regroupement 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91726"/>
              </p:ext>
            </p:extLst>
          </p:nvPr>
        </p:nvGraphicFramePr>
        <p:xfrm>
          <a:off x="611560" y="1772816"/>
          <a:ext cx="784887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74"/>
                <a:gridCol w="1569774"/>
                <a:gridCol w="1569774"/>
                <a:gridCol w="1569774"/>
                <a:gridCol w="1569774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 (Skype)</a:t>
                      </a:r>
                      <a:endParaRPr lang="fr-F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CEDRIC (?)</a:t>
                      </a:r>
                      <a:endParaRPr lang="fr-F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 smtClean="0"/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Jeudi</a:t>
                      </a:r>
                      <a:endParaRPr lang="fr-FR" sz="1400" b="1" u="sng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Pas d’horaires particuliers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Jeudi</a:t>
                      </a:r>
                    </a:p>
                    <a:p>
                      <a:pPr algn="l"/>
                      <a:r>
                        <a:rPr lang="fr-FR" sz="1400" b="0" i="0" u="none" dirty="0" smtClean="0"/>
                        <a:t>Sur site pour regroupement </a:t>
                      </a:r>
                      <a:endParaRPr lang="fr-FR" sz="1400" b="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Jeudi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dirty="0" smtClean="0"/>
                        <a:t>Sur site pour regroupement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Jeudi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De 9H à </a:t>
                      </a:r>
                      <a:r>
                        <a:rPr lang="fr-FR" sz="1400" b="0" u="none" baseline="0" dirty="0" smtClean="0"/>
                        <a:t>15H (Heure FR)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Jeudi</a:t>
                      </a:r>
                    </a:p>
                    <a:p>
                      <a:pPr algn="l"/>
                      <a:r>
                        <a:rPr lang="fr-FR" sz="1400" b="0" i="0" u="none" dirty="0" smtClean="0"/>
                        <a:t>Sur site pour regroupement</a:t>
                      </a:r>
                      <a:endParaRPr lang="fr-FR" sz="1400" b="0" i="0" u="none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Vendredi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Pas d’horaires particuliers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Vendredi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dirty="0" smtClean="0"/>
                        <a:t>Sur site pour regroupement </a:t>
                      </a:r>
                      <a:endParaRPr lang="fr-FR" sz="1400" b="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Vendredi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dirty="0" smtClean="0"/>
                        <a:t>Sur site pour regroupement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Vendredi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De 9H à 15H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(Heure FR)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Vendredi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dirty="0" smtClean="0"/>
                        <a:t>Sur site pour regroupement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775210" y="5677119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Web-Service</a:t>
            </a:r>
            <a:r>
              <a:rPr lang="fr-FR" sz="1400" dirty="0" smtClean="0">
                <a:solidFill>
                  <a:schemeClr val="tx1"/>
                </a:solidFill>
              </a:rPr>
              <a:t> : Projet « tutorial » de l’enseignant à rendre pour le 15/09/2015 &gt; </a:t>
            </a:r>
            <a:r>
              <a:rPr lang="fr-FR" sz="1400" b="1" dirty="0" smtClean="0">
                <a:solidFill>
                  <a:srgbClr val="FF0000"/>
                </a:solidFill>
              </a:rPr>
              <a:t>Dépôt du projet Java</a:t>
            </a:r>
            <a:endParaRPr lang="fr-FR" sz="1400" b="1" dirty="0" smtClean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5210" y="4869160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775210" y="5365665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Brice</a:t>
            </a:r>
            <a:r>
              <a:rPr lang="fr-FR" sz="1400" dirty="0" smtClean="0">
                <a:solidFill>
                  <a:schemeClr val="tx1"/>
                </a:solidFill>
              </a:rPr>
              <a:t> : Tuto sur </a:t>
            </a:r>
            <a:r>
              <a:rPr lang="fr-FR" sz="1400" dirty="0" err="1" smtClean="0">
                <a:solidFill>
                  <a:schemeClr val="tx1"/>
                </a:solidFill>
              </a:rPr>
              <a:t>GitHub</a:t>
            </a:r>
            <a:r>
              <a:rPr lang="fr-FR" sz="1400" dirty="0" smtClean="0">
                <a:solidFill>
                  <a:schemeClr val="tx1"/>
                </a:solidFill>
              </a:rPr>
              <a:t> pour la connexion via SSMS aux SSRS, SSAS et le DWH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Jeudi 10/09 </a:t>
            </a:r>
            <a:r>
              <a:rPr lang="fr-FR" sz="4000" dirty="0" smtClean="0"/>
              <a:t>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4536</TotalTime>
  <Words>619</Words>
  <Application>Microsoft Office PowerPoint</Application>
  <PresentationFormat>Affichage à l'écran (4:3)</PresentationFormat>
  <Paragraphs>154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379</cp:revision>
  <cp:lastPrinted>2015-06-29T11:48:16Z</cp:lastPrinted>
  <dcterms:created xsi:type="dcterms:W3CDTF">2015-04-28T11:53:17Z</dcterms:created>
  <dcterms:modified xsi:type="dcterms:W3CDTF">2015-09-07T19:42:38Z</dcterms:modified>
</cp:coreProperties>
</file>