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01" r:id="rId2"/>
    <p:sldId id="333" r:id="rId3"/>
    <p:sldId id="357" r:id="rId4"/>
    <p:sldId id="376" r:id="rId5"/>
    <p:sldId id="393" r:id="rId6"/>
    <p:sldId id="395" r:id="rId7"/>
    <p:sldId id="388" r:id="rId8"/>
    <p:sldId id="394" r:id="rId9"/>
    <p:sldId id="383" r:id="rId10"/>
    <p:sldId id="387" r:id="rId11"/>
    <p:sldId id="396" r:id="rId12"/>
    <p:sldId id="361" r:id="rId13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FF00"/>
    <a:srgbClr val="D0D8E8"/>
    <a:srgbClr val="00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pPr/>
              <a:t>27/07/2015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03588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03588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47969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03588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03588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27/07/2015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pPr/>
              <a:t>27/07/2015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pPr/>
              <a:t>27/07/2015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pPr/>
              <a:t>27/07/2015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pPr/>
              <a:t>27/07/2015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pPr/>
              <a:t>27/07/2015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pPr/>
              <a:t>27/07/2015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pPr/>
              <a:t>27/07/2015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pPr/>
              <a:t>27/07/2015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pPr/>
              <a:t>27/07/2015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pPr/>
              <a:t>27/07/2015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pPr/>
              <a:t>27/07/2015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SIID-ODE/Projet_ODE/tree/master/Documentation/4%20-%20Suivi%20proj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SIID-ODE/Projet_ODE/tree/master/Sources/SSAS/Olivier/Cube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fr-fr/library/ms123483(v=SQL.120).asp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M2SIID-ODE/Projet_ODE/tree/master/Sources/MOTEUR_CALCUL/Olivier/OptimiseurODE" TargetMode="External"/><Relationship Id="rId4" Type="http://schemas.openxmlformats.org/officeDocument/2006/relationships/hyperlink" Target="https://msdn.microsoft.com/fr-fr/library/ms123477(v=sql.120).aspx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79972" y="2708920"/>
            <a:ext cx="5188672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3933056"/>
            <a:ext cx="5188672" cy="24468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Thomas CHOURREAU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Brice ELISHA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Olivier ESSNER &lt;</a:t>
            </a:r>
            <a:r>
              <a:rPr lang="fr-FR" u="sng" dirty="0" err="1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(at) free.fr</a:t>
            </a:r>
            <a:r>
              <a:rPr lang="fr-FR" dirty="0" smtClean="0"/>
              <a:t>&gt;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Bernard MOUMY NJANGA  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Cédric </a:t>
            </a:r>
            <a:r>
              <a:rPr lang="fr-FR" dirty="0" smtClean="0"/>
              <a:t>VANDEVORDE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107504" y="107340"/>
            <a:ext cx="140391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Reports SSRS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83568" y="620688"/>
            <a:ext cx="8280920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600" b="1" u="sng" dirty="0" smtClean="0"/>
              <a:t>Pour les métiers de la Direction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600" dirty="0" smtClean="0"/>
              <a:t>Evolution (du CA ; de la marge) </a:t>
            </a:r>
            <a:r>
              <a:rPr lang="fr-FR" sz="1600" dirty="0" smtClean="0">
                <a:sym typeface="Symbol"/>
              </a:rPr>
              <a:t> (par mois ; par année ; par département)</a:t>
            </a:r>
            <a:endParaRPr lang="fr-FR" sz="1600" dirty="0" smtClean="0"/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sz="1400" b="1" dirty="0" smtClean="0"/>
              <a:t>  Report R1 </a:t>
            </a:r>
            <a:r>
              <a:rPr lang="fr-FR" sz="1400" dirty="0" smtClean="0"/>
              <a:t>: Evolution </a:t>
            </a:r>
            <a:r>
              <a:rPr lang="fr-FR" sz="1400" u="sng" dirty="0" smtClean="0"/>
              <a:t>CA et marge</a:t>
            </a:r>
            <a:r>
              <a:rPr lang="fr-FR" sz="1400" dirty="0" smtClean="0"/>
              <a:t> par </a:t>
            </a:r>
            <a:r>
              <a:rPr lang="fr-FR" sz="1400" u="sng" dirty="0" smtClean="0"/>
              <a:t>mois</a:t>
            </a:r>
            <a:r>
              <a:rPr lang="fr-FR" sz="1400" dirty="0" smtClean="0"/>
              <a:t> sur la </a:t>
            </a:r>
            <a:r>
              <a:rPr lang="fr-FR" sz="1400" u="sng" dirty="0" smtClean="0"/>
              <a:t>France entière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sz="1400" dirty="0" smtClean="0"/>
              <a:t>  </a:t>
            </a:r>
            <a:r>
              <a:rPr lang="fr-FR" sz="1400" b="1" dirty="0" smtClean="0"/>
              <a:t>Report R2 </a:t>
            </a:r>
            <a:r>
              <a:rPr lang="fr-FR" sz="1400" dirty="0" smtClean="0"/>
              <a:t>: Evolution </a:t>
            </a:r>
            <a:r>
              <a:rPr lang="fr-FR" sz="1400" u="sng" dirty="0" smtClean="0"/>
              <a:t>CA et marge</a:t>
            </a:r>
            <a:r>
              <a:rPr lang="fr-FR" sz="1400" dirty="0" smtClean="0"/>
              <a:t> par </a:t>
            </a:r>
            <a:r>
              <a:rPr lang="fr-FR" sz="1400" u="sng" dirty="0" smtClean="0"/>
              <a:t>année</a:t>
            </a:r>
            <a:r>
              <a:rPr lang="fr-FR" sz="1400" dirty="0" smtClean="0"/>
              <a:t> sur la </a:t>
            </a:r>
            <a:r>
              <a:rPr lang="fr-FR" sz="1400" u="sng" dirty="0" smtClean="0"/>
              <a:t>France entière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sz="1400" dirty="0" smtClean="0"/>
              <a:t>  </a:t>
            </a:r>
            <a:r>
              <a:rPr lang="fr-FR" sz="1400" b="1" dirty="0" smtClean="0"/>
              <a:t>Report R3 </a:t>
            </a:r>
            <a:r>
              <a:rPr lang="fr-FR" sz="1400" dirty="0" smtClean="0"/>
              <a:t>: Evolution </a:t>
            </a:r>
            <a:r>
              <a:rPr lang="fr-FR" sz="1400" u="sng" dirty="0" smtClean="0"/>
              <a:t>CA et marge</a:t>
            </a:r>
            <a:r>
              <a:rPr lang="fr-FR" sz="1400" dirty="0" smtClean="0"/>
              <a:t> par </a:t>
            </a:r>
            <a:r>
              <a:rPr lang="fr-FR" sz="1400" u="sng" dirty="0" smtClean="0"/>
              <a:t>mois</a:t>
            </a:r>
            <a:r>
              <a:rPr lang="fr-FR" sz="1400" dirty="0" smtClean="0"/>
              <a:t> par </a:t>
            </a:r>
            <a:r>
              <a:rPr lang="fr-FR" sz="1400" u="sng" dirty="0" smtClean="0"/>
              <a:t>département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sz="1400" dirty="0" smtClean="0"/>
              <a:t> </a:t>
            </a:r>
            <a:r>
              <a:rPr lang="fr-FR" sz="1400" b="1" dirty="0" smtClean="0"/>
              <a:t> Report R4 </a:t>
            </a:r>
            <a:r>
              <a:rPr lang="fr-FR" sz="1400" dirty="0" smtClean="0"/>
              <a:t>: Evolution </a:t>
            </a:r>
            <a:r>
              <a:rPr lang="fr-FR" sz="1400" u="sng" dirty="0" smtClean="0"/>
              <a:t>CA et marge</a:t>
            </a:r>
            <a:r>
              <a:rPr lang="fr-FR" sz="1400" dirty="0" smtClean="0"/>
              <a:t> par </a:t>
            </a:r>
            <a:r>
              <a:rPr lang="fr-FR" sz="1400" u="sng" dirty="0" smtClean="0"/>
              <a:t>année</a:t>
            </a:r>
            <a:r>
              <a:rPr lang="fr-FR" sz="1400" dirty="0" smtClean="0"/>
              <a:t> par </a:t>
            </a:r>
            <a:r>
              <a:rPr lang="fr-FR" sz="1400" u="sng" dirty="0" smtClean="0"/>
              <a:t>département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sz="1600" b="1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600" b="1" u="sng" dirty="0" smtClean="0"/>
              <a:t>Pour les métiers du Marketing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600" dirty="0" smtClean="0"/>
              <a:t>Evolution</a:t>
            </a:r>
            <a:r>
              <a:rPr lang="fr-FR" sz="1600" b="1" dirty="0" smtClean="0"/>
              <a:t> (</a:t>
            </a:r>
            <a:r>
              <a:rPr lang="fr-FR" sz="1600" dirty="0" smtClean="0"/>
              <a:t>du volume des ventes) </a:t>
            </a:r>
            <a:r>
              <a:rPr lang="fr-FR" sz="1600" dirty="0" smtClean="0">
                <a:sym typeface="Symbol"/>
              </a:rPr>
              <a:t> (par mois ; par département ; par type de produit)</a:t>
            </a:r>
            <a:endParaRPr lang="fr-FR" sz="1600" b="1" dirty="0" smtClean="0"/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sz="1400" b="1" dirty="0" smtClean="0"/>
              <a:t>  Report R5 </a:t>
            </a:r>
            <a:r>
              <a:rPr lang="fr-FR" sz="1400" dirty="0" smtClean="0"/>
              <a:t>: Evolution du </a:t>
            </a:r>
            <a:r>
              <a:rPr lang="fr-FR" sz="1400" u="sng" dirty="0" smtClean="0"/>
              <a:t>vol des ventes</a:t>
            </a:r>
            <a:r>
              <a:rPr lang="fr-FR" sz="1400" dirty="0" smtClean="0"/>
              <a:t> par </a:t>
            </a:r>
            <a:r>
              <a:rPr lang="fr-FR" sz="1400" u="sng" dirty="0" smtClean="0"/>
              <a:t>mois</a:t>
            </a:r>
            <a:r>
              <a:rPr lang="fr-FR" sz="1400" dirty="0" smtClean="0"/>
              <a:t> sur la </a:t>
            </a:r>
            <a:r>
              <a:rPr lang="fr-FR" sz="1400" u="sng" dirty="0" smtClean="0"/>
              <a:t>France entière</a:t>
            </a:r>
            <a:r>
              <a:rPr lang="fr-FR" sz="1400" dirty="0" smtClean="0"/>
              <a:t> par </a:t>
            </a:r>
            <a:r>
              <a:rPr lang="fr-FR" sz="1400" u="sng" dirty="0" smtClean="0"/>
              <a:t>rayon de produit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sz="1400" b="1" dirty="0" smtClean="0"/>
              <a:t>  Report R6 </a:t>
            </a:r>
            <a:r>
              <a:rPr lang="fr-FR" sz="1400" dirty="0" smtClean="0"/>
              <a:t>: Evolution du </a:t>
            </a:r>
            <a:r>
              <a:rPr lang="fr-FR" sz="1400" u="sng" dirty="0" smtClean="0"/>
              <a:t>vol des ventes</a:t>
            </a:r>
            <a:r>
              <a:rPr lang="fr-FR" sz="1400" dirty="0" smtClean="0"/>
              <a:t> par </a:t>
            </a:r>
            <a:r>
              <a:rPr lang="fr-FR" sz="1400" u="sng" dirty="0" smtClean="0"/>
              <a:t>mois</a:t>
            </a:r>
            <a:r>
              <a:rPr lang="fr-FR" sz="1400" dirty="0" smtClean="0"/>
              <a:t> sur la </a:t>
            </a:r>
            <a:r>
              <a:rPr lang="fr-FR" sz="1400" u="sng" dirty="0" smtClean="0"/>
              <a:t>France entière</a:t>
            </a:r>
            <a:r>
              <a:rPr lang="fr-FR" sz="1400" dirty="0" smtClean="0"/>
              <a:t> par </a:t>
            </a:r>
            <a:r>
              <a:rPr lang="fr-FR" sz="1400" u="sng" dirty="0" smtClean="0"/>
              <a:t>famille de produit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sz="1400" dirty="0" smtClean="0"/>
              <a:t>  </a:t>
            </a:r>
            <a:r>
              <a:rPr lang="fr-FR" sz="1400" b="1" dirty="0" smtClean="0"/>
              <a:t>Report R7 </a:t>
            </a:r>
            <a:r>
              <a:rPr lang="fr-FR" sz="1400" dirty="0" smtClean="0"/>
              <a:t>: Evolution du </a:t>
            </a:r>
            <a:r>
              <a:rPr lang="fr-FR" sz="1400" u="sng" dirty="0" smtClean="0"/>
              <a:t>vol des ventes</a:t>
            </a:r>
            <a:r>
              <a:rPr lang="fr-FR" sz="1400" dirty="0" smtClean="0"/>
              <a:t> par </a:t>
            </a:r>
            <a:r>
              <a:rPr lang="fr-FR" sz="1400" u="sng" dirty="0" smtClean="0"/>
              <a:t>mois</a:t>
            </a:r>
            <a:r>
              <a:rPr lang="fr-FR" sz="1400" dirty="0" smtClean="0"/>
              <a:t> par </a:t>
            </a:r>
            <a:r>
              <a:rPr lang="fr-FR" sz="1400" u="sng" dirty="0" smtClean="0"/>
              <a:t>département</a:t>
            </a:r>
            <a:r>
              <a:rPr lang="fr-FR" sz="1400" dirty="0" smtClean="0"/>
              <a:t> et par </a:t>
            </a:r>
            <a:r>
              <a:rPr lang="fr-FR" sz="1400" u="sng" dirty="0" smtClean="0"/>
              <a:t>rayon de produit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sz="1400" b="1" dirty="0" smtClean="0"/>
              <a:t>  Report R8 </a:t>
            </a:r>
            <a:r>
              <a:rPr lang="fr-FR" sz="1400" dirty="0" smtClean="0"/>
              <a:t>: Evolution du </a:t>
            </a:r>
            <a:r>
              <a:rPr lang="fr-FR" sz="1400" u="sng" dirty="0" smtClean="0"/>
              <a:t>vol des ventes</a:t>
            </a:r>
            <a:r>
              <a:rPr lang="fr-FR" sz="1400" dirty="0" smtClean="0"/>
              <a:t> par </a:t>
            </a:r>
            <a:r>
              <a:rPr lang="fr-FR" sz="1400" u="sng" dirty="0" smtClean="0"/>
              <a:t>mois</a:t>
            </a:r>
            <a:r>
              <a:rPr lang="fr-FR" sz="1400" dirty="0" smtClean="0"/>
              <a:t> par </a:t>
            </a:r>
            <a:r>
              <a:rPr lang="fr-FR" sz="1400" u="sng" dirty="0" smtClean="0"/>
              <a:t>département</a:t>
            </a:r>
            <a:r>
              <a:rPr lang="fr-FR" sz="1400" dirty="0" smtClean="0"/>
              <a:t> et par </a:t>
            </a:r>
            <a:r>
              <a:rPr lang="fr-FR" sz="1400" u="sng" dirty="0" smtClean="0"/>
              <a:t>famille de produit</a:t>
            </a:r>
            <a:endParaRPr lang="fr-FR" sz="1400" b="1" u="sng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sz="1600" b="1" u="sng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sz="1600" dirty="0" smtClean="0"/>
              <a:t>Evolution</a:t>
            </a:r>
            <a:r>
              <a:rPr lang="fr-FR" sz="1600" b="1" dirty="0" smtClean="0"/>
              <a:t> (</a:t>
            </a:r>
            <a:r>
              <a:rPr lang="fr-FR" sz="1600" dirty="0" smtClean="0"/>
              <a:t>du taux de percée) </a:t>
            </a:r>
            <a:r>
              <a:rPr lang="fr-FR" sz="1600" dirty="0" smtClean="0">
                <a:sym typeface="Symbol"/>
              </a:rPr>
              <a:t></a:t>
            </a:r>
            <a:r>
              <a:rPr lang="fr-FR" sz="1600" dirty="0" smtClean="0"/>
              <a:t> </a:t>
            </a:r>
            <a:r>
              <a:rPr lang="fr-FR" sz="1600" dirty="0" smtClean="0">
                <a:sym typeface="Symbol"/>
              </a:rPr>
              <a:t>(par mois ; par département ; par magasin)</a:t>
            </a:r>
            <a:endParaRPr lang="fr-FR" sz="1600" b="1" dirty="0" smtClean="0"/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sz="1400" b="1" dirty="0" smtClean="0"/>
              <a:t>  Report R9 </a:t>
            </a:r>
            <a:r>
              <a:rPr lang="fr-FR" sz="1400" dirty="0" smtClean="0"/>
              <a:t>: Evolution du </a:t>
            </a:r>
            <a:r>
              <a:rPr lang="fr-FR" sz="1400" u="sng" dirty="0" smtClean="0"/>
              <a:t>taux de percée</a:t>
            </a:r>
            <a:r>
              <a:rPr lang="fr-FR" sz="1400" dirty="0" smtClean="0"/>
              <a:t> </a:t>
            </a:r>
            <a:r>
              <a:rPr lang="fr-FR" sz="1400" u="sng" dirty="0" smtClean="0"/>
              <a:t>par mois</a:t>
            </a:r>
            <a:r>
              <a:rPr lang="fr-FR" sz="1400" dirty="0" smtClean="0"/>
              <a:t> et </a:t>
            </a:r>
            <a:r>
              <a:rPr lang="fr-FR" sz="1400" u="sng" dirty="0" smtClean="0"/>
              <a:t>par magasin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fr-FR" sz="1400" b="1" dirty="0" smtClean="0"/>
              <a:t>  Report R10 </a:t>
            </a:r>
            <a:r>
              <a:rPr lang="fr-FR" sz="1400" dirty="0" smtClean="0"/>
              <a:t>: Evolution du </a:t>
            </a:r>
            <a:r>
              <a:rPr lang="fr-FR" sz="1400" u="sng" dirty="0" smtClean="0"/>
              <a:t>taux de percée</a:t>
            </a:r>
            <a:r>
              <a:rPr lang="fr-FR" sz="1400" dirty="0" smtClean="0"/>
              <a:t> </a:t>
            </a:r>
            <a:r>
              <a:rPr lang="fr-FR" sz="1400" u="sng" dirty="0" smtClean="0"/>
              <a:t>par mois</a:t>
            </a:r>
            <a:r>
              <a:rPr lang="fr-FR" sz="1400" dirty="0" smtClean="0"/>
              <a:t> et </a:t>
            </a:r>
            <a:r>
              <a:rPr lang="fr-FR" sz="1400" u="sng" dirty="0" smtClean="0"/>
              <a:t>par département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fr-FR" sz="1600" b="1" u="sng" dirty="0" smtClean="0"/>
          </a:p>
        </p:txBody>
      </p:sp>
    </p:spTree>
    <p:extLst>
      <p:ext uri="{BB962C8B-B14F-4D97-AF65-F5344CB8AC3E}">
        <p14:creationId xmlns:p14="http://schemas.microsoft.com/office/powerpoint/2010/main" xmlns="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25004352"/>
              </p:ext>
            </p:extLst>
          </p:nvPr>
        </p:nvGraphicFramePr>
        <p:xfrm>
          <a:off x="395536" y="692696"/>
          <a:ext cx="7704857" cy="2196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1934664"/>
                <a:gridCol w="1808283"/>
                <a:gridCol w="1729662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Chantier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Tronc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Algo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baseline="0" dirty="0" err="1" smtClean="0"/>
                        <a:t>Metropolis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Algo</a:t>
                      </a:r>
                      <a:r>
                        <a:rPr lang="fr-FR" sz="1600" dirty="0" smtClean="0"/>
                        <a:t> Mater.</a:t>
                      </a:r>
                      <a:r>
                        <a:rPr lang="fr-FR" sz="1600" baseline="0" dirty="0" smtClean="0"/>
                        <a:t> partielle</a:t>
                      </a:r>
                      <a:endParaRPr lang="fr-FR" sz="1600" dirty="0"/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Spécification technique</a:t>
                      </a:r>
                    </a:p>
                    <a:p>
                      <a:pPr algn="ctr"/>
                      <a:r>
                        <a:rPr lang="fr-FR" sz="1400" b="1" dirty="0" smtClean="0"/>
                        <a:t>&amp;</a:t>
                      </a:r>
                    </a:p>
                    <a:p>
                      <a:pPr algn="ctr"/>
                      <a:r>
                        <a:rPr lang="fr-FR" sz="1400" b="1" dirty="0" smtClean="0"/>
                        <a:t>Réalisation </a:t>
                      </a:r>
                      <a:r>
                        <a:rPr lang="fr-FR" sz="1400" b="1" dirty="0" smtClean="0"/>
                        <a:t>technique 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Relecture &amp; Tests croisés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-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-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-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07504" y="107340"/>
            <a:ext cx="253094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Répartition des chantiers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25004352"/>
              </p:ext>
            </p:extLst>
          </p:nvPr>
        </p:nvGraphicFramePr>
        <p:xfrm>
          <a:off x="755576" y="3140968"/>
          <a:ext cx="7344816" cy="2196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6135"/>
                <a:gridCol w="2031545"/>
                <a:gridCol w="1797136"/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Chantier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Reports R1 </a:t>
                      </a:r>
                      <a:r>
                        <a:rPr lang="fr-FR" sz="1600" dirty="0" smtClean="0">
                          <a:sym typeface="Symbol"/>
                        </a:rPr>
                        <a:t> </a:t>
                      </a:r>
                      <a:r>
                        <a:rPr lang="fr-FR" sz="1600" dirty="0" smtClean="0">
                          <a:sym typeface="Symbol"/>
                        </a:rPr>
                        <a:t>R5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Reports R6 </a:t>
                      </a:r>
                      <a:r>
                        <a:rPr lang="fr-FR" sz="1600" dirty="0" smtClean="0">
                          <a:sym typeface="Symbol"/>
                        </a:rPr>
                        <a:t> </a:t>
                      </a:r>
                      <a:r>
                        <a:rPr lang="fr-FR" sz="1600" dirty="0" smtClean="0">
                          <a:sym typeface="Symbol"/>
                        </a:rPr>
                        <a:t>R10</a:t>
                      </a:r>
                      <a:endParaRPr lang="fr-FR" sz="1600" dirty="0"/>
                    </a:p>
                  </a:txBody>
                  <a:tcPr anchor="ctr"/>
                </a:tc>
              </a:tr>
              <a:tr h="5293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Description fonctionnelle, maquette d’écran</a:t>
                      </a:r>
                    </a:p>
                    <a:p>
                      <a:pPr algn="ctr"/>
                      <a:r>
                        <a:rPr lang="fr-FR" sz="1400" b="1" dirty="0" smtClean="0"/>
                        <a:t>&amp;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 smtClean="0"/>
                        <a:t>Requête MDX,</a:t>
                      </a:r>
                      <a:r>
                        <a:rPr lang="fr-FR" sz="1400" b="1" baseline="0" dirty="0" smtClean="0"/>
                        <a:t> r</a:t>
                      </a:r>
                      <a:r>
                        <a:rPr lang="fr-FR" sz="1400" b="1" dirty="0" smtClean="0"/>
                        <a:t>éalisation technique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Qui ?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2933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/>
                        <a:t>Relecture &amp; Tests </a:t>
                      </a:r>
                      <a:r>
                        <a:rPr lang="fr-FR" sz="1400" b="1" dirty="0" smtClean="0"/>
                        <a:t>croisés</a:t>
                      </a:r>
                      <a:endParaRPr lang="fr-FR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-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 smtClean="0"/>
                        <a:t>-</a:t>
                      </a:r>
                      <a:endParaRPr lang="fr-FR" sz="1400" b="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83568" y="2348880"/>
            <a:ext cx="7992888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Prochain Skype :</a:t>
            </a:r>
          </a:p>
          <a:p>
            <a:pPr algn="ctr"/>
            <a:r>
              <a:rPr lang="fr-FR" sz="4000" dirty="0" smtClean="0"/>
              <a:t>Jeudi </a:t>
            </a:r>
            <a:r>
              <a:rPr lang="fr-FR" sz="4000" dirty="0" smtClean="0"/>
              <a:t>30</a:t>
            </a:r>
            <a:r>
              <a:rPr lang="fr-FR" sz="4000" dirty="0" smtClean="0"/>
              <a:t>/07 </a:t>
            </a:r>
            <a:r>
              <a:rPr lang="fr-FR" sz="4000" dirty="0" smtClean="0"/>
              <a:t>21H00 </a:t>
            </a:r>
          </a:p>
        </p:txBody>
      </p:sp>
      <p:sp>
        <p:nvSpPr>
          <p:cNvPr id="2" name="AutoShape 4"/>
          <p:cNvSpPr>
            <a:spLocks noChangeAspect="1" noChangeArrowheads="1"/>
          </p:cNvSpPr>
          <p:nvPr/>
        </p:nvSpPr>
        <p:spPr bwMode="auto">
          <a:xfrm>
            <a:off x="63500" y="-1365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227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96174" y="2348880"/>
            <a:ext cx="6984776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000" dirty="0" smtClean="0"/>
              <a:t>POINT D’EQUIPE</a:t>
            </a:r>
          </a:p>
          <a:p>
            <a:pPr algn="ctr"/>
            <a:r>
              <a:rPr lang="fr-FR" sz="4000" dirty="0" smtClean="0"/>
              <a:t>27/07/2015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xmlns="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135223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539552" y="1224042"/>
            <a:ext cx="6264696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fr-FR" b="1" dirty="0" smtClean="0"/>
              <a:t>Troisième réunion du projet ODE :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Relecture des docs du lot 1</a:t>
            </a:r>
            <a:endParaRPr lang="fr-FR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SSDT &amp; création du cube SSAS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Contenu du lot 2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Lot 2 : Optimiseur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fr-FR" dirty="0" smtClean="0"/>
              <a:t>Lot 2 : Reports SSRS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61259375"/>
              </p:ext>
            </p:extLst>
          </p:nvPr>
        </p:nvGraphicFramePr>
        <p:xfrm>
          <a:off x="5940152" y="1340768"/>
          <a:ext cx="28803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Membre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Absence ?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Thomas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Brice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Olivier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Bernard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Cédric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323528" y="5621759"/>
            <a:ext cx="8208912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Ce support PPT est mis sur Git Hub après chaque réunion dans </a:t>
            </a:r>
            <a:r>
              <a:rPr lang="fr-FR" sz="1400" b="1" dirty="0" smtClean="0"/>
              <a:t>/DOCUMENTATION/4 – SUIVI PROJET</a:t>
            </a:r>
          </a:p>
          <a:p>
            <a:endParaRPr lang="fr-FR" sz="1400" b="1" dirty="0" smtClean="0"/>
          </a:p>
          <a:p>
            <a:r>
              <a:rPr lang="fr-FR" sz="1400" b="1" dirty="0">
                <a:hlinkClick r:id="rId3"/>
              </a:rPr>
              <a:t>https://github.com/M2SIID-ODE/Projet_ODE/tree/master/Documentation/4%20-%</a:t>
            </a:r>
            <a:r>
              <a:rPr lang="fr-FR" sz="1400" b="1" dirty="0" smtClean="0">
                <a:hlinkClick r:id="rId3"/>
              </a:rPr>
              <a:t>20Suivi%20projet</a:t>
            </a:r>
            <a:endParaRPr lang="fr-FR" sz="1400" b="1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1619672" y="4581128"/>
            <a:ext cx="540060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/>
              <a:t>ATTENTION</a:t>
            </a:r>
            <a:r>
              <a:rPr lang="fr-FR" sz="1400" dirty="0" smtClean="0"/>
              <a:t> : </a:t>
            </a:r>
            <a:r>
              <a:rPr lang="fr-FR" sz="1400" dirty="0" smtClean="0"/>
              <a:t>Suite au Pb remonté par </a:t>
            </a:r>
            <a:r>
              <a:rPr lang="fr-FR" sz="1400" dirty="0" err="1" smtClean="0"/>
              <a:t>Cedric</a:t>
            </a:r>
            <a:r>
              <a:rPr lang="fr-FR" sz="1400" dirty="0" smtClean="0"/>
              <a:t> : Nouveau </a:t>
            </a:r>
            <a:r>
              <a:rPr lang="fr-FR" sz="1400" dirty="0" smtClean="0"/>
              <a:t>script </a:t>
            </a:r>
            <a:r>
              <a:rPr lang="fr-FR" sz="1400" dirty="0" smtClean="0"/>
              <a:t>de remplissage du DWH !</a:t>
            </a:r>
            <a:endParaRPr lang="fr-FR" sz="1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8846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107504" y="107340"/>
            <a:ext cx="264142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Documentation de la base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755576" y="678629"/>
            <a:ext cx="4330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FR" b="1" dirty="0" smtClean="0"/>
              <a:t>Documentation du DWH : Relecture croisée</a:t>
            </a: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90348929"/>
              </p:ext>
            </p:extLst>
          </p:nvPr>
        </p:nvGraphicFramePr>
        <p:xfrm>
          <a:off x="899592" y="1340768"/>
          <a:ext cx="632684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302"/>
                <a:gridCol w="1107618"/>
                <a:gridCol w="999456"/>
                <a:gridCol w="936104"/>
                <a:gridCol w="939216"/>
                <a:gridCol w="106715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Table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Cédric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Thomas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Brice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Bernard</a:t>
                      </a:r>
                      <a:endParaRPr lang="fr-F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Ventes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Catégories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Produits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</a:t>
                      </a:r>
                      <a:r>
                        <a:rPr lang="fr-FR" baseline="0" dirty="0" smtClean="0"/>
                        <a:t> cours</a:t>
                      </a:r>
                      <a:endParaRPr lang="fr-FR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Temps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Clients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OK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Lieux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En</a:t>
                      </a:r>
                      <a:r>
                        <a:rPr lang="fr-FR" baseline="0" dirty="0" smtClean="0"/>
                        <a:t> cours</a:t>
                      </a:r>
                      <a:endParaRPr lang="fr-FR" dirty="0" smtClean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Villes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OK</a:t>
                      </a:r>
                      <a:endParaRPr lang="fr-FR" dirty="0"/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869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39552" y="764704"/>
            <a:ext cx="80648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Projet SSDT – BI « déjà prêt »</a:t>
            </a:r>
          </a:p>
          <a:p>
            <a:endParaRPr lang="fr-FR" b="1" dirty="0" smtClean="0"/>
          </a:p>
          <a:p>
            <a:r>
              <a:rPr lang="fr-FR" dirty="0" smtClean="0"/>
              <a:t>Reprend le support de Thomas sur SSDT – BI sous forme de projet</a:t>
            </a:r>
          </a:p>
          <a:p>
            <a:endParaRPr lang="fr-FR" dirty="0" smtClean="0"/>
          </a:p>
          <a:p>
            <a:r>
              <a:rPr lang="fr-FR" dirty="0" smtClean="0"/>
              <a:t>Il vous reste à recalculer les dimensions, le cube et déployer le tout sur SSAS !</a:t>
            </a:r>
            <a:endParaRPr lang="fr-FR" dirty="0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107504" y="107340"/>
            <a:ext cx="116884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Cube SSAS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23528" y="5621759"/>
            <a:ext cx="8568952" cy="738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Un projet SSDT-BI de cube est disponible sur Git Hub dans </a:t>
            </a:r>
            <a:r>
              <a:rPr lang="fr-FR" sz="1400" b="1" dirty="0" smtClean="0"/>
              <a:t>/ </a:t>
            </a:r>
            <a:r>
              <a:rPr lang="fr-FR" sz="1400" b="1" dirty="0" smtClean="0"/>
              <a:t>SOURCES / SSAS / OLIVIER</a:t>
            </a:r>
          </a:p>
          <a:p>
            <a:endParaRPr lang="fr-FR" sz="1400" b="1" dirty="0" smtClean="0"/>
          </a:p>
          <a:p>
            <a:r>
              <a:rPr lang="fr-FR" sz="1400" b="1" dirty="0" smtClean="0">
                <a:hlinkClick r:id="rId3"/>
              </a:rPr>
              <a:t>https://</a:t>
            </a:r>
            <a:r>
              <a:rPr lang="fr-FR" sz="1400" b="1" dirty="0" smtClean="0">
                <a:hlinkClick r:id="rId3"/>
              </a:rPr>
              <a:t>github.com/M2SIID-ODE/Projet_ODE/tree/master/Sources/SSAS/Olivier/CubeODE</a:t>
            </a:r>
            <a:endParaRPr lang="fr-FR" sz="1400" b="1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2123728" y="3356992"/>
            <a:ext cx="4464496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/>
              <a:t>En cas de problème avec ce projet SSDT </a:t>
            </a:r>
            <a:r>
              <a:rPr lang="fr-FR" sz="1400" dirty="0" smtClean="0"/>
              <a:t>: Contactez Olivier</a:t>
            </a:r>
            <a:endParaRPr lang="fr-FR" sz="1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3869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341253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Macro-planning : Zoom sur le lot 2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51520" y="1628800"/>
            <a:ext cx="8496944" cy="2088232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51521" y="3861048"/>
            <a:ext cx="8496944" cy="1800200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2121436" y="2924944"/>
            <a:ext cx="1586468" cy="165618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Base OLAP</a:t>
            </a:r>
          </a:p>
          <a:p>
            <a:pPr algn="ctr"/>
            <a:r>
              <a:rPr lang="fr-FR" dirty="0" smtClean="0"/>
              <a:t>SSAS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3923928" y="1988840"/>
            <a:ext cx="219624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Reporting</a:t>
            </a:r>
          </a:p>
          <a:p>
            <a:pPr algn="ctr"/>
            <a:r>
              <a:rPr lang="fr-FR" dirty="0" smtClean="0"/>
              <a:t>SSRS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3995936" y="4509120"/>
            <a:ext cx="208823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Moteur de calcul </a:t>
            </a:r>
            <a:r>
              <a:rPr lang="fr-FR" dirty="0" smtClean="0"/>
              <a:t>d’agrégats simple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267575" y="5142383"/>
            <a:ext cx="3316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Equipe 2</a:t>
            </a:r>
            <a:endParaRPr lang="fr-FR" sz="2400" dirty="0">
              <a:solidFill>
                <a:srgbClr val="FF0000"/>
              </a:solidFill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3851920" y="1196752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419872" y="571467"/>
            <a:ext cx="1024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23/07</a:t>
            </a:r>
            <a:endParaRPr lang="fr-FR" sz="2400" dirty="0"/>
          </a:p>
        </p:txBody>
      </p:sp>
      <p:sp>
        <p:nvSpPr>
          <p:cNvPr id="16" name="Rectangle 15"/>
          <p:cNvSpPr/>
          <p:nvPr/>
        </p:nvSpPr>
        <p:spPr>
          <a:xfrm>
            <a:off x="5652120" y="571467"/>
            <a:ext cx="1024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22/08</a:t>
            </a:r>
            <a:endParaRPr lang="fr-FR" sz="2400" dirty="0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3851918" y="1033132"/>
            <a:ext cx="2" cy="3796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6084166" y="1033132"/>
            <a:ext cx="2" cy="3796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51521" y="1666835"/>
            <a:ext cx="3316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Equipe 1</a:t>
            </a:r>
            <a:endParaRPr lang="fr-FR" sz="2400" dirty="0">
              <a:solidFill>
                <a:schemeClr val="tx2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512821" y="1043444"/>
            <a:ext cx="78904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LOT 2</a:t>
            </a:r>
            <a:endParaRPr lang="fr-FR" sz="1600" dirty="0"/>
          </a:p>
        </p:txBody>
      </p:sp>
      <p:sp>
        <p:nvSpPr>
          <p:cNvPr id="18" name="ZoneTexte 17"/>
          <p:cNvSpPr txBox="1"/>
          <p:nvPr/>
        </p:nvSpPr>
        <p:spPr>
          <a:xfrm>
            <a:off x="35496" y="764704"/>
            <a:ext cx="3384376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b="1" dirty="0" smtClean="0"/>
              <a:t>Comme vu au 23/07 : Pas de difficulté particulière =&gt; Solution 2 </a:t>
            </a:r>
            <a:r>
              <a:rPr lang="fr-FR" sz="1400" dirty="0" smtClean="0"/>
              <a:t>: Mode parallèle </a:t>
            </a:r>
            <a:endParaRPr lang="fr-FR" sz="1400" dirty="0" smtClean="0"/>
          </a:p>
        </p:txBody>
      </p:sp>
      <p:sp>
        <p:nvSpPr>
          <p:cNvPr id="24" name="ZoneTexte 23"/>
          <p:cNvSpPr txBox="1"/>
          <p:nvPr/>
        </p:nvSpPr>
        <p:spPr>
          <a:xfrm>
            <a:off x="7377716" y="983335"/>
            <a:ext cx="78904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LOT 3</a:t>
            </a:r>
            <a:endParaRPr lang="fr-FR" sz="1600" dirty="0"/>
          </a:p>
        </p:txBody>
      </p:sp>
      <p:cxnSp>
        <p:nvCxnSpPr>
          <p:cNvPr id="25" name="Connecteur en angle 24"/>
          <p:cNvCxnSpPr>
            <a:stCxn id="8" idx="0"/>
            <a:endCxn id="9" idx="1"/>
          </p:cNvCxnSpPr>
          <p:nvPr/>
        </p:nvCxnSpPr>
        <p:spPr>
          <a:xfrm rot="5400000" flipH="1" flipV="1">
            <a:off x="3167271" y="2168287"/>
            <a:ext cx="504056" cy="1009258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Forme 31"/>
          <p:cNvCxnSpPr>
            <a:stCxn id="8" idx="2"/>
            <a:endCxn id="10" idx="1"/>
          </p:cNvCxnSpPr>
          <p:nvPr/>
        </p:nvCxnSpPr>
        <p:spPr>
          <a:xfrm rot="16200000" flipH="1">
            <a:off x="3275283" y="4220515"/>
            <a:ext cx="360040" cy="108126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à coins arrondis 32"/>
          <p:cNvSpPr/>
          <p:nvPr/>
        </p:nvSpPr>
        <p:spPr>
          <a:xfrm>
            <a:off x="6876256" y="1988840"/>
            <a:ext cx="176419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Intégration SSIS</a:t>
            </a:r>
            <a:endParaRPr lang="fr-FR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6660232" y="4509120"/>
            <a:ext cx="205222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Moteur de calcul </a:t>
            </a:r>
            <a:r>
              <a:rPr lang="fr-FR" dirty="0" smtClean="0"/>
              <a:t>d’agrégats complet</a:t>
            </a:r>
            <a:endParaRPr lang="fr-FR" dirty="0"/>
          </a:p>
        </p:txBody>
      </p:sp>
      <p:cxnSp>
        <p:nvCxnSpPr>
          <p:cNvPr id="37" name="Connecteur droit avec flèche 36"/>
          <p:cNvCxnSpPr>
            <a:stCxn id="9" idx="3"/>
            <a:endCxn id="33" idx="1"/>
          </p:cNvCxnSpPr>
          <p:nvPr/>
        </p:nvCxnSpPr>
        <p:spPr>
          <a:xfrm>
            <a:off x="6120172" y="2420888"/>
            <a:ext cx="75608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0" idx="3"/>
            <a:endCxn id="34" idx="1"/>
          </p:cNvCxnSpPr>
          <p:nvPr/>
        </p:nvCxnSpPr>
        <p:spPr>
          <a:xfrm>
            <a:off x="6084168" y="494116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0405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39552" y="764704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Solution retenue </a:t>
            </a:r>
            <a:r>
              <a:rPr lang="fr-FR" b="1" dirty="0" smtClean="0"/>
              <a:t>« Full C# »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827584" y="3068960"/>
            <a:ext cx="216024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Serveur SSAS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755576" y="1628800"/>
            <a:ext cx="2196244" cy="648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Optimiseur C#</a:t>
            </a:r>
          </a:p>
          <a:p>
            <a:pPr algn="ctr"/>
            <a:r>
              <a:rPr lang="fr-FR" dirty="0" smtClean="0"/>
              <a:t>ADOMD.NET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563888" y="1844824"/>
            <a:ext cx="532859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 smtClean="0"/>
              <a:t>ADOMD.NET </a:t>
            </a:r>
            <a:r>
              <a:rPr lang="fr-FR" sz="1400" dirty="0" err="1" smtClean="0"/>
              <a:t>is</a:t>
            </a:r>
            <a:r>
              <a:rPr lang="fr-FR" sz="1400" dirty="0" smtClean="0"/>
              <a:t> a Microsoft .NET Framework data provider </a:t>
            </a:r>
            <a:r>
              <a:rPr lang="fr-FR" sz="1400" dirty="0" err="1" smtClean="0"/>
              <a:t>that</a:t>
            </a:r>
            <a:r>
              <a:rPr lang="fr-FR" sz="1400" dirty="0" smtClean="0"/>
              <a:t>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designed</a:t>
            </a:r>
            <a:r>
              <a:rPr lang="fr-FR" sz="1400" dirty="0" smtClean="0"/>
              <a:t> to </a:t>
            </a:r>
            <a:r>
              <a:rPr lang="fr-FR" sz="1400" dirty="0" err="1" smtClean="0"/>
              <a:t>communicate</a:t>
            </a:r>
            <a:r>
              <a:rPr lang="fr-FR" sz="1400" dirty="0" smtClean="0"/>
              <a:t> </a:t>
            </a:r>
            <a:r>
              <a:rPr lang="fr-FR" sz="1400" dirty="0" err="1" smtClean="0"/>
              <a:t>with</a:t>
            </a:r>
            <a:r>
              <a:rPr lang="fr-FR" sz="1400" dirty="0" smtClean="0"/>
              <a:t> SSAS. It uses the XMLA </a:t>
            </a:r>
            <a:r>
              <a:rPr lang="fr-FR" sz="1400" dirty="0" err="1" smtClean="0"/>
              <a:t>protocol</a:t>
            </a:r>
            <a:r>
              <a:rPr lang="fr-FR" sz="1400" dirty="0" smtClean="0"/>
              <a:t> to </a:t>
            </a:r>
            <a:r>
              <a:rPr lang="fr-FR" sz="1400" dirty="0" err="1" smtClean="0"/>
              <a:t>communicate</a:t>
            </a:r>
            <a:r>
              <a:rPr lang="fr-FR" sz="1400" dirty="0" smtClean="0"/>
              <a:t> </a:t>
            </a:r>
            <a:r>
              <a:rPr lang="fr-FR" sz="1400" dirty="0" err="1" smtClean="0"/>
              <a:t>with</a:t>
            </a:r>
            <a:r>
              <a:rPr lang="fr-FR" sz="1400" dirty="0" smtClean="0"/>
              <a:t> </a:t>
            </a:r>
            <a:r>
              <a:rPr lang="fr-FR" sz="1400" dirty="0" err="1" smtClean="0"/>
              <a:t>analytical</a:t>
            </a:r>
            <a:r>
              <a:rPr lang="fr-FR" sz="1400" dirty="0" smtClean="0"/>
              <a:t> data sources by </a:t>
            </a:r>
            <a:r>
              <a:rPr lang="fr-FR" sz="1400" dirty="0" err="1" smtClean="0"/>
              <a:t>using</a:t>
            </a:r>
            <a:r>
              <a:rPr lang="fr-FR" sz="1400" dirty="0" smtClean="0"/>
              <a:t> </a:t>
            </a:r>
            <a:r>
              <a:rPr lang="fr-FR" sz="1400" dirty="0" err="1" smtClean="0"/>
              <a:t>either</a:t>
            </a:r>
            <a:r>
              <a:rPr lang="fr-FR" sz="1400" dirty="0" smtClean="0"/>
              <a:t> TCP/IP or HTTP connections.</a:t>
            </a:r>
          </a:p>
          <a:p>
            <a:r>
              <a:rPr lang="fr-FR" sz="1400" dirty="0" smtClean="0">
                <a:hlinkClick r:id="rId3"/>
              </a:rPr>
              <a:t>https://msdn.microsoft.com/fr-fr/library/ms123483(v=SQL.120).aspx</a:t>
            </a:r>
            <a:endParaRPr lang="fr-FR" sz="1400" dirty="0" smtClean="0"/>
          </a:p>
          <a:p>
            <a:r>
              <a:rPr lang="fr-FR" sz="1400" dirty="0" smtClean="0">
                <a:hlinkClick r:id="rId4"/>
              </a:rPr>
              <a:t>https://msdn.microsoft.com/fr-fr/library/ms123477(v=sql.120).aspx</a:t>
            </a:r>
            <a:endParaRPr lang="fr-FR" sz="1400" dirty="0" smtClean="0"/>
          </a:p>
          <a:p>
            <a:endParaRPr lang="fr-FR" sz="1400" dirty="0" smtClean="0"/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1043608" y="2276872"/>
            <a:ext cx="0" cy="7920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2699792" y="2276872"/>
            <a:ext cx="0" cy="792088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187624" y="2492896"/>
            <a:ext cx="1395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Fonctions C#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07504" y="107340"/>
            <a:ext cx="123200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Optimiseur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23528" y="4797152"/>
            <a:ext cx="8568952" cy="13849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Un projet « simple » sous VS2015 est dispo sur Git Hub dans </a:t>
            </a:r>
            <a:r>
              <a:rPr lang="fr-FR" sz="1400" b="1" dirty="0" smtClean="0"/>
              <a:t>/ </a:t>
            </a:r>
            <a:r>
              <a:rPr lang="fr-FR" sz="1400" b="1" dirty="0" smtClean="0"/>
              <a:t>SOURCES / MOTEUR_CALCUL / OLIVIER</a:t>
            </a:r>
            <a:endParaRPr lang="fr-FR" sz="1400" b="1" dirty="0" smtClean="0"/>
          </a:p>
          <a:p>
            <a:endParaRPr lang="fr-FR" sz="1400" b="1" dirty="0" smtClean="0"/>
          </a:p>
          <a:p>
            <a:r>
              <a:rPr lang="fr-FR" sz="1400" b="1" dirty="0" smtClean="0"/>
              <a:t>Il reste pas mal d’améliorations à faire (MDX, exceptions…) mais on arrive à se connecter à SSAS et récupérer la structure du cube !</a:t>
            </a:r>
          </a:p>
          <a:p>
            <a:endParaRPr lang="fr-FR" sz="1400" b="1" dirty="0" smtClean="0"/>
          </a:p>
          <a:p>
            <a:r>
              <a:rPr lang="fr-FR" sz="1400" b="1" dirty="0" smtClean="0">
                <a:hlinkClick r:id="rId5"/>
              </a:rPr>
              <a:t>https://</a:t>
            </a:r>
            <a:r>
              <a:rPr lang="fr-FR" sz="1400" b="1" dirty="0" smtClean="0">
                <a:hlinkClick r:id="rId5"/>
              </a:rPr>
              <a:t>github.com/M2SIID-ODE/Projet_ODE/tree/master/Sources/MOTEUR_CALCUL/Olivier/OptimiseurODE</a:t>
            </a:r>
            <a:endParaRPr lang="fr-FR" sz="1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3869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987824" y="404664"/>
            <a:ext cx="70044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Tronc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971600" y="1556792"/>
            <a:ext cx="69847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 smtClean="0"/>
              <a:t>Begin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/>
              <a:t>1</a:t>
            </a:r>
            <a:r>
              <a:rPr lang="fr-FR" sz="1400" dirty="0" smtClean="0"/>
              <a:t> </a:t>
            </a:r>
            <a:r>
              <a:rPr lang="fr-FR" sz="1400" dirty="0" smtClean="0"/>
              <a:t>– Récupérer la structure du cube (Faits, dimensions)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/>
              <a:t>2</a:t>
            </a:r>
            <a:r>
              <a:rPr lang="fr-FR" sz="1400" dirty="0" smtClean="0"/>
              <a:t> </a:t>
            </a:r>
            <a:r>
              <a:rPr lang="fr-FR" sz="1400" dirty="0" smtClean="0"/>
              <a:t>– Récupérer la volumétrie de remplissage du cube -&gt; Count(*)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/>
              <a:t>3</a:t>
            </a:r>
            <a:r>
              <a:rPr lang="fr-FR" sz="1400" dirty="0" smtClean="0"/>
              <a:t> </a:t>
            </a:r>
            <a:r>
              <a:rPr lang="fr-FR" sz="1400" dirty="0" smtClean="0"/>
              <a:t>– Lire la contrainte de taille HDD max saisie par l’utilisateur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fr-FR" sz="1400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b="1" dirty="0" smtClean="0">
                <a:solidFill>
                  <a:schemeClr val="accent2"/>
                </a:solidFill>
              </a:rPr>
              <a:t>/* ICI : Algorithme 1 ou 2 */</a:t>
            </a:r>
            <a:endParaRPr lang="fr-FR" sz="1400" b="1" dirty="0" smtClean="0">
              <a:solidFill>
                <a:schemeClr val="accent2"/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fr-FR" sz="1400" dirty="0" smtClean="0">
              <a:solidFill>
                <a:schemeClr val="accent2"/>
              </a:solidFill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/>
              <a:t>4 </a:t>
            </a:r>
            <a:r>
              <a:rPr lang="fr-FR" sz="1400" dirty="0" smtClean="0"/>
              <a:t>– Envoyer le </a:t>
            </a:r>
            <a:r>
              <a:rPr lang="fr-FR" sz="1400" dirty="0" smtClean="0"/>
              <a:t>modèle </a:t>
            </a:r>
            <a:r>
              <a:rPr lang="fr-FR" sz="1400" dirty="0" smtClean="0"/>
              <a:t>d’agrégats à SSAS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/>
              <a:t>5</a:t>
            </a:r>
            <a:r>
              <a:rPr lang="fr-FR" sz="1400" dirty="0" smtClean="0"/>
              <a:t> </a:t>
            </a:r>
            <a:r>
              <a:rPr lang="fr-FR" sz="1400" dirty="0" smtClean="0"/>
              <a:t>– Envoyer </a:t>
            </a:r>
            <a:r>
              <a:rPr lang="fr-FR" sz="1400" dirty="0" smtClean="0"/>
              <a:t>l’ordre de </a:t>
            </a:r>
            <a:r>
              <a:rPr lang="fr-FR" sz="1400" dirty="0" err="1" smtClean="0"/>
              <a:t>processing</a:t>
            </a:r>
            <a:r>
              <a:rPr lang="fr-FR" sz="1400" dirty="0" smtClean="0"/>
              <a:t> </a:t>
            </a:r>
            <a:r>
              <a:rPr lang="fr-FR" sz="1400" dirty="0" smtClean="0"/>
              <a:t>du cube à </a:t>
            </a:r>
            <a:r>
              <a:rPr lang="fr-FR" sz="1400" dirty="0" smtClean="0"/>
              <a:t>SSAS en utilisant ce modèle</a:t>
            </a:r>
            <a:endParaRPr lang="fr-FR" sz="1400" dirty="0" smtClean="0"/>
          </a:p>
          <a:p>
            <a:r>
              <a:rPr lang="fr-FR" sz="1400" b="1" dirty="0" smtClean="0"/>
              <a:t>End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07504" y="107340"/>
            <a:ext cx="123200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Optimiseur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51520" y="908720"/>
            <a:ext cx="1944215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Algorithme « </a:t>
            </a:r>
            <a:r>
              <a:rPr lang="fr-FR" dirty="0" err="1" smtClean="0"/>
              <a:t>Metropolis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159224" y="908720"/>
            <a:ext cx="6984776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b="1" dirty="0" err="1" smtClean="0">
                <a:solidFill>
                  <a:schemeClr val="accent2"/>
                </a:solidFill>
              </a:rPr>
              <a:t>While</a:t>
            </a:r>
            <a:r>
              <a:rPr lang="fr-FR" sz="1400" dirty="0" smtClean="0">
                <a:solidFill>
                  <a:schemeClr val="accent2"/>
                </a:solidFill>
              </a:rPr>
              <a:t> </a:t>
            </a:r>
            <a:r>
              <a:rPr lang="fr-FR" sz="1400" dirty="0" smtClean="0">
                <a:solidFill>
                  <a:schemeClr val="accent2"/>
                </a:solidFill>
              </a:rPr>
              <a:t>(Il reste du HDD disponible) :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>
                <a:solidFill>
                  <a:schemeClr val="accent2"/>
                </a:solidFill>
              </a:rPr>
              <a:t>1</a:t>
            </a:r>
            <a:r>
              <a:rPr lang="fr-FR" sz="1400" dirty="0" smtClean="0">
                <a:solidFill>
                  <a:schemeClr val="accent2"/>
                </a:solidFill>
              </a:rPr>
              <a:t>.1 </a:t>
            </a:r>
            <a:r>
              <a:rPr lang="fr-FR" sz="1400" dirty="0" smtClean="0">
                <a:solidFill>
                  <a:schemeClr val="accent2"/>
                </a:solidFill>
              </a:rPr>
              <a:t>– Variation légère et aléatoire du modèle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>
                <a:solidFill>
                  <a:schemeClr val="accent2"/>
                </a:solidFill>
              </a:rPr>
              <a:t>1</a:t>
            </a:r>
            <a:r>
              <a:rPr lang="fr-FR" sz="1400" dirty="0" smtClean="0">
                <a:solidFill>
                  <a:schemeClr val="accent2"/>
                </a:solidFill>
              </a:rPr>
              <a:t>.2 </a:t>
            </a:r>
            <a:r>
              <a:rPr lang="fr-FR" sz="1400" dirty="0" smtClean="0">
                <a:solidFill>
                  <a:schemeClr val="accent2"/>
                </a:solidFill>
              </a:rPr>
              <a:t>– Estimation de la performance</a:t>
            </a: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>
                <a:solidFill>
                  <a:schemeClr val="accent2"/>
                </a:solidFill>
              </a:rPr>
              <a:t>1</a:t>
            </a:r>
            <a:r>
              <a:rPr lang="fr-FR" sz="1400" dirty="0" smtClean="0">
                <a:solidFill>
                  <a:schemeClr val="accent2"/>
                </a:solidFill>
              </a:rPr>
              <a:t>.2.1 </a:t>
            </a:r>
            <a:r>
              <a:rPr lang="fr-FR" sz="1400" dirty="0" smtClean="0">
                <a:solidFill>
                  <a:schemeClr val="accent2"/>
                </a:solidFill>
              </a:rPr>
              <a:t>– Si performance actuelle&gt; précédente : On garde ce modèle</a:t>
            </a: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>
                <a:solidFill>
                  <a:schemeClr val="accent2"/>
                </a:solidFill>
              </a:rPr>
              <a:t>1</a:t>
            </a:r>
            <a:r>
              <a:rPr lang="fr-FR" sz="1400" dirty="0" smtClean="0">
                <a:solidFill>
                  <a:schemeClr val="accent2"/>
                </a:solidFill>
              </a:rPr>
              <a:t>.2.2 </a:t>
            </a:r>
            <a:r>
              <a:rPr lang="fr-FR" sz="1400" dirty="0" smtClean="0">
                <a:solidFill>
                  <a:schemeClr val="accent2"/>
                </a:solidFill>
              </a:rPr>
              <a:t>– Sinon : Probabilité non-nulle de garder ce modèle (</a:t>
            </a:r>
            <a:r>
              <a:rPr lang="fr-FR" sz="1400" dirty="0" err="1" smtClean="0">
                <a:solidFill>
                  <a:schemeClr val="accent2"/>
                </a:solidFill>
              </a:rPr>
              <a:t>Metropolis</a:t>
            </a:r>
            <a:r>
              <a:rPr lang="fr-FR" sz="1400" dirty="0" smtClean="0">
                <a:solidFill>
                  <a:schemeClr val="accent2"/>
                </a:solidFill>
              </a:rPr>
              <a:t>) sinon on garde le précédent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>
                <a:solidFill>
                  <a:schemeClr val="accent2"/>
                </a:solidFill>
              </a:rPr>
              <a:t>1</a:t>
            </a:r>
            <a:r>
              <a:rPr lang="fr-FR" sz="1400" dirty="0" smtClean="0">
                <a:solidFill>
                  <a:schemeClr val="accent2"/>
                </a:solidFill>
              </a:rPr>
              <a:t>.3 </a:t>
            </a:r>
            <a:r>
              <a:rPr lang="fr-FR" sz="1400" dirty="0" smtClean="0">
                <a:solidFill>
                  <a:schemeClr val="accent2"/>
                </a:solidFill>
              </a:rPr>
              <a:t>– Si touche clavier utilisateur : On arrête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b="1" dirty="0" smtClean="0">
                <a:solidFill>
                  <a:schemeClr val="accent2"/>
                </a:solidFill>
              </a:rPr>
              <a:t>End </a:t>
            </a:r>
            <a:r>
              <a:rPr lang="fr-FR" sz="1400" b="1" dirty="0" err="1" smtClean="0">
                <a:solidFill>
                  <a:schemeClr val="accent2"/>
                </a:solidFill>
              </a:rPr>
              <a:t>While</a:t>
            </a:r>
            <a:endParaRPr lang="fr-FR" sz="1400" dirty="0" smtClean="0">
              <a:solidFill>
                <a:schemeClr val="accent2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7504" y="107340"/>
            <a:ext cx="123200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Optimiseur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735288" y="4725144"/>
            <a:ext cx="640871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b="1" dirty="0" err="1" smtClean="0">
                <a:solidFill>
                  <a:schemeClr val="accent2"/>
                </a:solidFill>
              </a:rPr>
              <a:t>While</a:t>
            </a:r>
            <a:r>
              <a:rPr lang="fr-FR" sz="1400" dirty="0" smtClean="0">
                <a:solidFill>
                  <a:schemeClr val="accent2"/>
                </a:solidFill>
              </a:rPr>
              <a:t> </a:t>
            </a:r>
            <a:r>
              <a:rPr lang="fr-FR" sz="1400" dirty="0" smtClean="0">
                <a:solidFill>
                  <a:schemeClr val="accent2"/>
                </a:solidFill>
              </a:rPr>
              <a:t>(Tout le cuboïde n’a pas été traité || Il reste du HDD disponible) :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fr-FR" sz="1400" dirty="0" smtClean="0">
                <a:solidFill>
                  <a:schemeClr val="accent2"/>
                </a:solidFill>
              </a:rPr>
              <a:t>Algorithme </a:t>
            </a:r>
            <a:r>
              <a:rPr lang="fr-FR" sz="1400" dirty="0" smtClean="0">
                <a:solidFill>
                  <a:schemeClr val="accent2"/>
                </a:solidFill>
              </a:rPr>
              <a:t>« Matérialisation partielle » du D111 - Calcul du bénéfice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fr-FR" sz="1400" b="1" dirty="0" smtClean="0">
                <a:solidFill>
                  <a:schemeClr val="accent2"/>
                </a:solidFill>
              </a:rPr>
              <a:t>End </a:t>
            </a:r>
            <a:r>
              <a:rPr lang="fr-FR" sz="1400" b="1" dirty="0" err="1" smtClean="0">
                <a:solidFill>
                  <a:schemeClr val="accent2"/>
                </a:solidFill>
              </a:rPr>
              <a:t>While</a:t>
            </a:r>
            <a:endParaRPr lang="fr-FR" sz="1400" b="1" dirty="0" smtClean="0">
              <a:solidFill>
                <a:schemeClr val="accent2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51520" y="4653136"/>
            <a:ext cx="259228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Algorithme « D111 </a:t>
            </a:r>
            <a:r>
              <a:rPr lang="fr-FR" dirty="0" err="1" smtClean="0"/>
              <a:t>like</a:t>
            </a:r>
            <a:r>
              <a:rPr lang="fr-FR" dirty="0" smtClean="0"/>
              <a:t> » : Matérialisation partielle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5937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3258</TotalTime>
  <Words>714</Words>
  <Application>Microsoft Office PowerPoint</Application>
  <PresentationFormat>Affichage à l'écran (4:3)</PresentationFormat>
  <Paragraphs>172</Paragraphs>
  <Slides>12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</vt:vector>
  </TitlesOfParts>
  <Company>GCE 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oessner</cp:lastModifiedBy>
  <cp:revision>265</cp:revision>
  <cp:lastPrinted>2015-06-29T11:48:16Z</cp:lastPrinted>
  <dcterms:created xsi:type="dcterms:W3CDTF">2015-04-28T11:53:17Z</dcterms:created>
  <dcterms:modified xsi:type="dcterms:W3CDTF">2015-07-27T15:22:42Z</dcterms:modified>
</cp:coreProperties>
</file>