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01" r:id="rId2"/>
    <p:sldId id="333" r:id="rId3"/>
    <p:sldId id="357" r:id="rId4"/>
    <p:sldId id="376" r:id="rId5"/>
    <p:sldId id="379" r:id="rId6"/>
    <p:sldId id="385" r:id="rId7"/>
    <p:sldId id="390" r:id="rId8"/>
    <p:sldId id="388" r:id="rId9"/>
    <p:sldId id="383" r:id="rId10"/>
    <p:sldId id="386" r:id="rId11"/>
    <p:sldId id="392" r:id="rId12"/>
    <p:sldId id="387" r:id="rId13"/>
    <p:sldId id="391" r:id="rId14"/>
    <p:sldId id="361" r:id="rId15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FF00"/>
    <a:srgbClr val="D0D8E8"/>
    <a:srgbClr val="0066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pPr/>
              <a:t>23/07/2015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03588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03588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03588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03588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7969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03588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23/07/2015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/tree/master/Documentation/4%20-%20Suivi%20proj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fr-fr/library/Gg492140(v=SQL.120).asp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evdonkey.blogspot.fr/2009/05/connect-microsoft-sql-server-from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fr-fr/library/ms123483(v=SQL.120).asp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sdn.microsoft.com/fr-fr/library/ms123477(v=sql.120).aspx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15616" y="1268760"/>
            <a:ext cx="69847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smtClean="0"/>
              <a:t>Begin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/>
              <a:t>1 – Créer le cube « par défaut » avec SSAS, sans modèle d’agrégats, et le </a:t>
            </a:r>
            <a:r>
              <a:rPr lang="fr-FR" sz="1400" dirty="0" err="1" smtClean="0"/>
              <a:t>processer</a:t>
            </a:r>
            <a:r>
              <a:rPr lang="fr-FR" sz="1400" dirty="0" smtClean="0"/>
              <a:t>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/>
              <a:t>2 – Récupérer la structure du cube (Faits, dimensions)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/>
              <a:t>3 – Récupérer la volumétrie de remplissage du cube -&gt; Count(*)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/>
              <a:t>4 – Lire la contrainte de taille HDD max saisie par l’utilisateur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fr-FR" sz="1400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b="1" dirty="0" err="1" smtClean="0">
                <a:solidFill>
                  <a:schemeClr val="accent2"/>
                </a:solidFill>
              </a:rPr>
              <a:t>While</a:t>
            </a:r>
            <a:r>
              <a:rPr lang="fr-FR" sz="1400" dirty="0" smtClean="0">
                <a:solidFill>
                  <a:schemeClr val="accent2"/>
                </a:solidFill>
              </a:rPr>
              <a:t> (Tout le cuboïde n’a pas été traité || Il reste du HDD disponible) :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>
                <a:solidFill>
                  <a:schemeClr val="accent2"/>
                </a:solidFill>
              </a:rPr>
              <a:t>5 – Algorithme « Matérialisation partielle » du D111 - Calcul du bénéfice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b="1" dirty="0" smtClean="0">
                <a:solidFill>
                  <a:schemeClr val="accent2"/>
                </a:solidFill>
              </a:rPr>
              <a:t>End </a:t>
            </a:r>
            <a:r>
              <a:rPr lang="fr-FR" sz="1400" b="1" dirty="0" err="1" smtClean="0">
                <a:solidFill>
                  <a:schemeClr val="accent2"/>
                </a:solidFill>
              </a:rPr>
              <a:t>While</a:t>
            </a:r>
            <a:endParaRPr lang="fr-FR" sz="1400" b="1" dirty="0" smtClean="0">
              <a:solidFill>
                <a:schemeClr val="accent2"/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fr-FR" sz="1400" dirty="0" smtClean="0">
              <a:solidFill>
                <a:schemeClr val="accent2"/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/>
              <a:t>6 – Consolider le modèle en XMLA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/>
              <a:t>7 – Envoyer le XMLA du modèle d’agrégats à SSAS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/>
              <a:t>8 – Envoyer le XMLA de </a:t>
            </a:r>
            <a:r>
              <a:rPr lang="fr-FR" sz="1400" dirty="0" err="1" smtClean="0"/>
              <a:t>processing</a:t>
            </a:r>
            <a:r>
              <a:rPr lang="fr-FR" sz="1400" dirty="0" smtClean="0"/>
              <a:t> du cube à SSAS</a:t>
            </a:r>
          </a:p>
          <a:p>
            <a:r>
              <a:rPr lang="fr-FR" sz="1400" b="1" dirty="0" smtClean="0"/>
              <a:t>End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339752" y="548680"/>
            <a:ext cx="508049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Algorithme « D111 </a:t>
            </a:r>
            <a:r>
              <a:rPr lang="fr-FR" dirty="0" err="1" smtClean="0"/>
              <a:t>like</a:t>
            </a:r>
            <a:r>
              <a:rPr lang="fr-FR" dirty="0" smtClean="0"/>
              <a:t> » </a:t>
            </a:r>
            <a:r>
              <a:rPr lang="fr-FR" dirty="0" smtClean="0"/>
              <a:t>: Matérialisation partielle »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7504" y="107340"/>
            <a:ext cx="123200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Optimiseur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3568" y="620688"/>
            <a:ext cx="8280920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600" b="1" u="sng" dirty="0" smtClean="0"/>
              <a:t>Travaux à mener s</a:t>
            </a:r>
            <a:r>
              <a:rPr lang="fr-FR" sz="1600" b="1" u="sng" dirty="0" smtClean="0"/>
              <a:t>ur les algorithmes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sz="1600" dirty="0" smtClean="0"/>
              <a:t>Courte spécification technique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sz="1600" dirty="0" smtClean="0"/>
              <a:t>Réalisation technique de l’algorithme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sz="1600" dirty="0" smtClean="0"/>
              <a:t>Relecture du code &amp; Tests croisés</a:t>
            </a:r>
            <a:endParaRPr lang="fr-FR" sz="1600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25004352"/>
              </p:ext>
            </p:extLst>
          </p:nvPr>
        </p:nvGraphicFramePr>
        <p:xfrm>
          <a:off x="323528" y="2636912"/>
          <a:ext cx="8424935" cy="2307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584176"/>
                <a:gridCol w="1656184"/>
                <a:gridCol w="1584176"/>
                <a:gridCol w="1368151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Travail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Etapes 1 </a:t>
                      </a:r>
                      <a:r>
                        <a:rPr lang="fr-FR" sz="1600" dirty="0" smtClean="0">
                          <a:sym typeface="Symbol"/>
                        </a:rPr>
                        <a:t>  4</a:t>
                      </a:r>
                      <a:r>
                        <a:rPr lang="fr-FR" sz="1600" baseline="0" dirty="0" smtClean="0"/>
                        <a:t> 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Algo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baseline="0" dirty="0" err="1" smtClean="0"/>
                        <a:t>Metropolis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Algo</a:t>
                      </a:r>
                      <a:r>
                        <a:rPr lang="fr-FR" sz="1600" dirty="0" smtClean="0"/>
                        <a:t> Mater.</a:t>
                      </a:r>
                      <a:r>
                        <a:rPr lang="fr-FR" sz="1600" baseline="0" dirty="0" smtClean="0"/>
                        <a:t> partielle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Etapes 6 </a:t>
                      </a:r>
                      <a:r>
                        <a:rPr lang="fr-FR" sz="1600" dirty="0" smtClean="0">
                          <a:sym typeface="Symbol"/>
                        </a:rPr>
                        <a:t>  8</a:t>
                      </a:r>
                      <a:r>
                        <a:rPr lang="fr-FR" sz="1600" baseline="0" dirty="0" smtClean="0"/>
                        <a:t> </a:t>
                      </a:r>
                      <a:endParaRPr lang="fr-FR" sz="1600" dirty="0" smtClean="0"/>
                    </a:p>
                  </a:txBody>
                  <a:tcPr anchor="ctr"/>
                </a:tc>
              </a:tr>
              <a:tr h="31239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Spécification technique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Réalisation technique 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Relecture &amp; Tests croisés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07504" y="107340"/>
            <a:ext cx="123200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Optimiseur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107504" y="107340"/>
            <a:ext cx="140391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Reports SSRS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83568" y="620688"/>
            <a:ext cx="828092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600" b="1" u="sng" dirty="0" smtClean="0"/>
              <a:t>Pour les métiers de la Direction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600" dirty="0" smtClean="0"/>
              <a:t>Evolution (du CA ; de la marge) </a:t>
            </a:r>
            <a:r>
              <a:rPr lang="fr-FR" sz="1600" dirty="0" smtClean="0">
                <a:sym typeface="Symbol"/>
              </a:rPr>
              <a:t> (par mois ; par année ; par département)</a:t>
            </a:r>
            <a:endParaRPr lang="fr-FR" sz="1600" dirty="0" smtClean="0"/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b="1" dirty="0" smtClean="0"/>
              <a:t>  Report R1 </a:t>
            </a:r>
            <a:r>
              <a:rPr lang="fr-FR" sz="1400" dirty="0" smtClean="0"/>
              <a:t>: Evolution </a:t>
            </a:r>
            <a:r>
              <a:rPr lang="fr-FR" sz="1400" u="sng" dirty="0" smtClean="0"/>
              <a:t>CA et marge</a:t>
            </a:r>
            <a:r>
              <a:rPr lang="fr-FR" sz="1400" dirty="0" smtClean="0"/>
              <a:t> par </a:t>
            </a:r>
            <a:r>
              <a:rPr lang="fr-FR" sz="1400" u="sng" dirty="0" smtClean="0"/>
              <a:t>mois</a:t>
            </a:r>
            <a:r>
              <a:rPr lang="fr-FR" sz="1400" dirty="0" smtClean="0"/>
              <a:t> sur la </a:t>
            </a:r>
            <a:r>
              <a:rPr lang="fr-FR" sz="1400" u="sng" dirty="0" smtClean="0"/>
              <a:t>France entière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dirty="0" smtClean="0"/>
              <a:t>  </a:t>
            </a:r>
            <a:r>
              <a:rPr lang="fr-FR" sz="1400" b="1" dirty="0" smtClean="0"/>
              <a:t>Report R2 </a:t>
            </a:r>
            <a:r>
              <a:rPr lang="fr-FR" sz="1400" dirty="0" smtClean="0"/>
              <a:t>: Evolution </a:t>
            </a:r>
            <a:r>
              <a:rPr lang="fr-FR" sz="1400" u="sng" dirty="0" smtClean="0"/>
              <a:t>CA et marge</a:t>
            </a:r>
            <a:r>
              <a:rPr lang="fr-FR" sz="1400" dirty="0" smtClean="0"/>
              <a:t> par </a:t>
            </a:r>
            <a:r>
              <a:rPr lang="fr-FR" sz="1400" u="sng" dirty="0" smtClean="0"/>
              <a:t>année</a:t>
            </a:r>
            <a:r>
              <a:rPr lang="fr-FR" sz="1400" dirty="0" smtClean="0"/>
              <a:t> sur la </a:t>
            </a:r>
            <a:r>
              <a:rPr lang="fr-FR" sz="1400" u="sng" dirty="0" smtClean="0"/>
              <a:t>France entière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dirty="0" smtClean="0"/>
              <a:t>  </a:t>
            </a:r>
            <a:r>
              <a:rPr lang="fr-FR" sz="1400" b="1" dirty="0" smtClean="0"/>
              <a:t>Report R3 </a:t>
            </a:r>
            <a:r>
              <a:rPr lang="fr-FR" sz="1400" dirty="0" smtClean="0"/>
              <a:t>: Evolution </a:t>
            </a:r>
            <a:r>
              <a:rPr lang="fr-FR" sz="1400" u="sng" dirty="0" smtClean="0"/>
              <a:t>CA et marge</a:t>
            </a:r>
            <a:r>
              <a:rPr lang="fr-FR" sz="1400" dirty="0" smtClean="0"/>
              <a:t> par </a:t>
            </a:r>
            <a:r>
              <a:rPr lang="fr-FR" sz="1400" u="sng" dirty="0" smtClean="0"/>
              <a:t>mois</a:t>
            </a:r>
            <a:r>
              <a:rPr lang="fr-FR" sz="1400" dirty="0" smtClean="0"/>
              <a:t> par </a:t>
            </a:r>
            <a:r>
              <a:rPr lang="fr-FR" sz="1400" u="sng" dirty="0" smtClean="0"/>
              <a:t>département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dirty="0" smtClean="0"/>
              <a:t> </a:t>
            </a:r>
            <a:r>
              <a:rPr lang="fr-FR" sz="1400" b="1" dirty="0" smtClean="0"/>
              <a:t> Report R4 </a:t>
            </a:r>
            <a:r>
              <a:rPr lang="fr-FR" sz="1400" dirty="0" smtClean="0"/>
              <a:t>: Evolution </a:t>
            </a:r>
            <a:r>
              <a:rPr lang="fr-FR" sz="1400" u="sng" dirty="0" smtClean="0"/>
              <a:t>CA et marge</a:t>
            </a:r>
            <a:r>
              <a:rPr lang="fr-FR" sz="1400" dirty="0" smtClean="0"/>
              <a:t> par </a:t>
            </a:r>
            <a:r>
              <a:rPr lang="fr-FR" sz="1400" u="sng" dirty="0" smtClean="0"/>
              <a:t>année</a:t>
            </a:r>
            <a:r>
              <a:rPr lang="fr-FR" sz="1400" dirty="0" smtClean="0"/>
              <a:t> par </a:t>
            </a:r>
            <a:r>
              <a:rPr lang="fr-FR" sz="1400" u="sng" dirty="0" smtClean="0"/>
              <a:t>département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sz="1600" b="1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600" b="1" u="sng" dirty="0" smtClean="0"/>
              <a:t>Pour les métiers du Marketing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600" dirty="0" smtClean="0"/>
              <a:t>Evolution</a:t>
            </a:r>
            <a:r>
              <a:rPr lang="fr-FR" sz="1600" b="1" dirty="0" smtClean="0"/>
              <a:t> (</a:t>
            </a:r>
            <a:r>
              <a:rPr lang="fr-FR" sz="1600" dirty="0" smtClean="0"/>
              <a:t>du volume des ventes) </a:t>
            </a:r>
            <a:r>
              <a:rPr lang="fr-FR" sz="1600" dirty="0" smtClean="0">
                <a:sym typeface="Symbol"/>
              </a:rPr>
              <a:t> (par mois ; par département ; par type de produit)</a:t>
            </a:r>
            <a:endParaRPr lang="fr-FR" sz="1600" b="1" dirty="0" smtClean="0"/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b="1" dirty="0" smtClean="0"/>
              <a:t>  Report R5 </a:t>
            </a:r>
            <a:r>
              <a:rPr lang="fr-FR" sz="1400" dirty="0" smtClean="0"/>
              <a:t>: Evolution du </a:t>
            </a:r>
            <a:r>
              <a:rPr lang="fr-FR" sz="1400" u="sng" dirty="0" smtClean="0"/>
              <a:t>vol des ventes</a:t>
            </a:r>
            <a:r>
              <a:rPr lang="fr-FR" sz="1400" dirty="0" smtClean="0"/>
              <a:t> par </a:t>
            </a:r>
            <a:r>
              <a:rPr lang="fr-FR" sz="1400" u="sng" dirty="0" smtClean="0"/>
              <a:t>mois</a:t>
            </a:r>
            <a:r>
              <a:rPr lang="fr-FR" sz="1400" dirty="0" smtClean="0"/>
              <a:t> sur la </a:t>
            </a:r>
            <a:r>
              <a:rPr lang="fr-FR" sz="1400" u="sng" dirty="0" smtClean="0"/>
              <a:t>France entière</a:t>
            </a:r>
            <a:r>
              <a:rPr lang="fr-FR" sz="1400" dirty="0" smtClean="0"/>
              <a:t> par </a:t>
            </a:r>
            <a:r>
              <a:rPr lang="fr-FR" sz="1400" u="sng" dirty="0" smtClean="0"/>
              <a:t>rayon de produit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b="1" dirty="0" smtClean="0"/>
              <a:t>  Report R6 </a:t>
            </a:r>
            <a:r>
              <a:rPr lang="fr-FR" sz="1400" dirty="0" smtClean="0"/>
              <a:t>: Evolution du </a:t>
            </a:r>
            <a:r>
              <a:rPr lang="fr-FR" sz="1400" u="sng" dirty="0" smtClean="0"/>
              <a:t>vol des ventes</a:t>
            </a:r>
            <a:r>
              <a:rPr lang="fr-FR" sz="1400" dirty="0" smtClean="0"/>
              <a:t> par </a:t>
            </a:r>
            <a:r>
              <a:rPr lang="fr-FR" sz="1400" u="sng" dirty="0" smtClean="0"/>
              <a:t>mois</a:t>
            </a:r>
            <a:r>
              <a:rPr lang="fr-FR" sz="1400" dirty="0" smtClean="0"/>
              <a:t> sur la </a:t>
            </a:r>
            <a:r>
              <a:rPr lang="fr-FR" sz="1400" u="sng" dirty="0" smtClean="0"/>
              <a:t>France entière</a:t>
            </a:r>
            <a:r>
              <a:rPr lang="fr-FR" sz="1400" dirty="0" smtClean="0"/>
              <a:t> par </a:t>
            </a:r>
            <a:r>
              <a:rPr lang="fr-FR" sz="1400" u="sng" dirty="0" smtClean="0"/>
              <a:t>famille de produit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dirty="0" smtClean="0"/>
              <a:t>  </a:t>
            </a:r>
            <a:r>
              <a:rPr lang="fr-FR" sz="1400" b="1" dirty="0" smtClean="0"/>
              <a:t>Report R7 </a:t>
            </a:r>
            <a:r>
              <a:rPr lang="fr-FR" sz="1400" dirty="0" smtClean="0"/>
              <a:t>: Evolution du </a:t>
            </a:r>
            <a:r>
              <a:rPr lang="fr-FR" sz="1400" u="sng" dirty="0" smtClean="0"/>
              <a:t>vol des ventes</a:t>
            </a:r>
            <a:r>
              <a:rPr lang="fr-FR" sz="1400" dirty="0" smtClean="0"/>
              <a:t> par </a:t>
            </a:r>
            <a:r>
              <a:rPr lang="fr-FR" sz="1400" u="sng" dirty="0" smtClean="0"/>
              <a:t>mois</a:t>
            </a:r>
            <a:r>
              <a:rPr lang="fr-FR" sz="1400" dirty="0" smtClean="0"/>
              <a:t> par </a:t>
            </a:r>
            <a:r>
              <a:rPr lang="fr-FR" sz="1400" u="sng" dirty="0" smtClean="0"/>
              <a:t>département</a:t>
            </a:r>
            <a:r>
              <a:rPr lang="fr-FR" sz="1400" dirty="0" smtClean="0"/>
              <a:t> et par </a:t>
            </a:r>
            <a:r>
              <a:rPr lang="fr-FR" sz="1400" u="sng" dirty="0" smtClean="0"/>
              <a:t>rayon de produit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b="1" dirty="0" smtClean="0"/>
              <a:t>  Report R8 </a:t>
            </a:r>
            <a:r>
              <a:rPr lang="fr-FR" sz="1400" dirty="0" smtClean="0"/>
              <a:t>: Evolution du </a:t>
            </a:r>
            <a:r>
              <a:rPr lang="fr-FR" sz="1400" u="sng" dirty="0" smtClean="0"/>
              <a:t>vol des ventes</a:t>
            </a:r>
            <a:r>
              <a:rPr lang="fr-FR" sz="1400" dirty="0" smtClean="0"/>
              <a:t> par </a:t>
            </a:r>
            <a:r>
              <a:rPr lang="fr-FR" sz="1400" u="sng" dirty="0" smtClean="0"/>
              <a:t>mois</a:t>
            </a:r>
            <a:r>
              <a:rPr lang="fr-FR" sz="1400" dirty="0" smtClean="0"/>
              <a:t> par </a:t>
            </a:r>
            <a:r>
              <a:rPr lang="fr-FR" sz="1400" u="sng" dirty="0" smtClean="0"/>
              <a:t>département</a:t>
            </a:r>
            <a:r>
              <a:rPr lang="fr-FR" sz="1400" dirty="0" smtClean="0"/>
              <a:t> et par </a:t>
            </a:r>
            <a:r>
              <a:rPr lang="fr-FR" sz="1400" u="sng" dirty="0" smtClean="0"/>
              <a:t>famille de produit</a:t>
            </a:r>
            <a:endParaRPr lang="fr-FR" sz="1400" b="1" u="sng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sz="1600" b="1" u="sng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600" dirty="0" smtClean="0"/>
              <a:t>Evolution</a:t>
            </a:r>
            <a:r>
              <a:rPr lang="fr-FR" sz="1600" b="1" dirty="0" smtClean="0"/>
              <a:t> (</a:t>
            </a:r>
            <a:r>
              <a:rPr lang="fr-FR" sz="1600" dirty="0" smtClean="0"/>
              <a:t>du taux de percée) </a:t>
            </a:r>
            <a:r>
              <a:rPr lang="fr-FR" sz="1600" dirty="0" smtClean="0">
                <a:sym typeface="Symbol"/>
              </a:rPr>
              <a:t></a:t>
            </a:r>
            <a:r>
              <a:rPr lang="fr-FR" sz="1600" dirty="0" smtClean="0"/>
              <a:t> </a:t>
            </a:r>
            <a:r>
              <a:rPr lang="fr-FR" sz="1600" dirty="0" smtClean="0">
                <a:sym typeface="Symbol"/>
              </a:rPr>
              <a:t>(par mois ; par département ; par magasin)</a:t>
            </a:r>
            <a:endParaRPr lang="fr-FR" sz="1600" b="1" dirty="0" smtClean="0"/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b="1" dirty="0" smtClean="0"/>
              <a:t>  Report R9 </a:t>
            </a:r>
            <a:r>
              <a:rPr lang="fr-FR" sz="1400" dirty="0" smtClean="0"/>
              <a:t>: Evolution du </a:t>
            </a:r>
            <a:r>
              <a:rPr lang="fr-FR" sz="1400" u="sng" dirty="0" smtClean="0"/>
              <a:t>taux de percée</a:t>
            </a:r>
            <a:r>
              <a:rPr lang="fr-FR" sz="1400" dirty="0" smtClean="0"/>
              <a:t> </a:t>
            </a:r>
            <a:r>
              <a:rPr lang="fr-FR" sz="1400" u="sng" dirty="0" smtClean="0"/>
              <a:t>par mois</a:t>
            </a:r>
            <a:r>
              <a:rPr lang="fr-FR" sz="1400" dirty="0" smtClean="0"/>
              <a:t> et </a:t>
            </a:r>
            <a:r>
              <a:rPr lang="fr-FR" sz="1400" u="sng" dirty="0" smtClean="0"/>
              <a:t>par magasin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b="1" dirty="0" smtClean="0"/>
              <a:t>  Report R10 </a:t>
            </a:r>
            <a:r>
              <a:rPr lang="fr-FR" sz="1400" dirty="0" smtClean="0"/>
              <a:t>: Evolution du </a:t>
            </a:r>
            <a:r>
              <a:rPr lang="fr-FR" sz="1400" u="sng" dirty="0" smtClean="0"/>
              <a:t>taux de percée</a:t>
            </a:r>
            <a:r>
              <a:rPr lang="fr-FR" sz="1400" dirty="0" smtClean="0"/>
              <a:t> </a:t>
            </a:r>
            <a:r>
              <a:rPr lang="fr-FR" sz="1400" u="sng" dirty="0" smtClean="0"/>
              <a:t>par mois</a:t>
            </a:r>
            <a:r>
              <a:rPr lang="fr-FR" sz="1400" dirty="0" smtClean="0"/>
              <a:t> et </a:t>
            </a:r>
            <a:r>
              <a:rPr lang="fr-FR" sz="1400" u="sng" dirty="0" smtClean="0"/>
              <a:t>par département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sz="1600" b="1" u="sng" dirty="0" smtClean="0"/>
          </a:p>
        </p:txBody>
      </p:sp>
    </p:spTree>
    <p:extLst>
      <p:ext uri="{BB962C8B-B14F-4D97-AF65-F5344CB8AC3E}">
        <p14:creationId xmlns=""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107504" y="107340"/>
            <a:ext cx="140391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Reports SSRS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83568" y="620688"/>
            <a:ext cx="828092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600" b="1" u="sng" dirty="0" smtClean="0"/>
              <a:t>Travaux à mener s</a:t>
            </a:r>
            <a:r>
              <a:rPr lang="fr-FR" sz="1600" b="1" u="sng" dirty="0" smtClean="0"/>
              <a:t>ur chaque report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sz="1600" dirty="0" smtClean="0"/>
              <a:t>Courte description fonctionnelle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sz="1600" dirty="0" smtClean="0"/>
              <a:t>Maquette d’écran, en fonction des possibilités de SSRS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sz="1600" dirty="0" smtClean="0"/>
              <a:t>Requête MDX pour récupérer les données</a:t>
            </a:r>
            <a:endParaRPr lang="fr-FR" sz="1600" dirty="0" smtClean="0"/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sz="1600" dirty="0" smtClean="0"/>
              <a:t>Réalisation technique du report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sz="1600" dirty="0" smtClean="0"/>
              <a:t>Test (croisés) du report</a:t>
            </a:r>
            <a:endParaRPr lang="fr-FR" sz="1600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25004352"/>
              </p:ext>
            </p:extLst>
          </p:nvPr>
        </p:nvGraphicFramePr>
        <p:xfrm>
          <a:off x="1907704" y="2636912"/>
          <a:ext cx="5581275" cy="3365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836"/>
                <a:gridCol w="1169802"/>
                <a:gridCol w="974835"/>
                <a:gridCol w="1169802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Travail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R1 </a:t>
                      </a:r>
                      <a:r>
                        <a:rPr lang="fr-FR" sz="1600" dirty="0" smtClean="0">
                          <a:sym typeface="Symbol"/>
                        </a:rPr>
                        <a:t> R4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R5 </a:t>
                      </a:r>
                      <a:r>
                        <a:rPr lang="fr-FR" sz="1600" dirty="0" smtClean="0">
                          <a:sym typeface="Symbol"/>
                        </a:rPr>
                        <a:t> R8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R9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dirty="0" smtClean="0">
                          <a:sym typeface="Symbol"/>
                        </a:rPr>
                        <a:t> R10</a:t>
                      </a:r>
                      <a:endParaRPr lang="fr-FR" sz="1600" dirty="0"/>
                    </a:p>
                  </a:txBody>
                  <a:tcPr anchor="ctr"/>
                </a:tc>
              </a:tr>
              <a:tr h="31239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Description fonctionnelle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Maquette d’écran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Requête MDX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Réalisation technique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Tests croisés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83568" y="2348880"/>
            <a:ext cx="7992888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Prochain Skype :</a:t>
            </a:r>
          </a:p>
          <a:p>
            <a:pPr algn="ctr"/>
            <a:r>
              <a:rPr lang="fr-FR" sz="4000" dirty="0" smtClean="0"/>
              <a:t>Jeudi 27/07 21H00 </a:t>
            </a:r>
          </a:p>
        </p:txBody>
      </p:sp>
      <p:sp>
        <p:nvSpPr>
          <p:cNvPr id="2" name="AutoShape 4"/>
          <p:cNvSpPr>
            <a:spLocks noChangeAspect="1" noChangeArrowheads="1"/>
          </p:cNvSpPr>
          <p:nvPr/>
        </p:nvSpPr>
        <p:spPr bwMode="auto">
          <a:xfrm>
            <a:off x="63500" y="-1365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227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POINT D’EQUIPE</a:t>
            </a:r>
          </a:p>
          <a:p>
            <a:pPr algn="ctr"/>
            <a:r>
              <a:rPr lang="fr-FR" sz="4000" dirty="0" smtClean="0"/>
              <a:t>23/07/2015</a:t>
            </a:r>
            <a:endParaRPr lang="fr-FR" sz="4000" dirty="0"/>
          </a:p>
        </p:txBody>
      </p:sp>
    </p:spTree>
    <p:extLst>
      <p:ext uri="{BB962C8B-B14F-4D97-AF65-F5344CB8AC3E}">
        <p14:creationId xmlns=""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35223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539552" y="1224042"/>
            <a:ext cx="6264696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Troisième réunion du projet ODE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Relecture des docs du lot 1</a:t>
            </a: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SSDT &amp; création du cube SSAS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Contenu du lot 2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Lot 2 : Optimiseur</a:t>
            </a: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Lot 2 : </a:t>
            </a:r>
            <a:r>
              <a:rPr lang="fr-FR" dirty="0" smtClean="0"/>
              <a:t>Reports SSRS</a:t>
            </a:r>
            <a:endParaRPr lang="fr-FR" dirty="0" smtClean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61259375"/>
              </p:ext>
            </p:extLst>
          </p:nvPr>
        </p:nvGraphicFramePr>
        <p:xfrm>
          <a:off x="5940152" y="1340768"/>
          <a:ext cx="2880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Membre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Absence ?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Thomas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Brice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Olivier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Bernard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Cédric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23528" y="5621759"/>
            <a:ext cx="8208912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Ce support PPT est mis sur Git Hub après chaque réunion dans </a:t>
            </a:r>
            <a:r>
              <a:rPr lang="fr-FR" sz="1400" b="1" dirty="0" smtClean="0"/>
              <a:t>/DOCUMENTATION/4 – SUIVI PROJET</a:t>
            </a:r>
          </a:p>
          <a:p>
            <a:endParaRPr lang="fr-FR" sz="1400" b="1" dirty="0" smtClean="0"/>
          </a:p>
          <a:p>
            <a:r>
              <a:rPr lang="fr-FR" sz="1400" b="1" dirty="0">
                <a:hlinkClick r:id="rId3"/>
              </a:rPr>
              <a:t>https://github.com/M2SIID-ODE/Projet_ODE/tree/master/Documentation/4%20-%</a:t>
            </a:r>
            <a:r>
              <a:rPr lang="fr-FR" sz="1400" b="1" dirty="0" smtClean="0">
                <a:hlinkClick r:id="rId3"/>
              </a:rPr>
              <a:t>20Suivi%20projet</a:t>
            </a:r>
            <a:endParaRPr lang="fr-FR" sz="14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107504" y="107340"/>
            <a:ext cx="264142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Documentation de la base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55576" y="678629"/>
            <a:ext cx="4330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b="1" dirty="0" smtClean="0"/>
              <a:t>Documentation du DWH : Relecture croisée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5944440"/>
              </p:ext>
            </p:extLst>
          </p:nvPr>
        </p:nvGraphicFramePr>
        <p:xfrm>
          <a:off x="899592" y="1340768"/>
          <a:ext cx="6326846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302"/>
                <a:gridCol w="1107618"/>
                <a:gridCol w="999456"/>
                <a:gridCol w="936104"/>
                <a:gridCol w="939216"/>
                <a:gridCol w="106715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Table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Cédric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Ventes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Catégories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Produits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</a:t>
                      </a:r>
                      <a:r>
                        <a:rPr lang="fr-FR" baseline="0" dirty="0" smtClean="0"/>
                        <a:t> cours</a:t>
                      </a:r>
                      <a:endParaRPr lang="fr-FR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Temps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Clients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Echange</a:t>
                      </a:r>
                      <a:r>
                        <a:rPr lang="fr-FR" baseline="0" dirty="0" smtClean="0"/>
                        <a:t> en cours avec </a:t>
                      </a:r>
                      <a:r>
                        <a:rPr lang="fr-FR" baseline="0" dirty="0" err="1" smtClean="0"/>
                        <a:t>Cedric</a:t>
                      </a:r>
                      <a:endParaRPr lang="fr-FR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Lieux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En</a:t>
                      </a:r>
                      <a:r>
                        <a:rPr lang="fr-FR" baseline="0" dirty="0" smtClean="0"/>
                        <a:t> cours</a:t>
                      </a:r>
                      <a:endParaRPr lang="fr-FR" dirty="0" smtClean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Villes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Petit</a:t>
                      </a:r>
                      <a:r>
                        <a:rPr lang="fr-FR" baseline="0" dirty="0" smtClean="0"/>
                        <a:t> rajout sur la justification du flocon</a:t>
                      </a:r>
                      <a:endParaRPr lang="fr-FR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869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107504" y="107340"/>
            <a:ext cx="258077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Création du cube de SSAS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467544" y="836712"/>
            <a:ext cx="1637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b="1" dirty="0" smtClean="0"/>
              <a:t>Microsoft SSDT</a:t>
            </a: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67544" y="1434847"/>
            <a:ext cx="8496944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La construction du cube </a:t>
            </a:r>
            <a:r>
              <a:rPr lang="fr-FR" dirty="0" err="1" smtClean="0"/>
              <a:t>Analysis</a:t>
            </a:r>
            <a:r>
              <a:rPr lang="fr-FR" dirty="0" smtClean="0"/>
              <a:t> Services se réalise avec l’outil SQL Server Data Tools (ou SSDT) alors que la gestion et l’administration des modèles se réalisent avec l’outil SQL Server Management Studio (ou SSMS).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dirty="0" smtClean="0"/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b="1" u="sng" dirty="0" smtClean="0"/>
              <a:t>Installation</a:t>
            </a:r>
            <a:r>
              <a:rPr lang="fr-FR" dirty="0" smtClean="0"/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Cf</a:t>
            </a:r>
            <a:r>
              <a:rPr lang="fr-FR" dirty="0" smtClean="0"/>
              <a:t> ajout « SSDT » de Thomas en fin de document « Installation_PosteDevs.pptx »</a:t>
            </a:r>
            <a:endParaRPr lang="fr-FR" b="1" i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dirty="0" smtClean="0"/>
              <a:t>Sur Git Hub dans </a:t>
            </a:r>
            <a:r>
              <a:rPr lang="fr-FR" b="1" dirty="0" smtClean="0"/>
              <a:t>/ DOCUMENTATION / 3 – DOCUMENTATION TECHNIQUE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fr-FR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b="1" u="sng" dirty="0" smtClean="0"/>
              <a:t>Création du cube « sans </a:t>
            </a:r>
            <a:r>
              <a:rPr lang="fr-FR" b="1" u="sng" dirty="0" err="1" smtClean="0"/>
              <a:t>tuning</a:t>
            </a:r>
            <a:r>
              <a:rPr lang="fr-FR" b="1" u="sng" dirty="0" smtClean="0"/>
              <a:t> »</a:t>
            </a:r>
            <a:endParaRPr lang="fr-FR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Cf</a:t>
            </a:r>
            <a:r>
              <a:rPr lang="fr-FR" dirty="0" smtClean="0"/>
              <a:t> PPT de Thomas en fin de document « Creation_CubeOLAP.pptx »</a:t>
            </a:r>
            <a:endParaRPr lang="fr-FR" b="1" i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dirty="0" smtClean="0"/>
              <a:t>Sur Git Hub dans </a:t>
            </a:r>
            <a:r>
              <a:rPr lang="fr-FR" b="1" dirty="0" smtClean="0"/>
              <a:t>/ DOCUMENTATION / 3 – DOCUMENTATION TECHNIQUE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fr-FR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fr-FR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fr-FR" b="1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33869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341253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Macro-planning : Zoom sur le lot 2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51520" y="1628800"/>
            <a:ext cx="8496944" cy="2088232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51521" y="3861048"/>
            <a:ext cx="8496944" cy="1800200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2121436" y="2924944"/>
            <a:ext cx="1586468" cy="165618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 OLAP</a:t>
            </a:r>
          </a:p>
          <a:p>
            <a:pPr algn="ctr"/>
            <a:r>
              <a:rPr lang="fr-FR" dirty="0" smtClean="0"/>
              <a:t>SSAS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923928" y="2060309"/>
            <a:ext cx="219624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Reporting</a:t>
            </a:r>
          </a:p>
          <a:p>
            <a:pPr algn="ctr"/>
            <a:r>
              <a:rPr lang="fr-FR" dirty="0" smtClean="0"/>
              <a:t>SSRS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923928" y="4509120"/>
            <a:ext cx="219624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Moteur de calcul d’agrégats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67575" y="5142383"/>
            <a:ext cx="3316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Equipe 2</a:t>
            </a:r>
            <a:endParaRPr lang="fr-FR" sz="2400" dirty="0">
              <a:solidFill>
                <a:srgbClr val="FF0000"/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3851920" y="1196752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419872" y="571467"/>
            <a:ext cx="1024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23/07</a:t>
            </a:r>
            <a:endParaRPr lang="fr-FR" sz="2400" dirty="0"/>
          </a:p>
        </p:txBody>
      </p:sp>
      <p:sp>
        <p:nvSpPr>
          <p:cNvPr id="16" name="Rectangle 15"/>
          <p:cNvSpPr/>
          <p:nvPr/>
        </p:nvSpPr>
        <p:spPr>
          <a:xfrm>
            <a:off x="5652120" y="571467"/>
            <a:ext cx="1024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22/08</a:t>
            </a:r>
            <a:endParaRPr lang="fr-FR" sz="2400" dirty="0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3851918" y="1033132"/>
            <a:ext cx="2" cy="3796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6084166" y="1033132"/>
            <a:ext cx="2" cy="3796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en angle 21"/>
          <p:cNvCxnSpPr>
            <a:stCxn id="8" idx="0"/>
            <a:endCxn id="9" idx="1"/>
          </p:cNvCxnSpPr>
          <p:nvPr/>
        </p:nvCxnSpPr>
        <p:spPr>
          <a:xfrm rot="5400000" flipH="1" flipV="1">
            <a:off x="3203006" y="2204022"/>
            <a:ext cx="432587" cy="100925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51521" y="1666835"/>
            <a:ext cx="3316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Equipe 1</a:t>
            </a:r>
            <a:endParaRPr lang="fr-FR" sz="2400" dirty="0">
              <a:solidFill>
                <a:schemeClr val="tx2"/>
              </a:solidFill>
            </a:endParaRPr>
          </a:p>
        </p:txBody>
      </p:sp>
      <p:cxnSp>
        <p:nvCxnSpPr>
          <p:cNvPr id="25" name="Connecteur en angle 24"/>
          <p:cNvCxnSpPr>
            <a:stCxn id="8" idx="2"/>
            <a:endCxn id="10" idx="1"/>
          </p:cNvCxnSpPr>
          <p:nvPr/>
        </p:nvCxnSpPr>
        <p:spPr>
          <a:xfrm rot="16200000" flipH="1">
            <a:off x="3239279" y="4256519"/>
            <a:ext cx="360040" cy="100925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512821" y="1043444"/>
            <a:ext cx="78904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LOT 2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xmlns="" val="41040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1560" y="1196752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Serveur IIS connecté à SSAS : On lance l’optimiseur Java qui envoie des messages POST sur HTTP avec les commandes XMLA via OLAP4J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60232" y="3789040"/>
            <a:ext cx="216024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Serveur SSAS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2447764" y="3789040"/>
            <a:ext cx="2196244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IIS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2483768" y="2348880"/>
            <a:ext cx="2196244" cy="504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Optimiseur Java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987824" y="285293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31840" y="3068960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XLMA</a:t>
            </a:r>
            <a:endParaRPr lang="fr-FR" dirty="0"/>
          </a:p>
        </p:txBody>
      </p:sp>
      <p:cxnSp>
        <p:nvCxnSpPr>
          <p:cNvPr id="20" name="Connecteur droit avec flèche 19"/>
          <p:cNvCxnSpPr/>
          <p:nvPr/>
        </p:nvCxnSpPr>
        <p:spPr>
          <a:xfrm flipV="1">
            <a:off x="4067944" y="2852936"/>
            <a:ext cx="0" cy="936104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4644008" y="4293096"/>
            <a:ext cx="2016224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4644008" y="3933056"/>
            <a:ext cx="2016224" cy="0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788024" y="3933056"/>
            <a:ext cx="1812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Couplage interne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5724128" y="1916832"/>
            <a:ext cx="3024336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Que du Java, mais </a:t>
            </a:r>
            <a:r>
              <a:rPr lang="fr-FR" dirty="0" smtClean="0"/>
              <a:t>pas trouvé dans OLAP4J </a:t>
            </a:r>
            <a:r>
              <a:rPr lang="fr-FR" dirty="0" smtClean="0"/>
              <a:t>de possibilité d’accès </a:t>
            </a:r>
            <a:r>
              <a:rPr lang="fr-FR" dirty="0" smtClean="0"/>
              <a:t>direct au XMLA </a:t>
            </a:r>
            <a:r>
              <a:rPr lang="fr-FR" dirty="0" smtClean="0"/>
              <a:t>…</a:t>
            </a:r>
            <a:endParaRPr lang="fr-FR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539552" y="764704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Solution « XMLA sur HTTP » : Du Web service SSAS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1560" y="4797152"/>
            <a:ext cx="81369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Configure HTTP Access to </a:t>
            </a:r>
            <a:r>
              <a:rPr lang="fr-FR" sz="1400" dirty="0" err="1" smtClean="0"/>
              <a:t>Analysis</a:t>
            </a:r>
            <a:r>
              <a:rPr lang="fr-FR" sz="1400" dirty="0" smtClean="0"/>
              <a:t> Services on IIS 8.0</a:t>
            </a:r>
          </a:p>
          <a:p>
            <a:pPr lvl="1"/>
            <a:r>
              <a:rPr lang="fr-FR" sz="1400" dirty="0" smtClean="0">
                <a:hlinkClick r:id="rId3"/>
              </a:rPr>
              <a:t>https://msdn.microsoft.com/fr-fr/library/Gg492140(v=SQL.120).aspx</a:t>
            </a:r>
            <a:endParaRPr lang="fr-FR" sz="1400" i="1" dirty="0" smtClean="0"/>
          </a:p>
          <a:p>
            <a:endParaRPr lang="fr-FR" sz="1400" dirty="0" smtClean="0"/>
          </a:p>
          <a:p>
            <a:r>
              <a:rPr lang="fr-FR" sz="1400" dirty="0" smtClean="0"/>
              <a:t>Tutorial Java</a:t>
            </a:r>
          </a:p>
          <a:p>
            <a:pPr lvl="1"/>
            <a:r>
              <a:rPr lang="fr-FR" sz="1400" dirty="0" smtClean="0">
                <a:hlinkClick r:id="rId4"/>
              </a:rPr>
              <a:t>http://devdonkey.blogspot.fr/2009/05/connect-microsoft-sql-server-from.html</a:t>
            </a:r>
            <a:endParaRPr lang="fr-FR" sz="1400" dirty="0" smtClean="0"/>
          </a:p>
          <a:p>
            <a:endParaRPr lang="fr-FR" sz="1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107504" y="107340"/>
            <a:ext cx="123200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Optimiseur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3869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39552" y="764704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Solution « Full C# »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1196752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Pas de serveur IIS, on peut passer par le TCP/IP avec SSAS, au travers de fonctions ADOMD.NET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627784" y="3861048"/>
            <a:ext cx="216024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Serveur SSAS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2555776" y="2420888"/>
            <a:ext cx="2196244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Optimiseur C#</a:t>
            </a:r>
          </a:p>
          <a:p>
            <a:pPr algn="ctr"/>
            <a:r>
              <a:rPr lang="fr-FR" dirty="0" smtClean="0"/>
              <a:t>ADOMD.NET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7504" y="5445224"/>
            <a:ext cx="856895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smtClean="0"/>
              <a:t>ADOMD.NET </a:t>
            </a:r>
            <a:r>
              <a:rPr lang="fr-FR" sz="1400" dirty="0" err="1" smtClean="0"/>
              <a:t>is</a:t>
            </a:r>
            <a:r>
              <a:rPr lang="fr-FR" sz="1400" dirty="0" smtClean="0"/>
              <a:t> a Microsoft .NET Framework data provider </a:t>
            </a:r>
            <a:r>
              <a:rPr lang="fr-FR" sz="1400" dirty="0" err="1" smtClean="0"/>
              <a:t>that</a:t>
            </a:r>
            <a:r>
              <a:rPr lang="fr-FR" sz="1400" dirty="0" smtClean="0"/>
              <a:t>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designed</a:t>
            </a:r>
            <a:r>
              <a:rPr lang="fr-FR" sz="1400" dirty="0" smtClean="0"/>
              <a:t> to </a:t>
            </a:r>
            <a:r>
              <a:rPr lang="fr-FR" sz="1400" dirty="0" err="1" smtClean="0"/>
              <a:t>communicate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SSAS. It uses the XMLA </a:t>
            </a:r>
            <a:r>
              <a:rPr lang="fr-FR" sz="1400" dirty="0" err="1" smtClean="0"/>
              <a:t>protocol</a:t>
            </a:r>
            <a:r>
              <a:rPr lang="fr-FR" sz="1400" dirty="0" smtClean="0"/>
              <a:t> to </a:t>
            </a:r>
            <a:r>
              <a:rPr lang="fr-FR" sz="1400" dirty="0" err="1" smtClean="0"/>
              <a:t>communicate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</a:t>
            </a:r>
            <a:r>
              <a:rPr lang="fr-FR" sz="1400" dirty="0" err="1" smtClean="0"/>
              <a:t>analytical</a:t>
            </a:r>
            <a:r>
              <a:rPr lang="fr-FR" sz="1400" dirty="0" smtClean="0"/>
              <a:t> data sources by </a:t>
            </a:r>
            <a:r>
              <a:rPr lang="fr-FR" sz="1400" dirty="0" err="1" smtClean="0"/>
              <a:t>using</a:t>
            </a:r>
            <a:r>
              <a:rPr lang="fr-FR" sz="1400" dirty="0" smtClean="0"/>
              <a:t> </a:t>
            </a:r>
            <a:r>
              <a:rPr lang="fr-FR" sz="1400" dirty="0" err="1" smtClean="0"/>
              <a:t>either</a:t>
            </a:r>
            <a:r>
              <a:rPr lang="fr-FR" sz="1400" dirty="0" smtClean="0"/>
              <a:t> TCP/IP or HTTP connections.</a:t>
            </a:r>
          </a:p>
          <a:p>
            <a:r>
              <a:rPr lang="fr-FR" sz="1400" dirty="0" smtClean="0">
                <a:hlinkClick r:id="rId3"/>
              </a:rPr>
              <a:t>https://msdn.microsoft.com/fr-fr/library/ms123483(v=SQL.120).aspx</a:t>
            </a:r>
            <a:endParaRPr lang="fr-FR" sz="1400" dirty="0" smtClean="0"/>
          </a:p>
          <a:p>
            <a:r>
              <a:rPr lang="fr-FR" sz="1400" dirty="0" smtClean="0">
                <a:hlinkClick r:id="rId4"/>
              </a:rPr>
              <a:t>https://msdn.microsoft.com/fr-fr/library/ms123477(v=sql.120).aspx</a:t>
            </a:r>
            <a:endParaRPr lang="fr-FR" sz="1400" dirty="0" smtClean="0"/>
          </a:p>
          <a:p>
            <a:endParaRPr lang="fr-FR" sz="1400" dirty="0" smtClean="0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2843808" y="3068960"/>
            <a:ext cx="0" cy="7920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4499992" y="3068960"/>
            <a:ext cx="0" cy="792088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987824" y="3284984"/>
            <a:ext cx="1395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Fonctions C#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5220072" y="1916832"/>
            <a:ext cx="352839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Pas de XMLA à manipuler, mais que du C#…</a:t>
            </a:r>
            <a:endParaRPr lang="fr-FR" sz="1600" b="1" dirty="0"/>
          </a:p>
        </p:txBody>
      </p:sp>
      <p:sp>
        <p:nvSpPr>
          <p:cNvPr id="41" name="ZoneTexte 40"/>
          <p:cNvSpPr txBox="1"/>
          <p:nvPr/>
        </p:nvSpPr>
        <p:spPr>
          <a:xfrm>
            <a:off x="5220072" y="2636912"/>
            <a:ext cx="3528392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Pour le projet Web-service : Au cours du 2</a:t>
            </a:r>
            <a:r>
              <a:rPr lang="fr-FR" baseline="30000" dirty="0" smtClean="0"/>
              <a:t>nd</a:t>
            </a:r>
            <a:r>
              <a:rPr lang="fr-FR" dirty="0" smtClean="0"/>
              <a:t> semestre, on « sort » certains calculs dans un WS Java, que l’optimiseur actuel consommera en tant que client</a:t>
            </a:r>
            <a:endParaRPr lang="fr-FR" sz="16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107504" y="107340"/>
            <a:ext cx="123200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Optimiseur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3869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987824" y="404664"/>
            <a:ext cx="304166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Algorithme « </a:t>
            </a:r>
            <a:r>
              <a:rPr lang="fr-FR" dirty="0" err="1" smtClean="0"/>
              <a:t>Metropolis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043608" y="748436"/>
            <a:ext cx="6984776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smtClean="0"/>
              <a:t>Begin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/>
              <a:t>1 – Créer le cube « par défaut » avec SSAS, sans modèle d’agrégats, et le </a:t>
            </a:r>
            <a:r>
              <a:rPr lang="fr-FR" sz="1400" dirty="0" err="1" smtClean="0"/>
              <a:t>processer</a:t>
            </a:r>
            <a:r>
              <a:rPr lang="fr-FR" sz="1400" dirty="0" smtClean="0"/>
              <a:t>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/>
              <a:t>2 – Récupérer la structure du cube (Faits, dimensions)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/>
              <a:t>3 – Récupérer la volumétrie de remplissage du cube -&gt; Count(*)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/>
              <a:t>4 – Lire la contrainte de taille HDD max saisie par l’utilisateur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fr-FR" sz="1400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b="1" dirty="0" err="1" smtClean="0">
                <a:solidFill>
                  <a:schemeClr val="accent2"/>
                </a:solidFill>
              </a:rPr>
              <a:t>While</a:t>
            </a:r>
            <a:r>
              <a:rPr lang="fr-FR" sz="1400" dirty="0" smtClean="0">
                <a:solidFill>
                  <a:schemeClr val="accent2"/>
                </a:solidFill>
              </a:rPr>
              <a:t> (Il reste du HDD disponible) :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>
                <a:solidFill>
                  <a:schemeClr val="accent2"/>
                </a:solidFill>
              </a:rPr>
              <a:t>5.1 – Variation légère et aléatoire du modèle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>
                <a:solidFill>
                  <a:schemeClr val="accent2"/>
                </a:solidFill>
              </a:rPr>
              <a:t>5.2 – Estimation de la performance</a:t>
            </a: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>
                <a:solidFill>
                  <a:schemeClr val="accent2"/>
                </a:solidFill>
              </a:rPr>
              <a:t>5.2.1 – Si performance actuelle&gt; précédente : On garde ce modèle</a:t>
            </a: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>
                <a:solidFill>
                  <a:schemeClr val="accent2"/>
                </a:solidFill>
              </a:rPr>
              <a:t>5.2.2 – Sinon : Probabilité non-nulle de garder ce modèle (</a:t>
            </a:r>
            <a:r>
              <a:rPr lang="fr-FR" sz="1400" dirty="0" err="1" smtClean="0">
                <a:solidFill>
                  <a:schemeClr val="accent2"/>
                </a:solidFill>
              </a:rPr>
              <a:t>Metropolis</a:t>
            </a:r>
            <a:r>
              <a:rPr lang="fr-FR" sz="1400" dirty="0" smtClean="0">
                <a:solidFill>
                  <a:schemeClr val="accent2"/>
                </a:solidFill>
              </a:rPr>
              <a:t>) sinon on garde le précédent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>
                <a:solidFill>
                  <a:schemeClr val="accent2"/>
                </a:solidFill>
              </a:rPr>
              <a:t>5.3 – Si touche clavier utilisateur : On arrête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b="1" dirty="0" smtClean="0">
                <a:solidFill>
                  <a:schemeClr val="accent2"/>
                </a:solidFill>
              </a:rPr>
              <a:t>End </a:t>
            </a:r>
            <a:r>
              <a:rPr lang="fr-FR" sz="1400" b="1" dirty="0" err="1" smtClean="0">
                <a:solidFill>
                  <a:schemeClr val="accent2"/>
                </a:solidFill>
              </a:rPr>
              <a:t>While</a:t>
            </a:r>
            <a:endParaRPr lang="fr-FR" sz="1400" b="1" dirty="0" smtClean="0">
              <a:solidFill>
                <a:schemeClr val="accent2"/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fr-FR" sz="1400" dirty="0" smtClean="0">
              <a:solidFill>
                <a:schemeClr val="accent2"/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/>
              <a:t>6 – Consolider le modèle en XMLA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/>
              <a:t>7 – Envoyer le XMLA du modèle d’agrégats à SSAS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/>
              <a:t>8 – Envoyer le XMLA de </a:t>
            </a:r>
            <a:r>
              <a:rPr lang="fr-FR" sz="1400" dirty="0" err="1" smtClean="0"/>
              <a:t>processing</a:t>
            </a:r>
            <a:r>
              <a:rPr lang="fr-FR" sz="1400" dirty="0" smtClean="0"/>
              <a:t> du cube à SSAS</a:t>
            </a:r>
          </a:p>
          <a:p>
            <a:r>
              <a:rPr lang="fr-FR" sz="1400" b="1" dirty="0" smtClean="0"/>
              <a:t>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2339752" y="2996952"/>
            <a:ext cx="2376264" cy="3600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07504" y="107340"/>
            <a:ext cx="123200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Optimiseur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3174</TotalTime>
  <Words>760</Words>
  <Application>Microsoft Office PowerPoint</Application>
  <PresentationFormat>Affichage à l'écran (4:3)</PresentationFormat>
  <Paragraphs>225</Paragraphs>
  <Slides>14</Slides>
  <Notes>14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</vt:vector>
  </TitlesOfParts>
  <Company>GCE 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254</cp:revision>
  <cp:lastPrinted>2015-06-29T11:48:16Z</cp:lastPrinted>
  <dcterms:created xsi:type="dcterms:W3CDTF">2015-04-28T11:53:17Z</dcterms:created>
  <dcterms:modified xsi:type="dcterms:W3CDTF">2015-07-23T13:48:22Z</dcterms:modified>
</cp:coreProperties>
</file>