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368" r:id="rId3"/>
    <p:sldId id="388" r:id="rId4"/>
    <p:sldId id="384" r:id="rId5"/>
    <p:sldId id="383" r:id="rId6"/>
    <p:sldId id="377" r:id="rId7"/>
    <p:sldId id="378" r:id="rId8"/>
    <p:sldId id="379" r:id="rId9"/>
    <p:sldId id="374" r:id="rId10"/>
    <p:sldId id="381" r:id="rId11"/>
    <p:sldId id="385" r:id="rId12"/>
    <p:sldId id="386" r:id="rId13"/>
    <p:sldId id="387" r:id="rId14"/>
    <p:sldId id="375" r:id="rId15"/>
    <p:sldId id="376" r:id="rId16"/>
    <p:sldId id="38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ier.essner\Desktop\Livrables\Documentation\ProjetODE_Benchmarks_Optimiseu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ANALYSE!$B$7</c:f>
              <c:strCache>
                <c:ptCount val="1"/>
                <c:pt idx="0">
                  <c:v>Sans agrégations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ANALYSE!$C$6:$F$6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1024</c:v>
                </c:pt>
                <c:pt idx="3">
                  <c:v>4096</c:v>
                </c:pt>
              </c:numCache>
            </c:numRef>
          </c:xVal>
          <c:yVal>
            <c:numRef>
              <c:f>ANALYSE!$C$7:$F$7</c:f>
              <c:numCache>
                <c:formatCode>General</c:formatCode>
                <c:ptCount val="4"/>
                <c:pt idx="0">
                  <c:v>2428</c:v>
                </c:pt>
                <c:pt idx="1">
                  <c:v>2428</c:v>
                </c:pt>
                <c:pt idx="2">
                  <c:v>2428</c:v>
                </c:pt>
                <c:pt idx="3">
                  <c:v>2428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ANALYSE!$B$9</c:f>
              <c:strCache>
                <c:ptCount val="1"/>
                <c:pt idx="0">
                  <c:v>SSDT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ANALYSE!$C$6:$F$6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1024</c:v>
                </c:pt>
                <c:pt idx="3">
                  <c:v>4096</c:v>
                </c:pt>
              </c:numCache>
            </c:numRef>
          </c:xVal>
          <c:yVal>
            <c:numRef>
              <c:f>ANALYSE!$C$9:$F$9</c:f>
              <c:numCache>
                <c:formatCode>General</c:formatCode>
                <c:ptCount val="4"/>
                <c:pt idx="0">
                  <c:v>1852</c:v>
                </c:pt>
                <c:pt idx="1">
                  <c:v>1740</c:v>
                </c:pt>
                <c:pt idx="2">
                  <c:v>1706</c:v>
                </c:pt>
                <c:pt idx="3">
                  <c:v>1659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ANALYSE!$B$10</c:f>
              <c:strCache>
                <c:ptCount val="1"/>
                <c:pt idx="0">
                  <c:v>Metropolis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ANALYSE!$C$6:$F$6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1024</c:v>
                </c:pt>
                <c:pt idx="3">
                  <c:v>4096</c:v>
                </c:pt>
              </c:numCache>
            </c:numRef>
          </c:xVal>
          <c:yVal>
            <c:numRef>
              <c:f>ANALYSE!$C$10:$F$10</c:f>
              <c:numCache>
                <c:formatCode>General</c:formatCode>
                <c:ptCount val="4"/>
                <c:pt idx="0">
                  <c:v>1897</c:v>
                </c:pt>
                <c:pt idx="1">
                  <c:v>1927</c:v>
                </c:pt>
                <c:pt idx="2">
                  <c:v>1899</c:v>
                </c:pt>
                <c:pt idx="3">
                  <c:v>1918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57948544"/>
        <c:axId val="-857942016"/>
      </c:scatterChart>
      <c:valAx>
        <c:axId val="-85794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solidFill>
                        <a:schemeClr val="accent1"/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DE L'AGREGAT [MO]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solidFill>
                      <a:schemeClr val="accent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857942016"/>
        <c:crosses val="autoZero"/>
        <c:crossBetween val="midCat"/>
      </c:valAx>
      <c:valAx>
        <c:axId val="-85794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solidFill>
                        <a:schemeClr val="accent1"/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</a:t>
                </a:r>
                <a:r>
                  <a:rPr lang="fr-FR" baseline="0"/>
                  <a:t> de generation du report [ms]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solidFill>
                      <a:schemeClr val="accent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85794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accent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chemeClr val="accent1"/>
            </a:solidFill>
          </a:ln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5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5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6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80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2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76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91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</a:rPr>
              <a:t>15/10/2015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15/10/2015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15/10/2015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15/10/2015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15/10/2015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15/10/2015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Livrab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7664" y="234888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977664" y="357301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Bernard </a:t>
            </a:r>
            <a:r>
              <a:rPr lang="fr-FR" dirty="0"/>
              <a:t>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1026280"/>
            <a:ext cx="6876256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 </a:t>
            </a:r>
            <a:r>
              <a:rPr lang="fr-FR" dirty="0" smtClean="0"/>
              <a:t>: </a:t>
            </a:r>
            <a:r>
              <a:rPr lang="fr-FR" b="1" dirty="0" smtClean="0"/>
              <a:t>Thomas [Backup : Olivier]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DWH : Modélisation, DIM_TEMPS, script de remplissage  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Cube : Hiérarchie de dimensions 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Optimiseur : 2 </a:t>
            </a:r>
            <a:r>
              <a:rPr lang="fr-FR" dirty="0" err="1" smtClean="0"/>
              <a:t>algos</a:t>
            </a:r>
            <a:r>
              <a:rPr lang="fr-FR" dirty="0" smtClean="0"/>
              <a:t>, IHM, benchmark des perfs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10’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85769" y="1026280"/>
            <a:ext cx="173874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1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5023" y="1124744"/>
            <a:ext cx="172819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5736" y="1124744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Bernard [Backup : Brice]  </a:t>
            </a: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SSRS – structure, déploiement et rendu des reports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1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7952" y="1052736"/>
            <a:ext cx="171530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744" y="1052736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Brice [Backup : Thomas]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SSIS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451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Démonstration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8168" y="1052736"/>
            <a:ext cx="171530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Partie 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91448" y="1052736"/>
            <a:ext cx="68762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Présentateurs</a:t>
            </a:r>
            <a:r>
              <a:rPr lang="fr-FR" dirty="0" smtClean="0"/>
              <a:t> : </a:t>
            </a:r>
            <a:r>
              <a:rPr lang="fr-FR" b="1" dirty="0" smtClean="0"/>
              <a:t>Cédric [Backup : Bernard]</a:t>
            </a:r>
            <a:r>
              <a:rPr lang="fr-FR" dirty="0" smtClean="0"/>
              <a:t>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Sujets</a:t>
            </a:r>
            <a:r>
              <a:rPr lang="fr-FR" dirty="0" smtClean="0"/>
              <a:t> 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err="1" smtClean="0"/>
              <a:t>PowerBI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>
              <a:solidFill>
                <a:srgbClr val="00FF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u="sng" dirty="0" smtClean="0"/>
              <a:t>Temps</a:t>
            </a:r>
            <a:r>
              <a:rPr lang="fr-FR" dirty="0" smtClean="0"/>
              <a:t> : 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3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9537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17692" y="5032445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Questions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7502" y="5085184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Merci de votre attention !</a:t>
            </a:r>
            <a:endParaRPr lang="fr-FR" sz="4000" dirty="0"/>
          </a:p>
        </p:txBody>
      </p:sp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0" y="19168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5" y="0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75724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Annexe : Benchmarks de performance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414362"/>
              </p:ext>
            </p:extLst>
          </p:nvPr>
        </p:nvGraphicFramePr>
        <p:xfrm>
          <a:off x="971600" y="692696"/>
          <a:ext cx="7114274" cy="382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869160"/>
            <a:ext cx="7130305" cy="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4346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04952" y="3726174"/>
            <a:ext cx="29346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Cas d’étude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04952" y="4559384"/>
            <a:ext cx="29346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Implémentation technique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06264" y="1973078"/>
            <a:ext cx="293201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Organisation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13976" y="2849626"/>
            <a:ext cx="291659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Livrables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11982" y="5435932"/>
            <a:ext cx="29205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Démonstration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668415" y="4928716"/>
            <a:ext cx="7712" cy="50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11982" y="1045320"/>
            <a:ext cx="29205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Vue d’ensemble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672271" y="4095506"/>
            <a:ext cx="0" cy="463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72271" y="3218958"/>
            <a:ext cx="0" cy="50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672271" y="2342410"/>
            <a:ext cx="0" cy="50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672271" y="1414652"/>
            <a:ext cx="1" cy="5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28" y="692696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504" y="107340"/>
            <a:ext cx="16807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d’ensemble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22404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764704"/>
            <a:ext cx="8640960" cy="465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But du projet : </a:t>
            </a:r>
            <a:r>
              <a:rPr lang="fr-FR" i="1" dirty="0" smtClean="0"/>
              <a:t>Réaliser une chaine décisionnelle complète, des fichiers à intégrer jusqu’aux reports, basée sur la suite SQL SERVER 2014 de Microsoft</a:t>
            </a:r>
            <a:endParaRPr lang="fr-FR" b="1" i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Optimiseur : </a:t>
            </a:r>
            <a:r>
              <a:rPr lang="fr-FR" i="1" dirty="0" smtClean="0"/>
              <a:t>Développement d’un programme en C# qui calcule automatiquement les meilleurs agrégats (pré-calculs de sommes, enregistrés sur disque-dur) au lieu d’être sommées à la volée à l’affichage des reports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="1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="1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FR" b="1" i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Projet « opérationnel » de A à Z </a:t>
            </a:r>
            <a:r>
              <a:rPr lang="fr-FR" i="1" dirty="0" smtClean="0"/>
              <a:t>: Les livrables peuvent être utilisés « tel quels » pour réaliser un démonstrateur </a:t>
            </a:r>
            <a:r>
              <a:rPr lang="fr-FR" i="1" dirty="0"/>
              <a:t>en entreprise </a:t>
            </a:r>
            <a:r>
              <a:rPr lang="fr-FR" i="1" dirty="0" smtClean="0"/>
              <a:t>de la suite décisionnelle SQL SERVER.</a:t>
            </a:r>
            <a:endParaRPr lang="fr-FR" dirty="0" smtClean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83" y="3645024"/>
            <a:ext cx="2880320" cy="5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3757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22404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870098"/>
            <a:ext cx="864096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Compte tenu du nombre important de fonctionnalités voulant être mises en place dans le cadre de ce projet, notre choix de méthodologie peut se rapprocher d’une </a:t>
            </a:r>
            <a:r>
              <a:rPr lang="fr-FR" b="1" i="1" dirty="0" smtClean="0"/>
              <a:t>méthodologie SCRUM « light »</a:t>
            </a:r>
            <a:r>
              <a:rPr lang="fr-FR" dirty="0" smtClean="0"/>
              <a:t> 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Utilisation d’une plateforme commune GitHub</a:t>
            </a:r>
            <a:r>
              <a:rPr lang="fr-FR" dirty="0" smtClean="0"/>
              <a:t> pour le stockage de tout le projet : Code source, documentation, Sauvegardes de bases, fichiers de données…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Réunion équipe bi-hebdomadaire </a:t>
            </a:r>
            <a:r>
              <a:rPr lang="fr-FR" dirty="0" smtClean="0"/>
              <a:t>via Skype. </a:t>
            </a:r>
            <a:r>
              <a:rPr lang="fr-FR" dirty="0"/>
              <a:t>L’ensemble des comptes rendus sont consultables sous </a:t>
            </a:r>
            <a:r>
              <a:rPr lang="fr-FR" dirty="0" smtClean="0"/>
              <a:t>Git</a:t>
            </a:r>
            <a:endParaRPr lang="fr-FR" sz="1600" dirty="0" smtClean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Sprint sur chaque fonctionnalité de 2 à 4 semaines </a:t>
            </a:r>
            <a:r>
              <a:rPr lang="fr-FR" dirty="0" smtClean="0"/>
              <a:t>avec production d’un livrable (Code source et documentation associée)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Découpage</a:t>
            </a:r>
            <a:r>
              <a:rPr lang="fr-FR" dirty="0"/>
              <a:t> de </a:t>
            </a:r>
            <a:r>
              <a:rPr lang="fr-FR" dirty="0" smtClean="0"/>
              <a:t>chacun des 3 lots </a:t>
            </a:r>
            <a:r>
              <a:rPr lang="fr-FR" dirty="0"/>
              <a:t>en </a:t>
            </a:r>
            <a:r>
              <a:rPr lang="fr-FR" dirty="0" smtClean="0"/>
              <a:t>6 sous-lots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Croisement des relectures </a:t>
            </a:r>
            <a:r>
              <a:rPr lang="fr-FR" dirty="0" smtClean="0"/>
              <a:t>et des validations de livrable</a:t>
            </a:r>
          </a:p>
        </p:txBody>
      </p:sp>
    </p:spTree>
    <p:extLst>
      <p:ext uri="{BB962C8B-B14F-4D97-AF65-F5344CB8AC3E}">
        <p14:creationId xmlns:p14="http://schemas.microsoft.com/office/powerpoint/2010/main" val="5679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6240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Livrables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1520" y="764704"/>
            <a:ext cx="878497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Disponibles sur le site </a:t>
            </a:r>
            <a:r>
              <a:rPr lang="fr-FR" b="1" dirty="0" smtClean="0"/>
              <a:t>GitHub</a:t>
            </a:r>
            <a:r>
              <a:rPr lang="fr-FR" dirty="0"/>
              <a:t> (service web d'hébergement et de </a:t>
            </a:r>
            <a:r>
              <a:rPr lang="fr-FR" dirty="0" smtClean="0"/>
              <a:t>gestion de codes-sources)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github.com/M2SIID-ODE/Projet_ODE/tree/master/Livrables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3511007"/>
            <a:ext cx="18912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Sources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5290982"/>
            <a:ext cx="189123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Documentation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2086961"/>
            <a:ext cx="186168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/ Suivi projet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7473"/>
            <a:ext cx="1733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23990"/>
            <a:ext cx="20669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93900" y="2159559"/>
            <a:ext cx="2666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rgbClr val="0066FF"/>
                </a:solidFill>
              </a:rPr>
              <a:t>26 présentations &gt; 1 par réunion</a:t>
            </a:r>
            <a:endParaRPr lang="fr-FR" sz="1400" dirty="0">
              <a:solidFill>
                <a:srgbClr val="0066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9373"/>
            <a:ext cx="33147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>
            <a:stCxn id="7" idx="3"/>
            <a:endCxn id="1027" idx="1"/>
          </p:cNvCxnSpPr>
          <p:nvPr/>
        </p:nvCxnSpPr>
        <p:spPr>
          <a:xfrm>
            <a:off x="2113207" y="2271627"/>
            <a:ext cx="3705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3"/>
            <a:endCxn id="1026" idx="1"/>
          </p:cNvCxnSpPr>
          <p:nvPr/>
        </p:nvCxnSpPr>
        <p:spPr>
          <a:xfrm>
            <a:off x="2142759" y="3695673"/>
            <a:ext cx="34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3"/>
            <a:endCxn id="1028" idx="1"/>
          </p:cNvCxnSpPr>
          <p:nvPr/>
        </p:nvCxnSpPr>
        <p:spPr>
          <a:xfrm>
            <a:off x="2142759" y="5475648"/>
            <a:ext cx="34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24128" y="4791614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Performances comparées des 2 algorithmes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4128" y="5065439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Document de conception complet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4128" y="5353471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Instructions d’installation complète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4128" y="5589240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Organisation du projet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4128" y="5857527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i="1" dirty="0" smtClean="0">
                <a:solidFill>
                  <a:srgbClr val="0066FF"/>
                </a:solidFill>
              </a:rPr>
              <a:t>La présente présentation</a:t>
            </a:r>
            <a:endParaRPr lang="fr-FR" sz="1400" i="1" dirty="0">
              <a:solidFill>
                <a:srgbClr val="0066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3900" y="3429000"/>
            <a:ext cx="2666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rgbClr val="0066FF"/>
                </a:solidFill>
              </a:rPr>
              <a:t>1 répertoire par </a:t>
            </a:r>
            <a:r>
              <a:rPr lang="fr-FR" sz="1400" dirty="0" err="1" smtClean="0">
                <a:solidFill>
                  <a:srgbClr val="0066FF"/>
                </a:solidFill>
              </a:rPr>
              <a:t>sous-lot</a:t>
            </a:r>
            <a:endParaRPr lang="fr-FR" sz="1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15132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 cas d’étude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33" y="116632"/>
            <a:ext cx="4144775" cy="121749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7920" y="2411596"/>
            <a:ext cx="755164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De 2010 à 2015 :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b="1" dirty="0"/>
              <a:t>900 000 </a:t>
            </a:r>
            <a:r>
              <a:rPr lang="fr-FR" sz="1400" b="1" dirty="0" smtClean="0"/>
              <a:t>articles vendus par 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En magasin : Panier moyen de 18 articles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Sur internet : Panier moyen de 5 articles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7920" y="3491716"/>
            <a:ext cx="75516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2 </a:t>
            </a:r>
            <a:r>
              <a:rPr lang="fr-FR" sz="1800" dirty="0"/>
              <a:t>plateformes logistiques </a:t>
            </a:r>
            <a:r>
              <a:rPr lang="fr-FR" sz="1800" dirty="0" smtClean="0"/>
              <a:t>nationales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10 </a:t>
            </a:r>
            <a:r>
              <a:rPr lang="fr-FR" sz="1800" dirty="0"/>
              <a:t>centrales de </a:t>
            </a:r>
            <a:r>
              <a:rPr lang="fr-FR" sz="1800" dirty="0" smtClean="0"/>
              <a:t>distribution régionales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/>
              <a:t>121 magasins + 1 site Internet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1596" y="4499828"/>
            <a:ext cx="75442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24 </a:t>
            </a:r>
            <a:r>
              <a:rPr lang="fr-FR" sz="1800" b="1" dirty="0"/>
              <a:t>000 </a:t>
            </a:r>
            <a:r>
              <a:rPr lang="fr-FR" sz="1800" b="1" dirty="0" smtClean="0"/>
              <a:t>articles référencés en </a:t>
            </a:r>
            <a:r>
              <a:rPr lang="fr-FR" sz="1800" b="1" dirty="0"/>
              <a:t>magasins </a:t>
            </a:r>
            <a:endParaRPr lang="fr-FR" sz="1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3 900 fournisseurs</a:t>
            </a:r>
            <a:endParaRPr lang="fr-FR" sz="1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77920" y="1907540"/>
            <a:ext cx="7551648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5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200" dirty="0" smtClean="0"/>
              <a:t>CASTO-MERLIN </a:t>
            </a:r>
            <a:r>
              <a:rPr lang="fr-FR" sz="2200" dirty="0"/>
              <a:t>: Grande distribution de bricolage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1596" y="5219908"/>
            <a:ext cx="754429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Base de 100 000 clients</a:t>
            </a:r>
            <a:r>
              <a:rPr lang="fr-FR" sz="1800" dirty="0" smtClean="0"/>
              <a:t>, répartis sur toutes les villes de France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86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87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Détails de la chaine de </a:t>
            </a:r>
            <a:r>
              <a:rPr lang="fr-FR" dirty="0"/>
              <a:t>Business </a:t>
            </a:r>
            <a:r>
              <a:rPr lang="fr-FR" dirty="0" smtClean="0"/>
              <a:t>Intelligence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963" y="653787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6216" y="4592161"/>
            <a:ext cx="136069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28939" y="2123564"/>
            <a:ext cx="155399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06870" y="2492896"/>
            <a:ext cx="77481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C’est le « cœur » </a:t>
            </a:r>
            <a:r>
              <a:rPr lang="fr-FR" b="1" dirty="0"/>
              <a:t>de la chaine </a:t>
            </a:r>
            <a:r>
              <a:rPr lang="fr-FR" b="1" dirty="0" smtClean="0"/>
              <a:t>de Business Intelligence que nous avons réalisé. Il est constitué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entrepôt de données sous </a:t>
            </a:r>
            <a:r>
              <a:rPr lang="fr-FR" b="1" i="1" dirty="0" smtClean="0"/>
              <a:t>SQL Server 2014 </a:t>
            </a:r>
            <a:r>
              <a:rPr lang="fr-FR" dirty="0" smtClean="0"/>
              <a:t>(Base OLTP)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/>
              <a:t>D’un </a:t>
            </a:r>
            <a:r>
              <a:rPr lang="fr-FR" dirty="0" smtClean="0"/>
              <a:t>cube décisionnel sous </a:t>
            </a:r>
            <a:r>
              <a:rPr lang="fr-FR" b="1" i="1" dirty="0"/>
              <a:t>SQL Server </a:t>
            </a:r>
            <a:r>
              <a:rPr lang="fr-FR" b="1" i="1" dirty="0" err="1" smtClean="0"/>
              <a:t>Analysis</a:t>
            </a:r>
            <a:r>
              <a:rPr lang="fr-FR" b="1" i="1" dirty="0" smtClean="0"/>
              <a:t> Service - SSAS</a:t>
            </a:r>
            <a:r>
              <a:rPr lang="fr-FR" dirty="0" smtClean="0"/>
              <a:t> (Base OLAP)</a:t>
            </a:r>
            <a:endParaRPr lang="fr-FR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fr-FR" dirty="0" smtClean="0"/>
              <a:t>D’un moteur </a:t>
            </a:r>
            <a:r>
              <a:rPr lang="fr-FR" dirty="0"/>
              <a:t>de calcul d’agrégats </a:t>
            </a:r>
            <a:r>
              <a:rPr lang="fr-FR" dirty="0" smtClean="0"/>
              <a:t>(Programme C#) servant </a:t>
            </a:r>
            <a:r>
              <a:rPr lang="fr-FR" dirty="0"/>
              <a:t>à « optimiser » la structure et le calcul </a:t>
            </a:r>
            <a:r>
              <a:rPr lang="fr-FR" dirty="0" smtClean="0"/>
              <a:t>du cube de la base OLAP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82874" y="4983559"/>
            <a:ext cx="774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Reporting prédéfinis sur un sujet « métier » </a:t>
            </a:r>
            <a:r>
              <a:rPr lang="fr-FR" dirty="0" smtClean="0"/>
              <a:t>Calcul du CA, de la marge, évolution des ventes</a:t>
            </a:r>
            <a:r>
              <a:rPr lang="fr-FR" b="1" dirty="0" smtClean="0"/>
              <a:t> </a:t>
            </a:r>
            <a:r>
              <a:rPr lang="fr-FR" dirty="0" smtClean="0"/>
              <a:t>avec Microsoft SSRS</a:t>
            </a:r>
          </a:p>
          <a:p>
            <a:r>
              <a:rPr lang="fr-FR" b="1" dirty="0" smtClean="0"/>
              <a:t>« Business Discovery »</a:t>
            </a:r>
            <a:r>
              <a:rPr lang="fr-FR" dirty="0" smtClean="0"/>
              <a:t> : Les utilisateurs construisent eux-mêmes leurs reports avec Microsoft PowerBI, via Excel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15616" y="908720"/>
            <a:ext cx="774818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L’ETL permet de « charger » les données de différentes </a:t>
            </a:r>
            <a:r>
              <a:rPr lang="fr-FR" b="1" dirty="0"/>
              <a:t>sources </a:t>
            </a:r>
            <a:r>
              <a:rPr lang="fr-FR" b="1" dirty="0" smtClean="0"/>
              <a:t>(Base </a:t>
            </a:r>
            <a:r>
              <a:rPr lang="fr-FR" b="1" dirty="0"/>
              <a:t>Access, </a:t>
            </a:r>
            <a:r>
              <a:rPr lang="fr-FR" b="1" dirty="0" smtClean="0"/>
              <a:t>fichiers </a:t>
            </a:r>
            <a:r>
              <a:rPr lang="fr-FR" b="1" dirty="0"/>
              <a:t>plats CSV et fichiers </a:t>
            </a:r>
            <a:r>
              <a:rPr lang="fr-FR" b="1" dirty="0" smtClean="0"/>
              <a:t>Excel) vers l’entrepôt de données.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Nous avons utilisé </a:t>
            </a:r>
            <a:r>
              <a:rPr lang="fr-FR" b="1" i="1" dirty="0" smtClean="0"/>
              <a:t>SQL Server Integration Service </a:t>
            </a:r>
            <a:r>
              <a:rPr lang="fr-FR" dirty="0" smtClean="0"/>
              <a:t>– SSIS, l’ETL de Microsoft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466909" y="4581128"/>
            <a:ext cx="73641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2934" y="2132856"/>
            <a:ext cx="71284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53935" y="654299"/>
            <a:ext cx="7992558" cy="152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716016" y="60750"/>
            <a:ext cx="417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rgbClr val="FF0000"/>
                </a:solidFill>
              </a:rPr>
              <a:t>/* A l’oral avec la </a:t>
            </a:r>
            <a:r>
              <a:rPr lang="fr-FR" sz="2200" b="1" dirty="0" err="1" smtClean="0">
                <a:solidFill>
                  <a:srgbClr val="FF0000"/>
                </a:solidFill>
              </a:rPr>
              <a:t>slide</a:t>
            </a:r>
            <a:r>
              <a:rPr lang="fr-FR" sz="2200" b="1" dirty="0" smtClean="0">
                <a:solidFill>
                  <a:srgbClr val="FF0000"/>
                </a:solidFill>
              </a:rPr>
              <a:t> suivante */</a:t>
            </a:r>
            <a:endParaRPr lang="fr-F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459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23529" y="1617767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  <a:r>
              <a:rPr lang="fr-FR" dirty="0" smtClean="0">
                <a:solidFill>
                  <a:schemeClr val="tx1"/>
                </a:solidFill>
              </a:rPr>
              <a:t>ichier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ACCESS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3529" y="2985919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17859" y="4426079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Fichier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901192" y="2920261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SSIS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491880" y="2913911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Entrepôt de données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5148064" y="2913911"/>
            <a:ext cx="12241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Base OLAP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SSAS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236297" y="2913911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SSRS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103948" y="4282063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Moteur de calcul d’agrégats C#</a:t>
            </a:r>
          </a:p>
        </p:txBody>
      </p:sp>
      <p:cxnSp>
        <p:nvCxnSpPr>
          <p:cNvPr id="20" name="Connecteur droit avec flèche 19"/>
          <p:cNvCxnSpPr>
            <a:stCxn id="10" idx="3"/>
            <a:endCxn id="13" idx="1"/>
          </p:cNvCxnSpPr>
          <p:nvPr/>
        </p:nvCxnSpPr>
        <p:spPr>
          <a:xfrm flipV="1">
            <a:off x="2981312" y="3345959"/>
            <a:ext cx="510568" cy="6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3"/>
            <a:endCxn id="14" idx="1"/>
          </p:cNvCxnSpPr>
          <p:nvPr/>
        </p:nvCxnSpPr>
        <p:spPr>
          <a:xfrm>
            <a:off x="4932040" y="3345959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" idx="3"/>
            <a:endCxn id="10" idx="1"/>
          </p:cNvCxnSpPr>
          <p:nvPr/>
        </p:nvCxnSpPr>
        <p:spPr>
          <a:xfrm>
            <a:off x="1403649" y="1977807"/>
            <a:ext cx="497543" cy="1374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7" idx="3"/>
            <a:endCxn id="10" idx="1"/>
          </p:cNvCxnSpPr>
          <p:nvPr/>
        </p:nvCxnSpPr>
        <p:spPr>
          <a:xfrm>
            <a:off x="1403649" y="3345959"/>
            <a:ext cx="497543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Connecteur en angle 1023"/>
          <p:cNvCxnSpPr>
            <a:stCxn id="9" idx="3"/>
            <a:endCxn id="10" idx="1"/>
          </p:cNvCxnSpPr>
          <p:nvPr/>
        </p:nvCxnSpPr>
        <p:spPr>
          <a:xfrm flipV="1">
            <a:off x="1397979" y="3352309"/>
            <a:ext cx="503213" cy="143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07505" y="969695"/>
            <a:ext cx="3024336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275856" y="969695"/>
            <a:ext cx="331236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732241" y="969695"/>
            <a:ext cx="2292057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475657" y="1087962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236297" y="1073061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073061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1034" name="Connecteur droit avec flèche 1033"/>
          <p:cNvCxnSpPr>
            <a:stCxn id="14" idx="3"/>
            <a:endCxn id="15" idx="1"/>
          </p:cNvCxnSpPr>
          <p:nvPr/>
        </p:nvCxnSpPr>
        <p:spPr>
          <a:xfrm>
            <a:off x="6372200" y="3345959"/>
            <a:ext cx="8640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4" name="Connecteur en angle 1043"/>
          <p:cNvCxnSpPr>
            <a:stCxn id="17" idx="0"/>
            <a:endCxn id="14" idx="2"/>
          </p:cNvCxnSpPr>
          <p:nvPr/>
        </p:nvCxnSpPr>
        <p:spPr>
          <a:xfrm rot="5400000" flipH="1" flipV="1">
            <a:off x="5148064" y="3669995"/>
            <a:ext cx="504056" cy="7200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236297" y="4351759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Business </a:t>
            </a:r>
            <a:r>
              <a:rPr lang="fr-FR" dirty="0" err="1">
                <a:solidFill>
                  <a:schemeClr val="tx1"/>
                </a:solidFill>
              </a:rPr>
              <a:t>Discovery</a:t>
            </a:r>
            <a:r>
              <a:rPr lang="fr-FR" dirty="0">
                <a:solidFill>
                  <a:schemeClr val="tx1"/>
                </a:solidFill>
              </a:rPr>
              <a:t> Excel sur SSAS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7236297" y="1617767"/>
            <a:ext cx="1577099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Business </a:t>
            </a:r>
            <a:r>
              <a:rPr lang="fr-FR" dirty="0" err="1">
                <a:solidFill>
                  <a:schemeClr val="tx1"/>
                </a:solidFill>
              </a:rPr>
              <a:t>Discovery</a:t>
            </a:r>
            <a:r>
              <a:rPr lang="fr-FR" dirty="0">
                <a:solidFill>
                  <a:schemeClr val="tx1"/>
                </a:solidFill>
              </a:rPr>
              <a:t> Excel sur entrepôt</a:t>
            </a:r>
          </a:p>
        </p:txBody>
      </p:sp>
      <p:cxnSp>
        <p:nvCxnSpPr>
          <p:cNvPr id="25" name="Connecteur en angle 24"/>
          <p:cNvCxnSpPr>
            <a:stCxn id="13" idx="0"/>
            <a:endCxn id="32" idx="1"/>
          </p:cNvCxnSpPr>
          <p:nvPr/>
        </p:nvCxnSpPr>
        <p:spPr>
          <a:xfrm rot="5400000" flipH="1" flipV="1">
            <a:off x="5337085" y="1014700"/>
            <a:ext cx="774086" cy="302433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4" idx="3"/>
            <a:endCxn id="31" idx="1"/>
          </p:cNvCxnSpPr>
          <p:nvPr/>
        </p:nvCxnSpPr>
        <p:spPr>
          <a:xfrm>
            <a:off x="6372200" y="3345959"/>
            <a:ext cx="864097" cy="1437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7504" y="5662989"/>
            <a:ext cx="891679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800" dirty="0" smtClean="0"/>
              <a:t>Grace au tutorial d’installation, on peut installer, configurer et exploiter cette chaine </a:t>
            </a:r>
            <a:r>
              <a:rPr lang="fr-FR" sz="1800" u="sng" dirty="0" smtClean="0"/>
              <a:t>sans aucune connaissance préalable sur SQL SERVER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1899041" y="123019"/>
            <a:ext cx="66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Tous les éléments de la chaine, ainsi que les fichiers de données sont livrés avec le projet.</a:t>
            </a:r>
          </a:p>
        </p:txBody>
      </p:sp>
    </p:spTree>
    <p:extLst>
      <p:ext uri="{BB962C8B-B14F-4D97-AF65-F5344CB8AC3E}">
        <p14:creationId xmlns:p14="http://schemas.microsoft.com/office/powerpoint/2010/main" val="161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27583" y="5013176"/>
            <a:ext cx="7632937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Démonstration</a:t>
            </a:r>
            <a:endParaRPr lang="fr-FR" sz="4000" dirty="0"/>
          </a:p>
        </p:txBody>
      </p:sp>
      <p:pic>
        <p:nvPicPr>
          <p:cNvPr id="3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82" y="404664"/>
            <a:ext cx="65055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520</Words>
  <Application>Microsoft Office PowerPoint</Application>
  <PresentationFormat>Affichage à l'écran (4:3)</PresentationFormat>
  <Paragraphs>148</Paragraphs>
  <Slides>16</Slides>
  <Notes>16</Notes>
  <HiddenSlides>6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ols</cp:lastModifiedBy>
  <cp:revision>225</cp:revision>
  <dcterms:created xsi:type="dcterms:W3CDTF">2015-04-28T11:53:17Z</dcterms:created>
  <dcterms:modified xsi:type="dcterms:W3CDTF">2015-10-15T18:19:13Z</dcterms:modified>
</cp:coreProperties>
</file>