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301" r:id="rId2"/>
    <p:sldId id="333" r:id="rId3"/>
    <p:sldId id="357" r:id="rId4"/>
    <p:sldId id="359" r:id="rId5"/>
    <p:sldId id="365" r:id="rId6"/>
    <p:sldId id="358" r:id="rId7"/>
    <p:sldId id="368" r:id="rId8"/>
    <p:sldId id="367" r:id="rId9"/>
    <p:sldId id="366" r:id="rId10"/>
    <p:sldId id="361" r:id="rId11"/>
    <p:sldId id="362" r:id="rId12"/>
    <p:sldId id="363" r:id="rId13"/>
    <p:sldId id="364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8E8"/>
    <a:srgbClr val="00FF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630F6-BB7E-4BB0-B3A1-C739EB574077}" type="datetimeFigureOut">
              <a:rPr lang="fr-FR" smtClean="0"/>
              <a:t>28/06/2015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80E5F-76A7-426C-8874-1B043B738D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36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6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792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58152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7137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8985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8691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5798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23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7552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8616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3336"/>
            <a:ext cx="4211960" cy="358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e la date 4"/>
          <p:cNvSpPr txBox="1">
            <a:spLocks/>
          </p:cNvSpPr>
          <p:nvPr userDrawn="1"/>
        </p:nvSpPr>
        <p:spPr>
          <a:xfrm>
            <a:off x="1115616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4E013-A843-4EE9-AEA8-FFBC70E64231}" type="datetime1">
              <a:rPr lang="fr-FR" b="1" smtClean="0">
                <a:solidFill>
                  <a:schemeClr val="tx1"/>
                </a:solidFill>
              </a:rPr>
              <a:pPr/>
              <a:t>28/06/2015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9" name="Espace réservé du numéro de diapositive 5"/>
          <p:cNvSpPr txBox="1">
            <a:spLocks/>
          </p:cNvSpPr>
          <p:nvPr userDrawn="1"/>
        </p:nvSpPr>
        <p:spPr>
          <a:xfrm>
            <a:off x="6876256" y="646390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20CB13-A045-4FF2-AF1A-D1AA5276D291}" type="slidenum">
              <a:rPr lang="fr-FR" b="1" smtClean="0">
                <a:solidFill>
                  <a:schemeClr val="tx1"/>
                </a:solidFill>
              </a:rPr>
              <a:pPr/>
              <a:t>‹N°›</a:t>
            </a:fld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18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5207-E07B-4FCF-99F6-F8833A3BB3D7}" type="datetime1">
              <a:rPr lang="fr-FR" smtClean="0"/>
              <a:t>28/06/2015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31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65C6-0898-43EA-9A99-A4039BB22876}" type="datetime1">
              <a:rPr lang="fr-FR" smtClean="0"/>
              <a:t>28/06/2015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73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F636-2596-4D20-BE75-DC7667EB0908}" type="datetime1">
              <a:rPr lang="fr-FR" smtClean="0"/>
              <a:t>28/06/2015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16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AF55-5B35-49D2-89B7-6A012C2F0023}" type="datetime1">
              <a:rPr lang="fr-FR" smtClean="0"/>
              <a:t>28/06/2015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382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4D42-2F73-4BB2-8416-8B3A3DDD3EE7}" type="datetime1">
              <a:rPr lang="fr-FR" smtClean="0"/>
              <a:t>28/06/2015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64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F79D-CD5D-4224-B1FA-5F7F3BAA4104}" type="datetime1">
              <a:rPr lang="fr-FR" smtClean="0"/>
              <a:t>28/06/2015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06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0143-4D2C-4FF6-B0A6-06989F9BDBAC}" type="datetime1">
              <a:rPr lang="fr-FR" smtClean="0"/>
              <a:t>28/06/2015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42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4A73-C55A-4735-A06F-415E5CC28EBA}" type="datetime1">
              <a:rPr lang="fr-FR" smtClean="0"/>
              <a:t>28/06/2015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09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C597-E398-43B4-BDF9-08A9085F6959}" type="datetime1">
              <a:rPr lang="fr-FR" smtClean="0"/>
              <a:t>28/06/2015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11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D74D-BD35-47D9-98F8-EE91FA02EBB2}" type="datetime1">
              <a:rPr lang="fr-FR" smtClean="0"/>
              <a:t>28/06/2015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52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6BC2D-0CAC-4C60-B0A8-88D3FE659C6F}" type="datetime1">
              <a:rPr lang="fr-FR" smtClean="0"/>
              <a:t>28/06/2015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81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79972" y="2708920"/>
            <a:ext cx="5188672" cy="10772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5000" dirty="0" smtClean="0"/>
              <a:t>Projet ODE</a:t>
            </a:r>
          </a:p>
          <a:p>
            <a:pPr algn="ctr"/>
            <a:r>
              <a:rPr lang="fr-FR" sz="1400" b="1" u="sng" dirty="0" smtClean="0"/>
              <a:t>O</a:t>
            </a:r>
            <a:r>
              <a:rPr lang="fr-FR" sz="1400" dirty="0" smtClean="0"/>
              <a:t>ptimisation des </a:t>
            </a:r>
            <a:r>
              <a:rPr lang="fr-FR" sz="1400" b="1" u="sng" dirty="0" smtClean="0"/>
              <a:t>D</a:t>
            </a:r>
            <a:r>
              <a:rPr lang="fr-FR" sz="1400" dirty="0" smtClean="0"/>
              <a:t>onnées de l’</a:t>
            </a:r>
            <a:r>
              <a:rPr lang="fr-FR" sz="1400" b="1" u="sng" dirty="0" smtClean="0"/>
              <a:t>E</a:t>
            </a:r>
            <a:r>
              <a:rPr lang="fr-FR" sz="1400" dirty="0" smtClean="0"/>
              <a:t>ntrepôt</a:t>
            </a:r>
            <a:endParaRPr lang="fr-FR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27384"/>
            <a:ext cx="9144000" cy="156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1879972" y="3933056"/>
            <a:ext cx="5188672" cy="24468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b="1" dirty="0" smtClean="0"/>
              <a:t>Projet Master 2 MIAGE – Bordeaux 1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Thomas CHOURREAU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Brice ELISHA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Olivier ESSNER &lt;</a:t>
            </a:r>
            <a:r>
              <a:rPr lang="fr-FR" u="sng" dirty="0" err="1">
                <a:solidFill>
                  <a:schemeClr val="tx2">
                    <a:lumMod val="75000"/>
                  </a:schemeClr>
                </a:solidFill>
              </a:rPr>
              <a:t>olivier.essner</a:t>
            </a:r>
            <a:r>
              <a:rPr lang="fr-FR" u="sng" dirty="0">
                <a:solidFill>
                  <a:schemeClr val="tx2">
                    <a:lumMod val="75000"/>
                  </a:schemeClr>
                </a:solidFill>
              </a:rPr>
              <a:t> (at) free.fr</a:t>
            </a:r>
            <a:r>
              <a:rPr lang="fr-FR" dirty="0" smtClean="0"/>
              <a:t>&gt;</a:t>
            </a:r>
            <a:endParaRPr lang="fr-FR" dirty="0"/>
          </a:p>
          <a:p>
            <a:pPr lvl="1">
              <a:lnSpc>
                <a:spcPct val="150000"/>
              </a:lnSpc>
            </a:pPr>
            <a:r>
              <a:rPr lang="fr-FR" dirty="0"/>
              <a:t>Bernard MOUMY NJANGA 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Cédric </a:t>
            </a:r>
            <a:r>
              <a:rPr lang="fr-FR" dirty="0" smtClean="0"/>
              <a:t>VANDEVORDE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64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2185983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Dimension « Temps »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07504" y="1125167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Pour cette dimension temps, nous utiliserons le format « standard</a:t>
            </a:r>
            <a:r>
              <a:rPr lang="fr-FR" dirty="0"/>
              <a:t> », q</a:t>
            </a:r>
            <a:r>
              <a:rPr lang="fr-FR" dirty="0" smtClean="0"/>
              <a:t>ui </a:t>
            </a:r>
            <a:r>
              <a:rPr lang="fr-FR" dirty="0"/>
              <a:t>est issue de l’assistant de création SQL SERVER, puis quelques « retouches » des auteurs du livre.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80595" y="114304"/>
            <a:ext cx="5334474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fr-FR" dirty="0" smtClean="0"/>
              <a:t>Cf. </a:t>
            </a:r>
            <a:r>
              <a:rPr lang="fr-FR" dirty="0"/>
              <a:t>livre « Business Intelligence avec SQL Server 2014 </a:t>
            </a:r>
            <a:r>
              <a:rPr lang="fr-FR" dirty="0" smtClean="0"/>
              <a:t>»</a:t>
            </a:r>
          </a:p>
          <a:p>
            <a:r>
              <a:rPr lang="fr-FR" dirty="0" smtClean="0"/>
              <a:t>Sébastien </a:t>
            </a:r>
            <a:r>
              <a:rPr lang="fr-FR" dirty="0"/>
              <a:t>FANTINI - Franck GAVAND </a:t>
            </a:r>
            <a:r>
              <a:rPr lang="fr-FR" dirty="0" smtClean="0"/>
              <a:t>// Edition ENI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443266" y="2271257"/>
            <a:ext cx="2904598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TEMPS_PK		</a:t>
            </a:r>
            <a:r>
              <a:rPr lang="fr-FR" sz="1400" dirty="0" err="1" smtClean="0"/>
              <a:t>int</a:t>
            </a:r>
            <a:endParaRPr lang="fr-FR" sz="1400" dirty="0" smtClean="0"/>
          </a:p>
        </p:txBody>
      </p:sp>
      <p:sp>
        <p:nvSpPr>
          <p:cNvPr id="15" name="Rogner un rectangle avec un coin du même côté 14"/>
          <p:cNvSpPr/>
          <p:nvPr/>
        </p:nvSpPr>
        <p:spPr>
          <a:xfrm>
            <a:off x="443266" y="1843044"/>
            <a:ext cx="2904597" cy="36004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DIM_TEMPS</a:t>
            </a:r>
            <a:endParaRPr lang="fr-FR" sz="1400" b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443266" y="2631221"/>
            <a:ext cx="2904598" cy="37548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DATE		date</a:t>
            </a:r>
          </a:p>
          <a:p>
            <a:r>
              <a:rPr lang="fr-FR" sz="1400" dirty="0" smtClean="0"/>
              <a:t>JOUR		</a:t>
            </a:r>
            <a:r>
              <a:rPr lang="fr-FR" sz="1400" dirty="0" err="1"/>
              <a:t>v</a:t>
            </a:r>
            <a:r>
              <a:rPr lang="fr-FR" sz="1400" dirty="0" err="1" smtClean="0"/>
              <a:t>archar</a:t>
            </a:r>
            <a:endParaRPr lang="fr-FR" sz="1400" dirty="0" smtClean="0"/>
          </a:p>
          <a:p>
            <a:r>
              <a:rPr lang="fr-FR" sz="1400" dirty="0" smtClean="0"/>
              <a:t>ANNEE_CODE	</a:t>
            </a:r>
            <a:r>
              <a:rPr lang="fr-FR" sz="1400" dirty="0" err="1" smtClean="0"/>
              <a:t>int</a:t>
            </a:r>
            <a:endParaRPr lang="fr-FR" sz="1400" dirty="0" smtClean="0"/>
          </a:p>
          <a:p>
            <a:r>
              <a:rPr lang="fr-FR" sz="1400" dirty="0" smtClean="0"/>
              <a:t>ANNEE_DATE	date</a:t>
            </a:r>
          </a:p>
          <a:p>
            <a:r>
              <a:rPr lang="fr-FR" sz="1400" dirty="0" smtClean="0"/>
              <a:t>ANNEE_NOM	</a:t>
            </a:r>
            <a:r>
              <a:rPr lang="fr-FR" sz="1400" dirty="0" err="1"/>
              <a:t>v</a:t>
            </a:r>
            <a:r>
              <a:rPr lang="fr-FR" sz="1400" dirty="0" err="1" smtClean="0"/>
              <a:t>archar</a:t>
            </a:r>
            <a:endParaRPr lang="fr-FR" sz="1400" dirty="0" smtClean="0"/>
          </a:p>
          <a:p>
            <a:r>
              <a:rPr lang="fr-FR" sz="1400" dirty="0" smtClean="0"/>
              <a:t>TRIMESTRE_CODE	</a:t>
            </a:r>
            <a:r>
              <a:rPr lang="fr-FR" sz="1400" dirty="0" err="1" smtClean="0"/>
              <a:t>int</a:t>
            </a:r>
            <a:endParaRPr lang="fr-FR" sz="1400" dirty="0"/>
          </a:p>
          <a:p>
            <a:r>
              <a:rPr lang="fr-FR" sz="1400" dirty="0" smtClean="0"/>
              <a:t>TRIMESTRE_DATE	date</a:t>
            </a:r>
            <a:endParaRPr lang="fr-FR" sz="1400" dirty="0"/>
          </a:p>
          <a:p>
            <a:r>
              <a:rPr lang="fr-FR" sz="1400" dirty="0" smtClean="0"/>
              <a:t>TRIMESTRE_NOM	</a:t>
            </a:r>
            <a:r>
              <a:rPr lang="fr-FR" sz="1400" dirty="0" err="1"/>
              <a:t>v</a:t>
            </a:r>
            <a:r>
              <a:rPr lang="fr-FR" sz="1400" dirty="0" err="1" smtClean="0"/>
              <a:t>archar</a:t>
            </a:r>
            <a:endParaRPr lang="fr-FR" sz="1400" dirty="0" smtClean="0"/>
          </a:p>
          <a:p>
            <a:r>
              <a:rPr lang="fr-FR" sz="1400" dirty="0" smtClean="0"/>
              <a:t>MOIS_CODE		</a:t>
            </a:r>
            <a:r>
              <a:rPr lang="fr-FR" sz="1400" dirty="0" err="1" smtClean="0"/>
              <a:t>int</a:t>
            </a:r>
            <a:endParaRPr lang="fr-FR" sz="1400" dirty="0"/>
          </a:p>
          <a:p>
            <a:r>
              <a:rPr lang="fr-FR" sz="1400" dirty="0" smtClean="0"/>
              <a:t>MOIS_DATE		date</a:t>
            </a:r>
            <a:endParaRPr lang="fr-FR" sz="1400" dirty="0"/>
          </a:p>
          <a:p>
            <a:r>
              <a:rPr lang="fr-FR" sz="1400" dirty="0" smtClean="0"/>
              <a:t>MOIS_NOM		</a:t>
            </a:r>
            <a:r>
              <a:rPr lang="fr-FR" sz="1400" dirty="0" err="1"/>
              <a:t>v</a:t>
            </a:r>
            <a:r>
              <a:rPr lang="fr-FR" sz="1400" dirty="0" err="1" smtClean="0"/>
              <a:t>archar</a:t>
            </a:r>
            <a:endParaRPr lang="fr-FR" sz="1400" dirty="0" smtClean="0"/>
          </a:p>
          <a:p>
            <a:r>
              <a:rPr lang="fr-FR" sz="1400" dirty="0" smtClean="0"/>
              <a:t>SEMAINE_CODE	</a:t>
            </a:r>
            <a:r>
              <a:rPr lang="fr-FR" sz="1400" dirty="0" err="1" smtClean="0"/>
              <a:t>int</a:t>
            </a:r>
            <a:endParaRPr lang="fr-FR" sz="1400" dirty="0"/>
          </a:p>
          <a:p>
            <a:r>
              <a:rPr lang="fr-FR" sz="1400" dirty="0" smtClean="0"/>
              <a:t>SEMAINE_DATE	date</a:t>
            </a:r>
            <a:endParaRPr lang="fr-FR" sz="1400" dirty="0"/>
          </a:p>
          <a:p>
            <a:r>
              <a:rPr lang="fr-FR" sz="1400" dirty="0" smtClean="0"/>
              <a:t>SEMAINE_NOM	</a:t>
            </a:r>
            <a:r>
              <a:rPr lang="fr-FR" sz="1400" dirty="0" err="1"/>
              <a:t>v</a:t>
            </a:r>
            <a:r>
              <a:rPr lang="fr-FR" sz="1400" dirty="0" err="1" smtClean="0"/>
              <a:t>archar</a:t>
            </a:r>
            <a:endParaRPr lang="fr-FR" sz="1400" dirty="0" smtClean="0"/>
          </a:p>
          <a:p>
            <a:r>
              <a:rPr lang="fr-FR" sz="1400" dirty="0" smtClean="0"/>
              <a:t>JOUR_CODE		</a:t>
            </a:r>
            <a:r>
              <a:rPr lang="fr-FR" sz="1400" dirty="0" err="1" smtClean="0"/>
              <a:t>int</a:t>
            </a:r>
            <a:endParaRPr lang="fr-FR" sz="1400" dirty="0"/>
          </a:p>
          <a:p>
            <a:r>
              <a:rPr lang="fr-FR" sz="1400" dirty="0" smtClean="0"/>
              <a:t>JOUR_DATE		date</a:t>
            </a:r>
            <a:endParaRPr lang="fr-FR" sz="1400" dirty="0"/>
          </a:p>
          <a:p>
            <a:r>
              <a:rPr lang="fr-FR" sz="1400" dirty="0" smtClean="0"/>
              <a:t>JOUR_NOM		</a:t>
            </a:r>
            <a:r>
              <a:rPr lang="fr-FR" sz="1400" dirty="0" err="1"/>
              <a:t>v</a:t>
            </a:r>
            <a:r>
              <a:rPr lang="fr-FR" sz="1400" dirty="0" err="1" smtClean="0"/>
              <a:t>archar</a:t>
            </a:r>
            <a:endParaRPr lang="fr-FR" sz="1400" dirty="0"/>
          </a:p>
        </p:txBody>
      </p:sp>
      <p:sp>
        <p:nvSpPr>
          <p:cNvPr id="18" name="Rectangle 17"/>
          <p:cNvSpPr/>
          <p:nvPr/>
        </p:nvSpPr>
        <p:spPr>
          <a:xfrm>
            <a:off x="3635896" y="2235327"/>
            <a:ext cx="4032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1</a:t>
            </a:r>
            <a:r>
              <a:rPr lang="fr-FR" dirty="0" smtClean="0"/>
              <a:t> : PK « technique » de cette table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635896" y="2646474"/>
            <a:ext cx="4968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2</a:t>
            </a:r>
            <a:r>
              <a:rPr lang="fr-FR" dirty="0" smtClean="0"/>
              <a:t> : Données en trio {Code ; Date ; Nom}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r="9399"/>
          <a:stretch/>
        </p:blipFill>
        <p:spPr>
          <a:xfrm>
            <a:off x="3446010" y="4869160"/>
            <a:ext cx="5688632" cy="122846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5119232" y="4449075"/>
            <a:ext cx="2520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Exemple pour les mois :</a:t>
            </a:r>
          </a:p>
        </p:txBody>
      </p:sp>
    </p:spTree>
    <p:extLst>
      <p:ext uri="{BB962C8B-B14F-4D97-AF65-F5344CB8AC3E}">
        <p14:creationId xmlns:p14="http://schemas.microsoft.com/office/powerpoint/2010/main" val="166770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207140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Dimension « Lieux »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539552" y="1840036"/>
            <a:ext cx="2664296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LIEU_PK		</a:t>
            </a:r>
            <a:r>
              <a:rPr lang="fr-FR" sz="1400" dirty="0" err="1" smtClean="0"/>
              <a:t>int</a:t>
            </a:r>
            <a:endParaRPr lang="fr-FR" sz="1400" dirty="0" smtClean="0"/>
          </a:p>
        </p:txBody>
      </p:sp>
      <p:sp>
        <p:nvSpPr>
          <p:cNvPr id="10" name="Rogner un rectangle avec un coin du même côté 9"/>
          <p:cNvSpPr/>
          <p:nvPr/>
        </p:nvSpPr>
        <p:spPr>
          <a:xfrm>
            <a:off x="539552" y="1412776"/>
            <a:ext cx="2664296" cy="36004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DIM_LIEU</a:t>
            </a:r>
            <a:endParaRPr lang="fr-FR" sz="1400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539552" y="2237821"/>
            <a:ext cx="2664296" cy="13849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/>
              <a:t>VILLE_FK		</a:t>
            </a:r>
            <a:r>
              <a:rPr lang="fr-FR" sz="1400" dirty="0" err="1" smtClean="0"/>
              <a:t>int</a:t>
            </a:r>
            <a:endParaRPr lang="fr-FR" sz="1400" dirty="0" smtClean="0"/>
          </a:p>
          <a:p>
            <a:r>
              <a:rPr lang="fr-FR" sz="1400" dirty="0" smtClean="0"/>
              <a:t>TYPE_LIEU		</a:t>
            </a:r>
            <a:r>
              <a:rPr lang="fr-FR" sz="1400" dirty="0" err="1" smtClean="0"/>
              <a:t>varchar</a:t>
            </a:r>
            <a:endParaRPr lang="fr-FR" sz="1400" dirty="0"/>
          </a:p>
          <a:p>
            <a:r>
              <a:rPr lang="fr-FR" sz="1400" dirty="0" smtClean="0"/>
              <a:t>LIBEL_LIEU		</a:t>
            </a:r>
            <a:r>
              <a:rPr lang="fr-FR" sz="1400" dirty="0" err="1" smtClean="0"/>
              <a:t>varchar</a:t>
            </a:r>
            <a:endParaRPr lang="fr-FR" sz="1400" dirty="0" smtClean="0"/>
          </a:p>
          <a:p>
            <a:r>
              <a:rPr lang="fr-FR" sz="1400" dirty="0" smtClean="0"/>
              <a:t>DATE_OUVERTURE	date</a:t>
            </a:r>
          </a:p>
          <a:p>
            <a:r>
              <a:rPr lang="fr-FR" sz="1400" dirty="0" smtClean="0"/>
              <a:t>DATE_FERMETURE	date</a:t>
            </a:r>
          </a:p>
          <a:p>
            <a:r>
              <a:rPr lang="fr-FR" sz="1400" dirty="0" smtClean="0"/>
              <a:t>SURFACE_M2	</a:t>
            </a:r>
            <a:r>
              <a:rPr lang="fr-FR" sz="1400" dirty="0" err="1" smtClean="0"/>
              <a:t>numeric</a:t>
            </a:r>
            <a:endParaRPr lang="fr-FR" sz="1400" dirty="0"/>
          </a:p>
        </p:txBody>
      </p:sp>
      <p:sp>
        <p:nvSpPr>
          <p:cNvPr id="14" name="Rectangle 13"/>
          <p:cNvSpPr/>
          <p:nvPr/>
        </p:nvSpPr>
        <p:spPr>
          <a:xfrm>
            <a:off x="3707904" y="1809258"/>
            <a:ext cx="4032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1</a:t>
            </a:r>
            <a:r>
              <a:rPr lang="fr-FR" dirty="0" smtClean="0"/>
              <a:t> : PK « technique » de cette table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07904" y="2422487"/>
            <a:ext cx="53266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2</a:t>
            </a:r>
            <a:r>
              <a:rPr lang="fr-FR" dirty="0" smtClean="0"/>
              <a:t> : Données du lieu et FK vers la ville du lieu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243729" y="4293095"/>
            <a:ext cx="54316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Exemples</a:t>
            </a:r>
            <a:r>
              <a:rPr lang="fr-FR" dirty="0" smtClean="0"/>
              <a:t> </a:t>
            </a:r>
            <a:r>
              <a:rPr lang="fr-FR" b="1" dirty="0" smtClean="0"/>
              <a:t>de {Type de lieu ; Libellé de lieu}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{« R », « Magasin de Talence ZAC (33) »}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{« </a:t>
            </a:r>
            <a:r>
              <a:rPr lang="fr-FR" dirty="0" smtClean="0"/>
              <a:t>M</a:t>
            </a:r>
            <a:r>
              <a:rPr lang="fr-FR" dirty="0"/>
              <a:t> », « </a:t>
            </a:r>
            <a:r>
              <a:rPr lang="fr-FR" dirty="0" smtClean="0"/>
              <a:t>Stock du magasin </a:t>
            </a:r>
            <a:r>
              <a:rPr lang="fr-FR" dirty="0"/>
              <a:t>de Talence ZAC (33) </a:t>
            </a:r>
            <a:r>
              <a:rPr lang="fr-FR" dirty="0" smtClean="0"/>
              <a:t>»}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{« </a:t>
            </a:r>
            <a:r>
              <a:rPr lang="fr-FR" dirty="0" smtClean="0"/>
              <a:t>I</a:t>
            </a:r>
            <a:r>
              <a:rPr lang="fr-FR" dirty="0"/>
              <a:t> », « </a:t>
            </a:r>
            <a:r>
              <a:rPr lang="fr-FR" dirty="0" smtClean="0"/>
              <a:t>Site Internet vente au public</a:t>
            </a:r>
            <a:r>
              <a:rPr lang="fr-FR" dirty="0"/>
              <a:t> </a:t>
            </a:r>
            <a:r>
              <a:rPr lang="fr-FR" dirty="0" smtClean="0"/>
              <a:t>»}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{« </a:t>
            </a:r>
            <a:r>
              <a:rPr lang="fr-FR" dirty="0" smtClean="0"/>
              <a:t>S</a:t>
            </a:r>
            <a:r>
              <a:rPr lang="fr-FR" dirty="0"/>
              <a:t> », « </a:t>
            </a:r>
            <a:r>
              <a:rPr lang="fr-FR" dirty="0" smtClean="0"/>
              <a:t>Stock pour site </a:t>
            </a:r>
            <a:r>
              <a:rPr lang="fr-FR" dirty="0"/>
              <a:t>Internet </a:t>
            </a:r>
            <a:r>
              <a:rPr lang="fr-FR" dirty="0" smtClean="0"/>
              <a:t>à Gradignan (33)</a:t>
            </a:r>
            <a:r>
              <a:rPr lang="fr-FR" dirty="0"/>
              <a:t> </a:t>
            </a:r>
            <a:r>
              <a:rPr lang="fr-FR" dirty="0" smtClean="0"/>
              <a:t>»}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{« </a:t>
            </a:r>
            <a:r>
              <a:rPr lang="fr-FR" dirty="0" smtClean="0"/>
              <a:t>E</a:t>
            </a:r>
            <a:r>
              <a:rPr lang="fr-FR" dirty="0"/>
              <a:t> », « </a:t>
            </a:r>
            <a:r>
              <a:rPr lang="fr-FR" dirty="0" smtClean="0"/>
              <a:t>Entrepôt de Gradignan (33) »}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{« </a:t>
            </a:r>
            <a:r>
              <a:rPr lang="fr-FR" dirty="0" smtClean="0"/>
              <a:t>P</a:t>
            </a:r>
            <a:r>
              <a:rPr lang="fr-FR" dirty="0"/>
              <a:t> », « </a:t>
            </a:r>
            <a:r>
              <a:rPr lang="fr-FR" dirty="0" smtClean="0"/>
              <a:t>Plateforme logistique de </a:t>
            </a:r>
            <a:r>
              <a:rPr lang="fr-FR" dirty="0" err="1" smtClean="0"/>
              <a:t>Fos-sur-mer</a:t>
            </a:r>
            <a:r>
              <a:rPr lang="fr-FR" dirty="0" smtClean="0"/>
              <a:t> (13</a:t>
            </a:r>
            <a:r>
              <a:rPr lang="fr-FR" dirty="0"/>
              <a:t>) </a:t>
            </a:r>
            <a:r>
              <a:rPr lang="fr-FR" dirty="0" smtClean="0"/>
              <a:t>»}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679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2215158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Dimension « Clients »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539552" y="1840036"/>
            <a:ext cx="2664296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CLIENT_PK		</a:t>
            </a:r>
            <a:r>
              <a:rPr lang="fr-FR" sz="1400" dirty="0" err="1" smtClean="0"/>
              <a:t>int</a:t>
            </a:r>
            <a:endParaRPr lang="fr-FR" sz="1400" dirty="0" smtClean="0"/>
          </a:p>
        </p:txBody>
      </p:sp>
      <p:sp>
        <p:nvSpPr>
          <p:cNvPr id="10" name="Rogner un rectangle avec un coin du même côté 9"/>
          <p:cNvSpPr/>
          <p:nvPr/>
        </p:nvSpPr>
        <p:spPr>
          <a:xfrm>
            <a:off x="539552" y="1412776"/>
            <a:ext cx="2664296" cy="36004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DIM_CLIENT</a:t>
            </a:r>
            <a:endParaRPr lang="fr-FR" sz="1400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539552" y="2237821"/>
            <a:ext cx="2664296" cy="1600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VILLE_FK	 	</a:t>
            </a:r>
            <a:r>
              <a:rPr lang="fr-FR" sz="1400" dirty="0" err="1" smtClean="0"/>
              <a:t>int</a:t>
            </a:r>
            <a:endParaRPr lang="fr-FR" sz="1400" dirty="0" smtClean="0"/>
          </a:p>
          <a:p>
            <a:r>
              <a:rPr lang="fr-FR" sz="1400" dirty="0" smtClean="0"/>
              <a:t>TAUX_REMISE	</a:t>
            </a:r>
            <a:r>
              <a:rPr lang="fr-FR" sz="1400" dirty="0" err="1" smtClean="0"/>
              <a:t>numeric</a:t>
            </a:r>
            <a:endParaRPr lang="fr-FR" sz="1400" dirty="0"/>
          </a:p>
          <a:p>
            <a:r>
              <a:rPr lang="fr-FR" sz="1400" dirty="0" smtClean="0"/>
              <a:t>TYPE_CLIENT	</a:t>
            </a:r>
            <a:r>
              <a:rPr lang="fr-FR" sz="1400" dirty="0" err="1" smtClean="0"/>
              <a:t>varchar</a:t>
            </a:r>
            <a:endParaRPr lang="fr-FR" sz="1400" dirty="0" smtClean="0"/>
          </a:p>
          <a:p>
            <a:r>
              <a:rPr lang="fr-FR" sz="1400" dirty="0" smtClean="0"/>
              <a:t>NOM_CLIENT	</a:t>
            </a:r>
            <a:r>
              <a:rPr lang="fr-FR" sz="1400" dirty="0" err="1" smtClean="0"/>
              <a:t>varchar</a:t>
            </a:r>
            <a:endParaRPr lang="fr-FR" sz="1400" dirty="0" smtClean="0"/>
          </a:p>
          <a:p>
            <a:r>
              <a:rPr lang="fr-FR" sz="1400" dirty="0" smtClean="0"/>
              <a:t>DATE_NAISSANCE	date</a:t>
            </a:r>
          </a:p>
          <a:p>
            <a:r>
              <a:rPr lang="fr-FR" sz="1400" dirty="0" smtClean="0"/>
              <a:t>DATE_SOUSCRIPTION	date</a:t>
            </a:r>
          </a:p>
          <a:p>
            <a:r>
              <a:rPr lang="fr-FR" sz="1400" dirty="0" smtClean="0"/>
              <a:t>CODE_FIDELITE	</a:t>
            </a:r>
            <a:r>
              <a:rPr lang="fr-FR" sz="1400" dirty="0" err="1" smtClean="0"/>
              <a:t>varchar</a:t>
            </a:r>
            <a:endParaRPr lang="fr-FR" sz="1400" dirty="0"/>
          </a:p>
        </p:txBody>
      </p:sp>
      <p:sp>
        <p:nvSpPr>
          <p:cNvPr id="14" name="Rectangle 13"/>
          <p:cNvSpPr/>
          <p:nvPr/>
        </p:nvSpPr>
        <p:spPr>
          <a:xfrm>
            <a:off x="3707904" y="1809258"/>
            <a:ext cx="4032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1</a:t>
            </a:r>
            <a:r>
              <a:rPr lang="fr-FR" dirty="0" smtClean="0"/>
              <a:t> : PK « technique » de cette table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07904" y="2213979"/>
            <a:ext cx="53266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2</a:t>
            </a:r>
            <a:r>
              <a:rPr lang="fr-FR" dirty="0" smtClean="0"/>
              <a:t> : Données du client et FK vers la ville du client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467544" y="4797152"/>
            <a:ext cx="5487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Exemples de {Nom client ; Type client ; Taux de remise}</a:t>
            </a:r>
            <a:r>
              <a:rPr lang="fr-FR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{« Client anonyme »,« </a:t>
            </a:r>
            <a:r>
              <a:rPr lang="fr-FR" dirty="0"/>
              <a:t>A </a:t>
            </a:r>
            <a:r>
              <a:rPr lang="fr-FR" dirty="0" smtClean="0"/>
              <a:t>», « 0%</a:t>
            </a:r>
            <a:r>
              <a:rPr lang="fr-FR" dirty="0"/>
              <a:t> </a:t>
            </a:r>
            <a:r>
              <a:rPr lang="fr-FR" dirty="0" smtClean="0"/>
              <a:t>»}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{« </a:t>
            </a:r>
            <a:r>
              <a:rPr lang="fr-FR" dirty="0" smtClean="0"/>
              <a:t>Mon Jardin SARL</a:t>
            </a:r>
            <a:r>
              <a:rPr lang="fr-FR" dirty="0"/>
              <a:t> »,« </a:t>
            </a:r>
            <a:r>
              <a:rPr lang="fr-FR" dirty="0" smtClean="0"/>
              <a:t>S</a:t>
            </a:r>
            <a:r>
              <a:rPr lang="fr-FR" dirty="0"/>
              <a:t> </a:t>
            </a:r>
            <a:r>
              <a:rPr lang="fr-FR" dirty="0" smtClean="0"/>
              <a:t>», «</a:t>
            </a:r>
            <a:r>
              <a:rPr lang="fr-FR" dirty="0"/>
              <a:t> </a:t>
            </a:r>
            <a:r>
              <a:rPr lang="fr-FR" dirty="0" smtClean="0"/>
              <a:t>5%</a:t>
            </a:r>
            <a:r>
              <a:rPr lang="fr-FR" dirty="0"/>
              <a:t> »}</a:t>
            </a:r>
          </a:p>
        </p:txBody>
      </p:sp>
    </p:spTree>
    <p:extLst>
      <p:ext uri="{BB962C8B-B14F-4D97-AF65-F5344CB8AC3E}">
        <p14:creationId xmlns:p14="http://schemas.microsoft.com/office/powerpoint/2010/main" val="56571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2079415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Dimension « Villes »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39552" y="1840036"/>
            <a:ext cx="2664296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VILLE_PK	</a:t>
            </a:r>
            <a:r>
              <a:rPr lang="fr-FR" sz="1400" dirty="0" err="1" smtClean="0"/>
              <a:t>int</a:t>
            </a:r>
            <a:endParaRPr lang="fr-FR" sz="1400" dirty="0" smtClean="0"/>
          </a:p>
        </p:txBody>
      </p:sp>
      <p:sp>
        <p:nvSpPr>
          <p:cNvPr id="13" name="Rogner un rectangle avec un coin du même côté 12"/>
          <p:cNvSpPr/>
          <p:nvPr/>
        </p:nvSpPr>
        <p:spPr>
          <a:xfrm>
            <a:off x="539552" y="1412776"/>
            <a:ext cx="2664296" cy="36004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DIM_VILLE</a:t>
            </a:r>
            <a:endParaRPr lang="fr-FR" sz="14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539552" y="2237821"/>
            <a:ext cx="2664296" cy="9541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CODE_POSTAL	</a:t>
            </a:r>
            <a:r>
              <a:rPr lang="fr-FR" sz="1400" dirty="0" err="1" smtClean="0"/>
              <a:t>varchar</a:t>
            </a:r>
            <a:endParaRPr lang="fr-FR" sz="1400" dirty="0"/>
          </a:p>
          <a:p>
            <a:r>
              <a:rPr lang="fr-FR" sz="1400" dirty="0" smtClean="0"/>
              <a:t>NOM_VILLE		</a:t>
            </a:r>
            <a:r>
              <a:rPr lang="fr-FR" sz="1400" dirty="0" err="1" smtClean="0"/>
              <a:t>varchar</a:t>
            </a:r>
            <a:endParaRPr lang="fr-FR" sz="1400" dirty="0" smtClean="0"/>
          </a:p>
          <a:p>
            <a:r>
              <a:rPr lang="fr-FR" sz="1400" dirty="0" smtClean="0"/>
              <a:t>DEPARTEMENT	</a:t>
            </a:r>
            <a:r>
              <a:rPr lang="fr-FR" sz="1400" dirty="0" err="1" smtClean="0"/>
              <a:t>varchar</a:t>
            </a:r>
            <a:endParaRPr lang="fr-FR" sz="1400" dirty="0" smtClean="0"/>
          </a:p>
          <a:p>
            <a:r>
              <a:rPr lang="fr-FR" sz="1400" dirty="0" smtClean="0"/>
              <a:t>REGION		</a:t>
            </a:r>
            <a:r>
              <a:rPr lang="fr-FR" sz="1400" dirty="0" err="1" smtClean="0"/>
              <a:t>varchar</a:t>
            </a:r>
            <a:endParaRPr lang="fr-FR" sz="14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3707904" y="1809258"/>
            <a:ext cx="4032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1</a:t>
            </a:r>
            <a:r>
              <a:rPr lang="fr-FR" dirty="0" smtClean="0"/>
              <a:t> : PK « technique » de cette table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07904" y="2213979"/>
            <a:ext cx="53266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2</a:t>
            </a:r>
            <a:r>
              <a:rPr lang="fr-FR" dirty="0" smtClean="0"/>
              <a:t> : Données de la ville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899592" y="4581128"/>
            <a:ext cx="38163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Exemples de {Code postal ; Nom ville}</a:t>
            </a:r>
            <a:r>
              <a:rPr lang="fr-FR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{« 33400 », « Talence »}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{« </a:t>
            </a:r>
            <a:r>
              <a:rPr lang="fr-FR" dirty="0" smtClean="0"/>
              <a:t>33170</a:t>
            </a:r>
            <a:r>
              <a:rPr lang="fr-FR" dirty="0"/>
              <a:t> », « </a:t>
            </a:r>
            <a:r>
              <a:rPr lang="fr-FR" dirty="0" smtClean="0"/>
              <a:t>Gradignan</a:t>
            </a:r>
            <a:r>
              <a:rPr lang="fr-FR" dirty="0"/>
              <a:t> »}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{« </a:t>
            </a:r>
            <a:r>
              <a:rPr lang="fr-FR" dirty="0" smtClean="0"/>
              <a:t>13270</a:t>
            </a:r>
            <a:r>
              <a:rPr lang="fr-FR" dirty="0"/>
              <a:t> », « </a:t>
            </a:r>
            <a:r>
              <a:rPr lang="fr-FR" dirty="0" err="1" smtClean="0"/>
              <a:t>Fos-sur-mer</a:t>
            </a:r>
            <a:r>
              <a:rPr lang="fr-FR" dirty="0"/>
              <a:t> </a:t>
            </a:r>
            <a:r>
              <a:rPr lang="fr-FR" dirty="0" smtClean="0"/>
              <a:t>»}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619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115616" y="2348880"/>
            <a:ext cx="7165334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600" b="1" dirty="0" smtClean="0"/>
              <a:t>MODELE DE DONNEES DU DWH</a:t>
            </a:r>
            <a:endParaRPr lang="fr-FR" sz="3600" b="1" dirty="0"/>
          </a:p>
        </p:txBody>
      </p:sp>
    </p:spTree>
    <p:extLst>
      <p:ext uri="{BB962C8B-B14F-4D97-AF65-F5344CB8AC3E}">
        <p14:creationId xmlns:p14="http://schemas.microsoft.com/office/powerpoint/2010/main" val="394970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192681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Modèle en flocons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52335" y="4228382"/>
            <a:ext cx="243710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ctr"/>
            <a:r>
              <a:rPr lang="fr-FR" dirty="0"/>
              <a:t>Schéma flocon de </a:t>
            </a:r>
            <a:r>
              <a:rPr lang="fr-FR" dirty="0" smtClean="0"/>
              <a:t>neige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480595" y="114304"/>
            <a:ext cx="648376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fr-FR" dirty="0" smtClean="0"/>
              <a:t>Cf. cours D111, partie « Entrepôts </a:t>
            </a:r>
            <a:r>
              <a:rPr lang="fr-FR" dirty="0"/>
              <a:t>de données » (</a:t>
            </a:r>
            <a:r>
              <a:rPr lang="fr-FR" dirty="0" err="1"/>
              <a:t>Sofian</a:t>
            </a:r>
            <a:r>
              <a:rPr lang="fr-FR" dirty="0"/>
              <a:t> MAABOUT)</a:t>
            </a:r>
          </a:p>
        </p:txBody>
      </p:sp>
      <p:pic>
        <p:nvPicPr>
          <p:cNvPr id="9" name="Picture 10" descr="http://foad.u-picardie.fr/ines/foadF/MMSIID/ModuleD111/ch01/seq02/images_ch01_2/wpe6.gi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228" y="3284984"/>
            <a:ext cx="5231130" cy="29667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395536" y="1294308"/>
            <a:ext cx="820891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i="1" dirty="0"/>
              <a:t>Modélisation conceptuelle des Data </a:t>
            </a:r>
            <a:r>
              <a:rPr lang="fr-FR" sz="2000" b="1" i="1" dirty="0" err="1" smtClean="0"/>
              <a:t>Warehouses</a:t>
            </a:r>
            <a:endParaRPr lang="fr-FR" sz="20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Schéma </a:t>
            </a:r>
            <a:r>
              <a:rPr lang="fr-FR" b="1" dirty="0"/>
              <a:t>en </a:t>
            </a:r>
            <a:r>
              <a:rPr lang="fr-FR" b="1" dirty="0" smtClean="0"/>
              <a:t>étoile </a:t>
            </a:r>
            <a:r>
              <a:rPr lang="fr-FR" dirty="0" smtClean="0"/>
              <a:t>: </a:t>
            </a:r>
            <a:r>
              <a:rPr lang="fr-FR" dirty="0"/>
              <a:t>Au milieu, une table de faits connectée à un ensemble de tables de dimensions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Schéma </a:t>
            </a:r>
            <a:r>
              <a:rPr lang="fr-FR" b="1" dirty="0"/>
              <a:t>flocon de neige (</a:t>
            </a:r>
            <a:r>
              <a:rPr lang="fr-FR" b="1" dirty="0" err="1"/>
              <a:t>snowflake</a:t>
            </a:r>
            <a:r>
              <a:rPr lang="fr-FR" b="1" dirty="0" smtClean="0"/>
              <a:t>) </a:t>
            </a:r>
            <a:r>
              <a:rPr lang="fr-FR" dirty="0" smtClean="0"/>
              <a:t>: Un </a:t>
            </a:r>
            <a:r>
              <a:rPr lang="fr-FR" dirty="0"/>
              <a:t>raffinement du précédent où certaines tables de dimensions sont normalisées (donc décomposées)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Constellation </a:t>
            </a:r>
            <a:r>
              <a:rPr lang="fr-FR" b="1" dirty="0"/>
              <a:t>de </a:t>
            </a:r>
            <a:r>
              <a:rPr lang="fr-FR" b="1" dirty="0" smtClean="0"/>
              <a:t>faits </a:t>
            </a:r>
            <a:r>
              <a:rPr lang="fr-FR" dirty="0" smtClean="0"/>
              <a:t>: Plusieurs </a:t>
            </a:r>
            <a:r>
              <a:rPr lang="fr-FR" dirty="0"/>
              <a:t>tables de faits partagent quelques tables de dimension (constellation d’étoiles)</a:t>
            </a:r>
          </a:p>
        </p:txBody>
      </p:sp>
    </p:spTree>
    <p:extLst>
      <p:ext uri="{BB962C8B-B14F-4D97-AF65-F5344CB8AC3E}">
        <p14:creationId xmlns:p14="http://schemas.microsoft.com/office/powerpoint/2010/main" val="388469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3980705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STRUCTURE DE LA BASE OPERATIONELLE</a:t>
            </a:r>
            <a:endParaRPr lang="fr-FR" dirty="0"/>
          </a:p>
        </p:txBody>
      </p:sp>
      <p:grpSp>
        <p:nvGrpSpPr>
          <p:cNvPr id="2" name="Groupe 1"/>
          <p:cNvGrpSpPr/>
          <p:nvPr/>
        </p:nvGrpSpPr>
        <p:grpSpPr>
          <a:xfrm>
            <a:off x="2754040" y="928191"/>
            <a:ext cx="1352570" cy="871256"/>
            <a:chOff x="723454" y="1367937"/>
            <a:chExt cx="1352570" cy="871256"/>
          </a:xfrm>
        </p:grpSpPr>
        <p:sp>
          <p:nvSpPr>
            <p:cNvPr id="16" name="ZoneTexte 15"/>
            <p:cNvSpPr txBox="1"/>
            <p:nvPr/>
          </p:nvSpPr>
          <p:spPr>
            <a:xfrm>
              <a:off x="723454" y="1715973"/>
              <a:ext cx="1352570" cy="52322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CODE_POSTAL</a:t>
              </a:r>
            </a:p>
            <a:p>
              <a:r>
                <a:rPr lang="fr-FR" sz="1400" dirty="0" smtClean="0"/>
                <a:t>NOM_VILLE</a:t>
              </a:r>
            </a:p>
          </p:txBody>
        </p:sp>
        <p:sp>
          <p:nvSpPr>
            <p:cNvPr id="17" name="Rogner un rectangle avec un coin du même côté 16"/>
            <p:cNvSpPr/>
            <p:nvPr/>
          </p:nvSpPr>
          <p:spPr>
            <a:xfrm>
              <a:off x="723454" y="1367937"/>
              <a:ext cx="1352570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smtClean="0"/>
                <a:t>VILLES</a:t>
              </a:r>
              <a:endParaRPr lang="fr-FR" sz="1400" b="1" dirty="0"/>
            </a:p>
          </p:txBody>
        </p:sp>
      </p:grpSp>
      <p:grpSp>
        <p:nvGrpSpPr>
          <p:cNvPr id="4" name="Groupe 3"/>
          <p:cNvGrpSpPr/>
          <p:nvPr/>
        </p:nvGrpSpPr>
        <p:grpSpPr>
          <a:xfrm>
            <a:off x="351662" y="650564"/>
            <a:ext cx="1800200" cy="655813"/>
            <a:chOff x="2411760" y="1340317"/>
            <a:chExt cx="1800200" cy="655813"/>
          </a:xfrm>
        </p:grpSpPr>
        <p:sp>
          <p:nvSpPr>
            <p:cNvPr id="18" name="ZoneTexte 17"/>
            <p:cNvSpPr txBox="1"/>
            <p:nvPr/>
          </p:nvSpPr>
          <p:spPr>
            <a:xfrm>
              <a:off x="2411760" y="1688353"/>
              <a:ext cx="1800200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LIBEL_UNIVERS</a:t>
              </a:r>
              <a:endParaRPr lang="fr-FR" sz="1400" dirty="0" smtClean="0"/>
            </a:p>
          </p:txBody>
        </p:sp>
        <p:sp>
          <p:nvSpPr>
            <p:cNvPr id="19" name="Rogner un rectangle avec un coin du même côté 18"/>
            <p:cNvSpPr/>
            <p:nvPr/>
          </p:nvSpPr>
          <p:spPr>
            <a:xfrm>
              <a:off x="2411760" y="1340317"/>
              <a:ext cx="1800200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UNIVERS_PRODUITS</a:t>
              </a:r>
            </a:p>
          </p:txBody>
        </p:sp>
      </p:grpSp>
      <p:grpSp>
        <p:nvGrpSpPr>
          <p:cNvPr id="5" name="Groupe 4"/>
          <p:cNvGrpSpPr/>
          <p:nvPr/>
        </p:nvGrpSpPr>
        <p:grpSpPr>
          <a:xfrm>
            <a:off x="387666" y="1641384"/>
            <a:ext cx="1728192" cy="871256"/>
            <a:chOff x="4427984" y="1328313"/>
            <a:chExt cx="1728192" cy="871256"/>
          </a:xfrm>
        </p:grpSpPr>
        <p:sp>
          <p:nvSpPr>
            <p:cNvPr id="20" name="ZoneTexte 19"/>
            <p:cNvSpPr txBox="1"/>
            <p:nvPr/>
          </p:nvSpPr>
          <p:spPr>
            <a:xfrm>
              <a:off x="4427984" y="1676349"/>
              <a:ext cx="1728192" cy="52322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LIBEL_RAYON ID_UNIVERS_RAYON</a:t>
              </a:r>
            </a:p>
          </p:txBody>
        </p:sp>
        <p:sp>
          <p:nvSpPr>
            <p:cNvPr id="21" name="Rogner un rectangle avec un coin du même côté 20"/>
            <p:cNvSpPr/>
            <p:nvPr/>
          </p:nvSpPr>
          <p:spPr>
            <a:xfrm>
              <a:off x="4427984" y="1328313"/>
              <a:ext cx="1728192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RAYONS_PRODUITS</a:t>
              </a:r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387666" y="2906662"/>
            <a:ext cx="1734954" cy="871256"/>
            <a:chOff x="6516216" y="1367937"/>
            <a:chExt cx="1734954" cy="871256"/>
          </a:xfrm>
        </p:grpSpPr>
        <p:sp>
          <p:nvSpPr>
            <p:cNvPr id="22" name="ZoneTexte 21"/>
            <p:cNvSpPr txBox="1"/>
            <p:nvPr/>
          </p:nvSpPr>
          <p:spPr>
            <a:xfrm>
              <a:off x="6516216" y="1715973"/>
              <a:ext cx="1734954" cy="52322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LIBEL_FAMILLE</a:t>
              </a:r>
            </a:p>
            <a:p>
              <a:r>
                <a:rPr lang="fr-FR" sz="1400" dirty="0"/>
                <a:t>ID_RAYON_FAMILLE</a:t>
              </a:r>
              <a:endParaRPr lang="fr-FR" sz="1400" dirty="0" smtClean="0"/>
            </a:p>
          </p:txBody>
        </p:sp>
        <p:sp>
          <p:nvSpPr>
            <p:cNvPr id="23" name="Rogner un rectangle avec un coin du même côté 22"/>
            <p:cNvSpPr/>
            <p:nvPr/>
          </p:nvSpPr>
          <p:spPr>
            <a:xfrm>
              <a:off x="6516216" y="1367937"/>
              <a:ext cx="1734954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FAMILLES_PRODUITS</a:t>
              </a:r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274162" y="4996188"/>
            <a:ext cx="2117059" cy="1733031"/>
            <a:chOff x="355136" y="2612750"/>
            <a:chExt cx="2117059" cy="1733031"/>
          </a:xfrm>
        </p:grpSpPr>
        <p:sp>
          <p:nvSpPr>
            <p:cNvPr id="32" name="ZoneTexte 31"/>
            <p:cNvSpPr txBox="1"/>
            <p:nvPr/>
          </p:nvSpPr>
          <p:spPr>
            <a:xfrm>
              <a:off x="355136" y="2960786"/>
              <a:ext cx="2117059" cy="138499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LIBEL_PRODUIT</a:t>
              </a:r>
            </a:p>
            <a:p>
              <a:r>
                <a:rPr lang="fr-FR" sz="1400" dirty="0" smtClean="0"/>
                <a:t>ID_SSFAMILLE_PRODUIT</a:t>
              </a:r>
            </a:p>
            <a:p>
              <a:r>
                <a:rPr lang="fr-FR" sz="1400" dirty="0" smtClean="0"/>
                <a:t>PRIX_ACHAT</a:t>
              </a:r>
            </a:p>
            <a:p>
              <a:r>
                <a:rPr lang="fr-FR" sz="1400" dirty="0" smtClean="0"/>
                <a:t>TAUX_TVA</a:t>
              </a:r>
            </a:p>
            <a:p>
              <a:r>
                <a:rPr lang="fr-FR" sz="1400" dirty="0"/>
                <a:t>MARQUE_PRODUIT</a:t>
              </a:r>
            </a:p>
            <a:p>
              <a:r>
                <a:rPr lang="fr-FR" sz="1400" dirty="0" smtClean="0"/>
                <a:t>GROSSISTE_PRODUIT</a:t>
              </a:r>
              <a:endParaRPr lang="fr-FR" sz="1400" dirty="0"/>
            </a:p>
          </p:txBody>
        </p:sp>
        <p:sp>
          <p:nvSpPr>
            <p:cNvPr id="33" name="Rogner un rectangle avec un coin du même côté 32"/>
            <p:cNvSpPr/>
            <p:nvPr/>
          </p:nvSpPr>
          <p:spPr>
            <a:xfrm>
              <a:off x="355137" y="2612750"/>
              <a:ext cx="2117058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PRODUITS</a:t>
              </a:r>
            </a:p>
          </p:txBody>
        </p:sp>
      </p:grpSp>
      <p:grpSp>
        <p:nvGrpSpPr>
          <p:cNvPr id="10" name="Groupe 9"/>
          <p:cNvGrpSpPr/>
          <p:nvPr/>
        </p:nvGrpSpPr>
        <p:grpSpPr>
          <a:xfrm>
            <a:off x="6527882" y="927157"/>
            <a:ext cx="1488836" cy="1086700"/>
            <a:chOff x="2555708" y="2590016"/>
            <a:chExt cx="1488836" cy="1086700"/>
          </a:xfrm>
        </p:grpSpPr>
        <p:sp>
          <p:nvSpPr>
            <p:cNvPr id="34" name="ZoneTexte 33"/>
            <p:cNvSpPr txBox="1"/>
            <p:nvPr/>
          </p:nvSpPr>
          <p:spPr>
            <a:xfrm>
              <a:off x="2555708" y="2938052"/>
              <a:ext cx="1488836" cy="7386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ID_VILLE_CLIENT</a:t>
              </a:r>
            </a:p>
            <a:p>
              <a:r>
                <a:rPr lang="fr-FR" sz="1400" dirty="0" smtClean="0"/>
                <a:t>TAUX_REMISE</a:t>
              </a:r>
            </a:p>
            <a:p>
              <a:r>
                <a:rPr lang="fr-FR" sz="1400" dirty="0"/>
                <a:t>TYPE_CLIENT</a:t>
              </a:r>
              <a:endParaRPr lang="fr-FR" sz="1400" dirty="0" smtClean="0"/>
            </a:p>
          </p:txBody>
        </p:sp>
        <p:sp>
          <p:nvSpPr>
            <p:cNvPr id="35" name="Rogner un rectangle avec un coin du même côté 34"/>
            <p:cNvSpPr/>
            <p:nvPr/>
          </p:nvSpPr>
          <p:spPr>
            <a:xfrm>
              <a:off x="2555708" y="2590016"/>
              <a:ext cx="1488836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CLIENTS</a:t>
              </a:r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2838200" y="2103484"/>
            <a:ext cx="1184250" cy="1086700"/>
            <a:chOff x="4716016" y="3219219"/>
            <a:chExt cx="1184250" cy="1086700"/>
          </a:xfrm>
        </p:grpSpPr>
        <p:sp>
          <p:nvSpPr>
            <p:cNvPr id="36" name="ZoneTexte 35"/>
            <p:cNvSpPr txBox="1"/>
            <p:nvPr/>
          </p:nvSpPr>
          <p:spPr>
            <a:xfrm>
              <a:off x="4716016" y="3567255"/>
              <a:ext cx="1184250" cy="7386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TYPE_LIEU</a:t>
              </a:r>
            </a:p>
            <a:p>
              <a:r>
                <a:rPr lang="fr-FR" sz="1400" dirty="0"/>
                <a:t>LIBEL_LIEU</a:t>
              </a:r>
            </a:p>
            <a:p>
              <a:r>
                <a:rPr lang="fr-FR" sz="1400" dirty="0"/>
                <a:t>ID_VILLE</a:t>
              </a:r>
              <a:endParaRPr lang="fr-FR" sz="1400" dirty="0" smtClean="0"/>
            </a:p>
          </p:txBody>
        </p:sp>
        <p:sp>
          <p:nvSpPr>
            <p:cNvPr id="37" name="Rogner un rectangle avec un coin du même côté 36"/>
            <p:cNvSpPr/>
            <p:nvPr/>
          </p:nvSpPr>
          <p:spPr>
            <a:xfrm>
              <a:off x="4716016" y="3219219"/>
              <a:ext cx="1184250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smtClean="0"/>
                <a:t>LIEUX</a:t>
              </a:r>
              <a:endParaRPr lang="fr-FR" sz="1400" b="1" dirty="0"/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2766192" y="3572716"/>
            <a:ext cx="1328266" cy="1086700"/>
            <a:chOff x="6804248" y="3258843"/>
            <a:chExt cx="1328266" cy="1086700"/>
          </a:xfrm>
        </p:grpSpPr>
        <p:sp>
          <p:nvSpPr>
            <p:cNvPr id="38" name="ZoneTexte 37"/>
            <p:cNvSpPr txBox="1"/>
            <p:nvPr/>
          </p:nvSpPr>
          <p:spPr>
            <a:xfrm>
              <a:off x="6804248" y="3606879"/>
              <a:ext cx="1328266" cy="7386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ID_LIEU</a:t>
              </a:r>
            </a:p>
            <a:p>
              <a:r>
                <a:rPr lang="fr-FR" sz="1400" dirty="0"/>
                <a:t>ID_PRODUIT</a:t>
              </a:r>
            </a:p>
            <a:p>
              <a:r>
                <a:rPr lang="fr-FR" sz="1400" dirty="0"/>
                <a:t>NBR_PRODUITS</a:t>
              </a:r>
              <a:endParaRPr lang="fr-FR" sz="1400" dirty="0" smtClean="0"/>
            </a:p>
          </p:txBody>
        </p:sp>
        <p:sp>
          <p:nvSpPr>
            <p:cNvPr id="39" name="Rogner un rectangle avec un coin du même côté 38"/>
            <p:cNvSpPr/>
            <p:nvPr/>
          </p:nvSpPr>
          <p:spPr>
            <a:xfrm>
              <a:off x="6804248" y="3258843"/>
              <a:ext cx="1328266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STOCKS</a:t>
              </a:r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6228185" y="2626204"/>
            <a:ext cx="2088233" cy="1534899"/>
            <a:chOff x="805978" y="5034609"/>
            <a:chExt cx="2088233" cy="1534899"/>
          </a:xfrm>
        </p:grpSpPr>
        <p:sp>
          <p:nvSpPr>
            <p:cNvPr id="40" name="ZoneTexte 39"/>
            <p:cNvSpPr txBox="1"/>
            <p:nvPr/>
          </p:nvSpPr>
          <p:spPr>
            <a:xfrm>
              <a:off x="805978" y="5399957"/>
              <a:ext cx="2088233" cy="116955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ID_TICKET</a:t>
              </a:r>
              <a:endParaRPr lang="fr-FR" sz="1400" dirty="0"/>
            </a:p>
            <a:p>
              <a:r>
                <a:rPr lang="fr-FR" sz="1400" dirty="0"/>
                <a:t>ID_CLIENT</a:t>
              </a:r>
            </a:p>
            <a:p>
              <a:r>
                <a:rPr lang="fr-FR" sz="1400" dirty="0"/>
                <a:t>ID_LIEU</a:t>
              </a:r>
            </a:p>
            <a:p>
              <a:r>
                <a:rPr lang="fr-FR" sz="1400" dirty="0"/>
                <a:t>MONTANT_HT_VENTE</a:t>
              </a:r>
            </a:p>
            <a:p>
              <a:r>
                <a:rPr lang="fr-FR" sz="1400" dirty="0"/>
                <a:t>MONTANT_TVA_VENTE</a:t>
              </a:r>
              <a:endParaRPr lang="fr-FR" sz="1400" dirty="0" smtClean="0"/>
            </a:p>
          </p:txBody>
        </p:sp>
        <p:sp>
          <p:nvSpPr>
            <p:cNvPr id="41" name="Rogner un rectangle avec un coin du même côté 40"/>
            <p:cNvSpPr/>
            <p:nvPr/>
          </p:nvSpPr>
          <p:spPr>
            <a:xfrm>
              <a:off x="805978" y="5034609"/>
              <a:ext cx="2088232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smtClean="0"/>
                <a:t>VENTES</a:t>
              </a:r>
              <a:endParaRPr lang="fr-FR" sz="1400" b="1" dirty="0"/>
            </a:p>
          </p:txBody>
        </p:sp>
      </p:grpSp>
      <p:grpSp>
        <p:nvGrpSpPr>
          <p:cNvPr id="13" name="Groupe 12"/>
          <p:cNvGrpSpPr/>
          <p:nvPr/>
        </p:nvGrpSpPr>
        <p:grpSpPr>
          <a:xfrm>
            <a:off x="6516216" y="4816168"/>
            <a:ext cx="1512168" cy="655813"/>
            <a:chOff x="4860032" y="4867028"/>
            <a:chExt cx="1512168" cy="655813"/>
          </a:xfrm>
        </p:grpSpPr>
        <p:sp>
          <p:nvSpPr>
            <p:cNvPr id="44" name="ZoneTexte 43"/>
            <p:cNvSpPr txBox="1"/>
            <p:nvPr/>
          </p:nvSpPr>
          <p:spPr>
            <a:xfrm>
              <a:off x="4860032" y="5215064"/>
              <a:ext cx="1512168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ID_PRIXPRODUIT</a:t>
              </a:r>
            </a:p>
          </p:txBody>
        </p:sp>
        <p:sp>
          <p:nvSpPr>
            <p:cNvPr id="45" name="Rogner un rectangle avec un coin du même côté 44"/>
            <p:cNvSpPr/>
            <p:nvPr/>
          </p:nvSpPr>
          <p:spPr>
            <a:xfrm>
              <a:off x="4860032" y="4867028"/>
              <a:ext cx="1512168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TICKETS</a:t>
              </a:r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3563888" y="4816168"/>
            <a:ext cx="2376264" cy="1529591"/>
            <a:chOff x="6660232" y="4894648"/>
            <a:chExt cx="2376264" cy="1529591"/>
          </a:xfrm>
        </p:grpSpPr>
        <p:sp>
          <p:nvSpPr>
            <p:cNvPr id="46" name="ZoneTexte 45"/>
            <p:cNvSpPr txBox="1"/>
            <p:nvPr/>
          </p:nvSpPr>
          <p:spPr>
            <a:xfrm>
              <a:off x="6660232" y="5254688"/>
              <a:ext cx="2376264" cy="116955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ID_LIEU</a:t>
              </a:r>
            </a:p>
            <a:p>
              <a:r>
                <a:rPr lang="fr-FR" sz="1400" dirty="0"/>
                <a:t>ID_PRODUIT</a:t>
              </a:r>
            </a:p>
            <a:p>
              <a:r>
                <a:rPr lang="fr-FR" sz="1400" dirty="0"/>
                <a:t>MONTANT_HT_PRODUIT</a:t>
              </a:r>
            </a:p>
            <a:p>
              <a:r>
                <a:rPr lang="fr-FR" sz="1400" dirty="0"/>
                <a:t>MONTANT_TVA_PRODUIT</a:t>
              </a:r>
            </a:p>
            <a:p>
              <a:r>
                <a:rPr lang="fr-FR" sz="1400" dirty="0"/>
                <a:t>MONTANT_MARGE_PRODUIT</a:t>
              </a:r>
              <a:endParaRPr lang="fr-FR" sz="1400" dirty="0" smtClean="0"/>
            </a:p>
          </p:txBody>
        </p:sp>
        <p:sp>
          <p:nvSpPr>
            <p:cNvPr id="47" name="Rogner un rectangle avec un coin du même côté 46"/>
            <p:cNvSpPr/>
            <p:nvPr/>
          </p:nvSpPr>
          <p:spPr>
            <a:xfrm>
              <a:off x="6660232" y="4894648"/>
              <a:ext cx="2376264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PRIXPRODUITS</a:t>
              </a:r>
            </a:p>
          </p:txBody>
        </p:sp>
      </p:grpSp>
      <p:cxnSp>
        <p:nvCxnSpPr>
          <p:cNvPr id="67" name="Connecteur droit 66"/>
          <p:cNvCxnSpPr>
            <a:stCxn id="18" idx="2"/>
            <a:endCxn id="21" idx="3"/>
          </p:cNvCxnSpPr>
          <p:nvPr/>
        </p:nvCxnSpPr>
        <p:spPr>
          <a:xfrm>
            <a:off x="1251762" y="1306377"/>
            <a:ext cx="0" cy="3350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>
            <a:stCxn id="20" idx="2"/>
            <a:endCxn id="23" idx="3"/>
          </p:cNvCxnSpPr>
          <p:nvPr/>
        </p:nvCxnSpPr>
        <p:spPr>
          <a:xfrm>
            <a:off x="1251762" y="2512640"/>
            <a:ext cx="3381" cy="3940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>
            <a:stCxn id="22" idx="2"/>
            <a:endCxn id="52" idx="3"/>
          </p:cNvCxnSpPr>
          <p:nvPr/>
        </p:nvCxnSpPr>
        <p:spPr>
          <a:xfrm>
            <a:off x="1255143" y="3777918"/>
            <a:ext cx="0" cy="1706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>
            <a:stCxn id="33" idx="0"/>
            <a:endCxn id="38" idx="1"/>
          </p:cNvCxnSpPr>
          <p:nvPr/>
        </p:nvCxnSpPr>
        <p:spPr>
          <a:xfrm flipV="1">
            <a:off x="2391221" y="4290084"/>
            <a:ext cx="374971" cy="8861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>
            <a:stCxn id="16" idx="2"/>
            <a:endCxn id="37" idx="3"/>
          </p:cNvCxnSpPr>
          <p:nvPr/>
        </p:nvCxnSpPr>
        <p:spPr>
          <a:xfrm>
            <a:off x="3430325" y="1799447"/>
            <a:ext cx="0" cy="3040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>
            <a:stCxn id="36" idx="2"/>
            <a:endCxn id="39" idx="3"/>
          </p:cNvCxnSpPr>
          <p:nvPr/>
        </p:nvCxnSpPr>
        <p:spPr>
          <a:xfrm>
            <a:off x="3430325" y="3190184"/>
            <a:ext cx="0" cy="3825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>
            <a:stCxn id="37" idx="0"/>
            <a:endCxn id="41" idx="2"/>
          </p:cNvCxnSpPr>
          <p:nvPr/>
        </p:nvCxnSpPr>
        <p:spPr>
          <a:xfrm>
            <a:off x="4022450" y="2283504"/>
            <a:ext cx="2205735" cy="5227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stCxn id="34" idx="2"/>
            <a:endCxn id="41" idx="3"/>
          </p:cNvCxnSpPr>
          <p:nvPr/>
        </p:nvCxnSpPr>
        <p:spPr>
          <a:xfrm>
            <a:off x="7272300" y="2013857"/>
            <a:ext cx="1" cy="6123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>
            <a:stCxn id="17" idx="0"/>
            <a:endCxn id="35" idx="2"/>
          </p:cNvCxnSpPr>
          <p:nvPr/>
        </p:nvCxnSpPr>
        <p:spPr>
          <a:xfrm flipV="1">
            <a:off x="4106610" y="1107177"/>
            <a:ext cx="2421272" cy="10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>
            <a:stCxn id="47" idx="0"/>
            <a:endCxn id="45" idx="2"/>
          </p:cNvCxnSpPr>
          <p:nvPr/>
        </p:nvCxnSpPr>
        <p:spPr>
          <a:xfrm>
            <a:off x="5940152" y="4996188"/>
            <a:ext cx="57606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>
            <a:stCxn id="33" idx="0"/>
            <a:endCxn id="47" idx="2"/>
          </p:cNvCxnSpPr>
          <p:nvPr/>
        </p:nvCxnSpPr>
        <p:spPr>
          <a:xfrm flipV="1">
            <a:off x="2391221" y="4996188"/>
            <a:ext cx="1172667" cy="1800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>
            <a:stCxn id="40" idx="2"/>
            <a:endCxn id="45" idx="3"/>
          </p:cNvCxnSpPr>
          <p:nvPr/>
        </p:nvCxnSpPr>
        <p:spPr>
          <a:xfrm flipH="1">
            <a:off x="7272300" y="4161103"/>
            <a:ext cx="2" cy="6550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0" name="Groupe 49"/>
          <p:cNvGrpSpPr/>
          <p:nvPr/>
        </p:nvGrpSpPr>
        <p:grpSpPr>
          <a:xfrm>
            <a:off x="47318" y="3948608"/>
            <a:ext cx="2415650" cy="871256"/>
            <a:chOff x="6516215" y="1367937"/>
            <a:chExt cx="2415650" cy="871256"/>
          </a:xfrm>
        </p:grpSpPr>
        <p:sp>
          <p:nvSpPr>
            <p:cNvPr id="51" name="ZoneTexte 50"/>
            <p:cNvSpPr txBox="1"/>
            <p:nvPr/>
          </p:nvSpPr>
          <p:spPr>
            <a:xfrm>
              <a:off x="6516215" y="1715973"/>
              <a:ext cx="2415649" cy="52322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LIBEL_SSFAMILLE</a:t>
              </a:r>
            </a:p>
            <a:p>
              <a:r>
                <a:rPr lang="fr-FR" sz="1400" dirty="0" smtClean="0"/>
                <a:t>ID_FAMILLE_SSFAMILLE</a:t>
              </a:r>
            </a:p>
          </p:txBody>
        </p:sp>
        <p:sp>
          <p:nvSpPr>
            <p:cNvPr id="52" name="Rogner un rectangle avec un coin du même côté 51"/>
            <p:cNvSpPr/>
            <p:nvPr/>
          </p:nvSpPr>
          <p:spPr>
            <a:xfrm>
              <a:off x="6516215" y="1367937"/>
              <a:ext cx="2415650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smtClean="0"/>
                <a:t>SOUS_FAMILLES_PRODUITS</a:t>
              </a:r>
              <a:endParaRPr lang="fr-FR" sz="1400" b="1" dirty="0"/>
            </a:p>
          </p:txBody>
        </p:sp>
      </p:grpSp>
      <p:cxnSp>
        <p:nvCxnSpPr>
          <p:cNvPr id="55" name="Connecteur droit 54"/>
          <p:cNvCxnSpPr/>
          <p:nvPr/>
        </p:nvCxnSpPr>
        <p:spPr>
          <a:xfrm>
            <a:off x="1219125" y="4816168"/>
            <a:ext cx="0" cy="1706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499992" y="150199"/>
            <a:ext cx="346524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fr-FR" dirty="0" smtClean="0"/>
              <a:t>Cf. </a:t>
            </a:r>
            <a:r>
              <a:rPr lang="fr-FR" dirty="0"/>
              <a:t>PPT «</a:t>
            </a:r>
            <a:r>
              <a:rPr lang="fr-FR" dirty="0" err="1" smtClean="0"/>
              <a:t>BaseOperationelle_ODE</a:t>
            </a:r>
            <a:r>
              <a:rPr lang="fr-FR" dirty="0" smtClean="0"/>
              <a:t> » 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579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1285095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Vue globale</a:t>
            </a:r>
            <a:endParaRPr lang="fr-FR" dirty="0"/>
          </a:p>
        </p:txBody>
      </p:sp>
      <p:sp>
        <p:nvSpPr>
          <p:cNvPr id="57" name="Rectangle 56"/>
          <p:cNvSpPr/>
          <p:nvPr/>
        </p:nvSpPr>
        <p:spPr>
          <a:xfrm>
            <a:off x="395536" y="5333104"/>
            <a:ext cx="7533281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La double liaison « Villes – Magasins » et « Villes – Clients » est correcte car les villes sont partagés par les lieux (Magasins, dépôts…) et les clients.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De plus, les flèches vont bien du centre vers l’extérieur (PK -&gt; FK)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04048" y="2820792"/>
            <a:ext cx="1764196" cy="810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Table de faits </a:t>
            </a:r>
          </a:p>
          <a:p>
            <a:pPr algn="ctr"/>
            <a:r>
              <a:rPr lang="fr-FR" dirty="0" smtClean="0"/>
              <a:t>« Ventes »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555776" y="4220964"/>
            <a:ext cx="1741550" cy="6481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Dimension « Clients »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7020272" y="4206130"/>
            <a:ext cx="1583423" cy="6481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Dimension « Temps »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51520" y="2820792"/>
            <a:ext cx="1741550" cy="6481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Dimension « Villes »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2555776" y="1685974"/>
            <a:ext cx="1741550" cy="6481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Dimension « Lieux »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7020272" y="1685974"/>
            <a:ext cx="1583423" cy="6481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Dimension « Produits »</a:t>
            </a:r>
            <a:endParaRPr lang="fr-FR" dirty="0"/>
          </a:p>
        </p:txBody>
      </p:sp>
      <p:cxnSp>
        <p:nvCxnSpPr>
          <p:cNvPr id="30" name="Connecteur droit avec flèche 29"/>
          <p:cNvCxnSpPr>
            <a:stCxn id="11" idx="1"/>
          </p:cNvCxnSpPr>
          <p:nvPr/>
        </p:nvCxnSpPr>
        <p:spPr>
          <a:xfrm flipH="1" flipV="1">
            <a:off x="4297326" y="2334170"/>
            <a:ext cx="706722" cy="891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13" idx="1"/>
          </p:cNvCxnSpPr>
          <p:nvPr/>
        </p:nvCxnSpPr>
        <p:spPr>
          <a:xfrm flipH="1">
            <a:off x="1993070" y="2010072"/>
            <a:ext cx="562706" cy="810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11" idx="1"/>
          </p:cNvCxnSpPr>
          <p:nvPr/>
        </p:nvCxnSpPr>
        <p:spPr>
          <a:xfrm flipH="1">
            <a:off x="4297326" y="3225793"/>
            <a:ext cx="706722" cy="9803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6" idx="1"/>
          </p:cNvCxnSpPr>
          <p:nvPr/>
        </p:nvCxnSpPr>
        <p:spPr>
          <a:xfrm flipH="1" flipV="1">
            <a:off x="1993070" y="3468988"/>
            <a:ext cx="562706" cy="10760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11" idx="3"/>
          </p:cNvCxnSpPr>
          <p:nvPr/>
        </p:nvCxnSpPr>
        <p:spPr>
          <a:xfrm flipV="1">
            <a:off x="6768244" y="2334170"/>
            <a:ext cx="252028" cy="891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>
            <a:stCxn id="11" idx="3"/>
          </p:cNvCxnSpPr>
          <p:nvPr/>
        </p:nvCxnSpPr>
        <p:spPr>
          <a:xfrm>
            <a:off x="6768244" y="3225793"/>
            <a:ext cx="252028" cy="9803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088" y="567002"/>
            <a:ext cx="1872208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PK</a:t>
            </a:r>
            <a:r>
              <a:rPr lang="fr-FR" dirty="0" smtClean="0"/>
              <a:t> : </a:t>
            </a:r>
            <a:r>
              <a:rPr lang="fr-FR" dirty="0" err="1" smtClean="0"/>
              <a:t>Primary</a:t>
            </a:r>
            <a:r>
              <a:rPr lang="fr-FR" dirty="0" smtClean="0"/>
              <a:t> Key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FK</a:t>
            </a:r>
            <a:r>
              <a:rPr lang="fr-FR" dirty="0" smtClean="0"/>
              <a:t> : </a:t>
            </a:r>
            <a:r>
              <a:rPr lang="fr-FR" dirty="0" err="1" smtClean="0"/>
              <a:t>Foreign</a:t>
            </a:r>
            <a:r>
              <a:rPr lang="fr-FR" dirty="0" smtClean="0"/>
              <a:t> Key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644008" y="2555338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FK</a:t>
            </a:r>
            <a:endParaRPr lang="fr-FR" dirty="0" smtClean="0"/>
          </a:p>
        </p:txBody>
      </p:sp>
      <p:sp>
        <p:nvSpPr>
          <p:cNvPr id="45" name="Rectangle 44"/>
          <p:cNvSpPr/>
          <p:nvPr/>
        </p:nvSpPr>
        <p:spPr>
          <a:xfrm>
            <a:off x="4247964" y="2023483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PK</a:t>
            </a:r>
            <a:endParaRPr lang="fr-FR" dirty="0" smtClean="0"/>
          </a:p>
        </p:txBody>
      </p:sp>
      <p:sp>
        <p:nvSpPr>
          <p:cNvPr id="46" name="Rectangle 45"/>
          <p:cNvSpPr/>
          <p:nvPr/>
        </p:nvSpPr>
        <p:spPr>
          <a:xfrm>
            <a:off x="1626351" y="2467888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PK</a:t>
            </a:r>
            <a:endParaRPr lang="fr-FR" dirty="0" smtClean="0"/>
          </a:p>
        </p:txBody>
      </p:sp>
      <p:sp>
        <p:nvSpPr>
          <p:cNvPr id="47" name="Rectangle 46"/>
          <p:cNvSpPr/>
          <p:nvPr/>
        </p:nvSpPr>
        <p:spPr>
          <a:xfrm>
            <a:off x="1626351" y="3445610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PK</a:t>
            </a:r>
            <a:endParaRPr lang="fr-FR" dirty="0" smtClean="0"/>
          </a:p>
        </p:txBody>
      </p:sp>
      <p:sp>
        <p:nvSpPr>
          <p:cNvPr id="48" name="Rectangle 47"/>
          <p:cNvSpPr/>
          <p:nvPr/>
        </p:nvSpPr>
        <p:spPr>
          <a:xfrm>
            <a:off x="7008832" y="2295807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PK</a:t>
            </a:r>
            <a:endParaRPr lang="fr-FR" dirty="0" smtClean="0"/>
          </a:p>
        </p:txBody>
      </p:sp>
      <p:sp>
        <p:nvSpPr>
          <p:cNvPr id="49" name="Rectangle 48"/>
          <p:cNvSpPr/>
          <p:nvPr/>
        </p:nvSpPr>
        <p:spPr>
          <a:xfrm>
            <a:off x="7018447" y="3875161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PK</a:t>
            </a:r>
            <a:endParaRPr lang="fr-FR" dirty="0" smtClean="0"/>
          </a:p>
        </p:txBody>
      </p:sp>
      <p:sp>
        <p:nvSpPr>
          <p:cNvPr id="50" name="Rectangle 49"/>
          <p:cNvSpPr/>
          <p:nvPr/>
        </p:nvSpPr>
        <p:spPr>
          <a:xfrm>
            <a:off x="4652453" y="3562585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FK</a:t>
            </a:r>
            <a:endParaRPr lang="fr-FR" dirty="0" smtClean="0"/>
          </a:p>
        </p:txBody>
      </p:sp>
      <p:sp>
        <p:nvSpPr>
          <p:cNvPr id="51" name="Rectangle 50"/>
          <p:cNvSpPr/>
          <p:nvPr/>
        </p:nvSpPr>
        <p:spPr>
          <a:xfrm>
            <a:off x="2173090" y="1787406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FK</a:t>
            </a:r>
            <a:endParaRPr lang="fr-FR" dirty="0" smtClean="0"/>
          </a:p>
        </p:txBody>
      </p:sp>
      <p:sp>
        <p:nvSpPr>
          <p:cNvPr id="52" name="Rectangle 51"/>
          <p:cNvSpPr/>
          <p:nvPr/>
        </p:nvSpPr>
        <p:spPr>
          <a:xfrm>
            <a:off x="2173090" y="4319513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FK</a:t>
            </a:r>
            <a:endParaRPr lang="fr-FR" dirty="0" smtClean="0"/>
          </a:p>
        </p:txBody>
      </p:sp>
      <p:sp>
        <p:nvSpPr>
          <p:cNvPr id="53" name="Rectangle 52"/>
          <p:cNvSpPr/>
          <p:nvPr/>
        </p:nvSpPr>
        <p:spPr>
          <a:xfrm>
            <a:off x="6546500" y="2481599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FK</a:t>
            </a:r>
            <a:endParaRPr lang="fr-FR" dirty="0" smtClean="0"/>
          </a:p>
        </p:txBody>
      </p:sp>
      <p:sp>
        <p:nvSpPr>
          <p:cNvPr id="54" name="Rectangle 53"/>
          <p:cNvSpPr/>
          <p:nvPr/>
        </p:nvSpPr>
        <p:spPr>
          <a:xfrm>
            <a:off x="6529574" y="3596690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FK</a:t>
            </a:r>
            <a:endParaRPr lang="fr-FR" dirty="0" smtClean="0"/>
          </a:p>
        </p:txBody>
      </p:sp>
      <p:sp>
        <p:nvSpPr>
          <p:cNvPr id="55" name="Rectangle 54"/>
          <p:cNvSpPr/>
          <p:nvPr/>
        </p:nvSpPr>
        <p:spPr>
          <a:xfrm>
            <a:off x="7020272" y="387535"/>
            <a:ext cx="1583423" cy="6481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Dimension « Catégories »</a:t>
            </a:r>
            <a:endParaRPr lang="fr-FR" dirty="0"/>
          </a:p>
        </p:txBody>
      </p:sp>
      <p:cxnSp>
        <p:nvCxnSpPr>
          <p:cNvPr id="56" name="Connecteur droit avec flèche 55"/>
          <p:cNvCxnSpPr>
            <a:stCxn id="14" idx="0"/>
            <a:endCxn id="55" idx="2"/>
          </p:cNvCxnSpPr>
          <p:nvPr/>
        </p:nvCxnSpPr>
        <p:spPr>
          <a:xfrm flipV="1">
            <a:off x="7811984" y="1035731"/>
            <a:ext cx="0" cy="6502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7781360" y="966492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PK</a:t>
            </a:r>
            <a:endParaRPr lang="fr-FR" dirty="0" smtClean="0"/>
          </a:p>
        </p:txBody>
      </p:sp>
      <p:sp>
        <p:nvSpPr>
          <p:cNvPr id="60" name="Rectangle 59"/>
          <p:cNvSpPr/>
          <p:nvPr/>
        </p:nvSpPr>
        <p:spPr>
          <a:xfrm>
            <a:off x="7423328" y="1359165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FK</a:t>
            </a:r>
            <a:endParaRPr lang="fr-FR" dirty="0" smtClean="0"/>
          </a:p>
        </p:txBody>
      </p:sp>
      <p:sp>
        <p:nvSpPr>
          <p:cNvPr id="33" name="Rectangle 32"/>
          <p:cNvSpPr/>
          <p:nvPr/>
        </p:nvSpPr>
        <p:spPr>
          <a:xfrm>
            <a:off x="4415957" y="426261"/>
            <a:ext cx="1764196" cy="810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Table de faits </a:t>
            </a:r>
          </a:p>
          <a:p>
            <a:pPr algn="ctr"/>
            <a:r>
              <a:rPr lang="fr-FR" dirty="0" smtClean="0"/>
              <a:t>« </a:t>
            </a:r>
            <a:r>
              <a:rPr lang="fr-FR" dirty="0" smtClean="0"/>
              <a:t>Stocks</a:t>
            </a:r>
            <a:r>
              <a:rPr lang="fr-FR" dirty="0" smtClean="0"/>
              <a:t> »</a:t>
            </a:r>
            <a:endParaRPr lang="fr-FR" dirty="0"/>
          </a:p>
        </p:txBody>
      </p:sp>
      <p:cxnSp>
        <p:nvCxnSpPr>
          <p:cNvPr id="35" name="Connecteur droit avec flèche 34"/>
          <p:cNvCxnSpPr>
            <a:stCxn id="33" idx="1"/>
            <a:endCxn id="13" idx="0"/>
          </p:cNvCxnSpPr>
          <p:nvPr/>
        </p:nvCxnSpPr>
        <p:spPr>
          <a:xfrm flipH="1">
            <a:off x="3426551" y="831262"/>
            <a:ext cx="989406" cy="8547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137734" y="1316642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PK</a:t>
            </a:r>
            <a:endParaRPr lang="fr-FR" dirty="0" smtClean="0"/>
          </a:p>
        </p:txBody>
      </p:sp>
      <p:sp>
        <p:nvSpPr>
          <p:cNvPr id="39" name="Rectangle 38"/>
          <p:cNvSpPr/>
          <p:nvPr/>
        </p:nvSpPr>
        <p:spPr>
          <a:xfrm>
            <a:off x="4031940" y="576512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FK</a:t>
            </a:r>
            <a:endParaRPr lang="fr-FR" dirty="0" smtClean="0"/>
          </a:p>
        </p:txBody>
      </p:sp>
      <p:cxnSp>
        <p:nvCxnSpPr>
          <p:cNvPr id="41" name="Connecteur droit avec flèche 40"/>
          <p:cNvCxnSpPr>
            <a:stCxn id="33" idx="3"/>
          </p:cNvCxnSpPr>
          <p:nvPr/>
        </p:nvCxnSpPr>
        <p:spPr>
          <a:xfrm>
            <a:off x="6180153" y="831262"/>
            <a:ext cx="852888" cy="8547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Connecteur en angle 15"/>
          <p:cNvCxnSpPr>
            <a:stCxn id="33" idx="0"/>
            <a:endCxn id="8" idx="3"/>
          </p:cNvCxnSpPr>
          <p:nvPr/>
        </p:nvCxnSpPr>
        <p:spPr>
          <a:xfrm rot="16200000" flipH="1">
            <a:off x="4898891" y="825424"/>
            <a:ext cx="4103967" cy="3305640"/>
          </a:xfrm>
          <a:prstGeom prst="bentConnector4">
            <a:avLst>
              <a:gd name="adj1" fmla="val -5570"/>
              <a:gd name="adj2" fmla="val 10691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4923582" y="86252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FK</a:t>
            </a:r>
            <a:endParaRPr lang="fr-FR" dirty="0" smtClean="0"/>
          </a:p>
        </p:txBody>
      </p:sp>
      <p:sp>
        <p:nvSpPr>
          <p:cNvPr id="61" name="Rectangle 60"/>
          <p:cNvSpPr/>
          <p:nvPr/>
        </p:nvSpPr>
        <p:spPr>
          <a:xfrm>
            <a:off x="6159273" y="567002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FK</a:t>
            </a:r>
            <a:endParaRPr lang="fr-FR" dirty="0" smtClean="0"/>
          </a:p>
        </p:txBody>
      </p:sp>
      <p:sp>
        <p:nvSpPr>
          <p:cNvPr id="62" name="Rectangle 61"/>
          <p:cNvSpPr/>
          <p:nvPr/>
        </p:nvSpPr>
        <p:spPr>
          <a:xfrm>
            <a:off x="6530568" y="1474570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PK</a:t>
            </a:r>
            <a:endParaRPr lang="fr-FR" dirty="0" smtClean="0"/>
          </a:p>
        </p:txBody>
      </p:sp>
      <p:sp>
        <p:nvSpPr>
          <p:cNvPr id="63" name="Rectangle 62"/>
          <p:cNvSpPr/>
          <p:nvPr/>
        </p:nvSpPr>
        <p:spPr>
          <a:xfrm>
            <a:off x="8603695" y="4491865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PK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53978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244958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Table de faits « Ventes »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395536" y="5333104"/>
            <a:ext cx="753328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Comme toute table de faits :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dirty="0" smtClean="0"/>
              <a:t>Elle ne contient que des FK (Les PK sont dans les tables de dimensions)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dirty="0" smtClean="0"/>
              <a:t>Une FK par table de dimension qui lui sont liés directement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843808" y="1835898"/>
            <a:ext cx="2664296" cy="9541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DATE_VENTE_FK	</a:t>
            </a:r>
            <a:r>
              <a:rPr lang="fr-FR" sz="1400" dirty="0" err="1" smtClean="0"/>
              <a:t>int</a:t>
            </a:r>
            <a:endParaRPr lang="fr-FR" sz="1400" dirty="0" smtClean="0"/>
          </a:p>
          <a:p>
            <a:r>
              <a:rPr lang="fr-FR" sz="1400" dirty="0" smtClean="0"/>
              <a:t>PRODUIT_FK	</a:t>
            </a:r>
            <a:r>
              <a:rPr lang="fr-FR" sz="1400" dirty="0" err="1" smtClean="0"/>
              <a:t>int</a:t>
            </a:r>
            <a:endParaRPr lang="fr-FR" sz="1400" dirty="0" smtClean="0"/>
          </a:p>
          <a:p>
            <a:r>
              <a:rPr lang="fr-FR" sz="1400" dirty="0" smtClean="0"/>
              <a:t>CLIENT_FK		</a:t>
            </a:r>
            <a:r>
              <a:rPr lang="fr-FR" sz="1400" dirty="0" err="1" smtClean="0"/>
              <a:t>int</a:t>
            </a:r>
            <a:endParaRPr lang="fr-FR" sz="1400" dirty="0" smtClean="0"/>
          </a:p>
          <a:p>
            <a:r>
              <a:rPr lang="fr-FR" sz="1400" dirty="0" smtClean="0"/>
              <a:t>LIEU_FK		</a:t>
            </a:r>
            <a:r>
              <a:rPr lang="fr-FR" sz="1400" dirty="0" err="1" smtClean="0"/>
              <a:t>int</a:t>
            </a:r>
            <a:endParaRPr lang="fr-FR" sz="1400" dirty="0" smtClean="0"/>
          </a:p>
        </p:txBody>
      </p:sp>
      <p:sp>
        <p:nvSpPr>
          <p:cNvPr id="13" name="Rogner un rectangle avec un coin du même côté 12"/>
          <p:cNvSpPr/>
          <p:nvPr/>
        </p:nvSpPr>
        <p:spPr>
          <a:xfrm>
            <a:off x="2843808" y="1408638"/>
            <a:ext cx="2664296" cy="36004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FACT_VENTE</a:t>
            </a:r>
            <a:endParaRPr lang="fr-FR" sz="14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2843808" y="2860207"/>
            <a:ext cx="2664296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MONTANT_HT_VENTE	 </a:t>
            </a:r>
            <a:r>
              <a:rPr lang="fr-FR" sz="1400" dirty="0" err="1" smtClean="0"/>
              <a:t>numeric</a:t>
            </a:r>
            <a:endParaRPr lang="fr-FR" sz="1400" dirty="0"/>
          </a:p>
          <a:p>
            <a:r>
              <a:rPr lang="fr-FR" sz="1400" dirty="0"/>
              <a:t>MONTANT_TVA_VENTE	 </a:t>
            </a:r>
            <a:r>
              <a:rPr lang="fr-FR" sz="1400" dirty="0" err="1"/>
              <a:t>numeric</a:t>
            </a:r>
            <a:endParaRPr lang="fr-FR" sz="1400" dirty="0" smtClean="0"/>
          </a:p>
          <a:p>
            <a:r>
              <a:rPr lang="fr-FR" sz="1400" dirty="0" smtClean="0"/>
              <a:t>MARGE_BRUTE	</a:t>
            </a:r>
            <a:r>
              <a:rPr lang="fr-FR" sz="1400" dirty="0"/>
              <a:t> </a:t>
            </a:r>
            <a:r>
              <a:rPr lang="fr-FR" sz="1400" dirty="0" err="1" smtClean="0"/>
              <a:t>numeric</a:t>
            </a:r>
            <a:endParaRPr lang="fr-FR" sz="14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5868144" y="2096541"/>
            <a:ext cx="3096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1</a:t>
            </a:r>
            <a:r>
              <a:rPr lang="fr-FR" dirty="0" smtClean="0"/>
              <a:t> : FK vers les dimensions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868144" y="3139876"/>
            <a:ext cx="3096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2</a:t>
            </a:r>
            <a:r>
              <a:rPr lang="fr-FR" dirty="0" smtClean="0"/>
              <a:t> : Mesures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68144" y="3640893"/>
            <a:ext cx="3203848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3</a:t>
            </a:r>
            <a:r>
              <a:rPr lang="fr-FR" dirty="0" smtClean="0"/>
              <a:t> : Dimensions dégénérées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/>
              <a:t>Champs permettant de faire le lien entre le système décisionnel et le système </a:t>
            </a:r>
            <a:r>
              <a:rPr lang="fr-FR" dirty="0" smtClean="0"/>
              <a:t>source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2843808" y="3669073"/>
            <a:ext cx="2664296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NUM_TICKET	</a:t>
            </a:r>
            <a:r>
              <a:rPr lang="fr-FR" sz="1400" dirty="0" err="1" smtClean="0"/>
              <a:t>varchar</a:t>
            </a:r>
            <a:endParaRPr lang="fr-FR" sz="14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367584" y="718418"/>
            <a:ext cx="84528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Un ticket de caisse correspond à [1 .. N] produits, donc  [1 .. N] lignes dans la table de faits (1 par produit) avec le même NUM_TICKET</a:t>
            </a:r>
          </a:p>
        </p:txBody>
      </p:sp>
    </p:spTree>
    <p:extLst>
      <p:ext uri="{BB962C8B-B14F-4D97-AF65-F5344CB8AC3E}">
        <p14:creationId xmlns:p14="http://schemas.microsoft.com/office/powerpoint/2010/main" val="219468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2406813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Table de faits « </a:t>
            </a:r>
            <a:r>
              <a:rPr lang="fr-FR" dirty="0" smtClean="0"/>
              <a:t>Stocks</a:t>
            </a:r>
            <a:r>
              <a:rPr lang="fr-FR" dirty="0" smtClean="0"/>
              <a:t> »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395536" y="5333104"/>
            <a:ext cx="753328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Comme toute table de faits :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dirty="0" smtClean="0"/>
              <a:t>Elle ne contient que des FK (Les PK sont dans les tables de dimensions)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dirty="0" smtClean="0"/>
              <a:t>Une FK par table de dimension qui lui sont liés directement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843808" y="1835898"/>
            <a:ext cx="2664296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DATE_INVENTAIRE_FK</a:t>
            </a:r>
            <a:r>
              <a:rPr lang="fr-FR" sz="1400" dirty="0" smtClean="0"/>
              <a:t>	</a:t>
            </a:r>
            <a:r>
              <a:rPr lang="fr-FR" sz="1400" dirty="0" err="1" smtClean="0"/>
              <a:t>int</a:t>
            </a:r>
            <a:endParaRPr lang="fr-FR" sz="1400" dirty="0" smtClean="0"/>
          </a:p>
          <a:p>
            <a:r>
              <a:rPr lang="fr-FR" sz="1400" dirty="0" smtClean="0"/>
              <a:t>PRODUIT_FK	</a:t>
            </a:r>
            <a:r>
              <a:rPr lang="fr-FR" sz="1400" dirty="0" err="1" smtClean="0"/>
              <a:t>int</a:t>
            </a:r>
            <a:endParaRPr lang="fr-FR" sz="1400" dirty="0" smtClean="0"/>
          </a:p>
          <a:p>
            <a:r>
              <a:rPr lang="fr-FR" sz="1400" dirty="0" smtClean="0"/>
              <a:t>LIEU_FK</a:t>
            </a:r>
            <a:r>
              <a:rPr lang="fr-FR" sz="1400" dirty="0" smtClean="0"/>
              <a:t>		</a:t>
            </a:r>
            <a:r>
              <a:rPr lang="fr-FR" sz="1400" dirty="0" err="1" smtClean="0"/>
              <a:t>int</a:t>
            </a:r>
            <a:endParaRPr lang="fr-FR" sz="1400" dirty="0" smtClean="0"/>
          </a:p>
        </p:txBody>
      </p:sp>
      <p:sp>
        <p:nvSpPr>
          <p:cNvPr id="13" name="Rogner un rectangle avec un coin du même côté 12"/>
          <p:cNvSpPr/>
          <p:nvPr/>
        </p:nvSpPr>
        <p:spPr>
          <a:xfrm>
            <a:off x="2843808" y="1408638"/>
            <a:ext cx="2664296" cy="36004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FACT_STOCK</a:t>
            </a:r>
            <a:endParaRPr lang="fr-FR" sz="14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2843808" y="2629113"/>
            <a:ext cx="2664296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NBR_DISPO</a:t>
            </a:r>
            <a:r>
              <a:rPr lang="fr-FR" sz="1400" dirty="0" smtClean="0"/>
              <a:t>	 </a:t>
            </a:r>
            <a:r>
              <a:rPr lang="fr-FR" sz="1400" dirty="0" smtClean="0"/>
              <a:t>	</a:t>
            </a:r>
            <a:r>
              <a:rPr lang="fr-FR" sz="1400" dirty="0" err="1" smtClean="0"/>
              <a:t>int</a:t>
            </a:r>
            <a:endParaRPr lang="fr-FR" sz="14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5868144" y="1994989"/>
            <a:ext cx="3096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1</a:t>
            </a:r>
            <a:r>
              <a:rPr lang="fr-FR" dirty="0" smtClean="0"/>
              <a:t> : FK vers les dimensions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868144" y="2593434"/>
            <a:ext cx="3096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2</a:t>
            </a:r>
            <a:r>
              <a:rPr lang="fr-FR" dirty="0" smtClean="0"/>
              <a:t> : </a:t>
            </a:r>
            <a:r>
              <a:rPr lang="fr-FR" dirty="0" smtClean="0"/>
              <a:t>Mesure</a:t>
            </a:r>
            <a:endParaRPr lang="fr-FR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5868144" y="2998038"/>
            <a:ext cx="3203848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3</a:t>
            </a:r>
            <a:r>
              <a:rPr lang="fr-FR" dirty="0" smtClean="0"/>
              <a:t> : Dimensions dégénérées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/>
              <a:t>Champs permettant de faire le lien entre le système décisionnel et le système </a:t>
            </a:r>
            <a:r>
              <a:rPr lang="fr-FR" dirty="0" smtClean="0"/>
              <a:t>source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2843808" y="2998038"/>
            <a:ext cx="2664296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ID_INVENTAIRE</a:t>
            </a:r>
            <a:r>
              <a:rPr lang="fr-FR" sz="1400" dirty="0" smtClean="0"/>
              <a:t>	</a:t>
            </a:r>
            <a:r>
              <a:rPr lang="fr-FR" sz="1400" dirty="0" err="1" smtClean="0"/>
              <a:t>varchar</a:t>
            </a:r>
            <a:endParaRPr lang="fr-FR" sz="1400" dirty="0" smtClean="0"/>
          </a:p>
        </p:txBody>
      </p:sp>
    </p:spTree>
    <p:extLst>
      <p:ext uri="{BB962C8B-B14F-4D97-AF65-F5344CB8AC3E}">
        <p14:creationId xmlns:p14="http://schemas.microsoft.com/office/powerpoint/2010/main" val="53717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2364237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Dimension « Produits »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539552" y="1840036"/>
            <a:ext cx="2664296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PRODUIT_PK	</a:t>
            </a:r>
            <a:r>
              <a:rPr lang="fr-FR" sz="1400" dirty="0" err="1" smtClean="0"/>
              <a:t>int</a:t>
            </a:r>
            <a:endParaRPr lang="fr-FR" sz="1400" dirty="0" smtClean="0"/>
          </a:p>
        </p:txBody>
      </p:sp>
      <p:sp>
        <p:nvSpPr>
          <p:cNvPr id="30" name="Rogner un rectangle avec un coin du même côté 29"/>
          <p:cNvSpPr/>
          <p:nvPr/>
        </p:nvSpPr>
        <p:spPr>
          <a:xfrm>
            <a:off x="539552" y="1412776"/>
            <a:ext cx="2664296" cy="36004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DIM_PRODUIT</a:t>
            </a:r>
            <a:endParaRPr lang="fr-FR" sz="1400" b="1" dirty="0"/>
          </a:p>
        </p:txBody>
      </p:sp>
      <p:sp>
        <p:nvSpPr>
          <p:cNvPr id="31" name="ZoneTexte 30"/>
          <p:cNvSpPr txBox="1"/>
          <p:nvPr/>
        </p:nvSpPr>
        <p:spPr>
          <a:xfrm>
            <a:off x="539552" y="2237821"/>
            <a:ext cx="2664296" cy="13849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CATEGORIE_FK	</a:t>
            </a:r>
            <a:r>
              <a:rPr lang="fr-FR" sz="1400" dirty="0" err="1" smtClean="0"/>
              <a:t>int</a:t>
            </a:r>
            <a:endParaRPr lang="fr-FR" sz="1400" dirty="0" smtClean="0"/>
          </a:p>
          <a:p>
            <a:r>
              <a:rPr lang="fr-FR" sz="1400" dirty="0" smtClean="0"/>
              <a:t>LIBEL_PRODUIT	</a:t>
            </a:r>
            <a:r>
              <a:rPr lang="fr-FR" sz="1400" dirty="0" err="1" smtClean="0"/>
              <a:t>varchar</a:t>
            </a:r>
            <a:endParaRPr lang="fr-FR" sz="1400" dirty="0"/>
          </a:p>
          <a:p>
            <a:r>
              <a:rPr lang="fr-FR" sz="1400" dirty="0" smtClean="0"/>
              <a:t>PRIX_ACHAT		</a:t>
            </a:r>
            <a:r>
              <a:rPr lang="fr-FR" sz="1400" dirty="0" err="1" smtClean="0"/>
              <a:t>numeric</a:t>
            </a:r>
            <a:endParaRPr lang="fr-FR" sz="1400" dirty="0"/>
          </a:p>
          <a:p>
            <a:r>
              <a:rPr lang="fr-FR" sz="1400" dirty="0" smtClean="0"/>
              <a:t>TAUX_TVA		</a:t>
            </a:r>
            <a:r>
              <a:rPr lang="fr-FR" sz="1400" dirty="0" err="1" smtClean="0"/>
              <a:t>numeric</a:t>
            </a:r>
            <a:endParaRPr lang="fr-FR" sz="1400" dirty="0"/>
          </a:p>
          <a:p>
            <a:r>
              <a:rPr lang="fr-FR" sz="1400" dirty="0" smtClean="0"/>
              <a:t>MARQUE_PRODUIT	</a:t>
            </a:r>
            <a:r>
              <a:rPr lang="fr-FR" sz="1400" dirty="0" err="1" smtClean="0"/>
              <a:t>varchar</a:t>
            </a:r>
            <a:endParaRPr lang="fr-FR" sz="1400" dirty="0"/>
          </a:p>
          <a:p>
            <a:r>
              <a:rPr lang="fr-FR" sz="1400" dirty="0" smtClean="0"/>
              <a:t>GROSSISTE_PRODUIT	</a:t>
            </a:r>
            <a:r>
              <a:rPr lang="fr-FR" sz="1400" dirty="0" err="1" smtClean="0"/>
              <a:t>varchar</a:t>
            </a:r>
            <a:endParaRPr lang="fr-FR" sz="1400" dirty="0"/>
          </a:p>
        </p:txBody>
      </p:sp>
      <p:sp>
        <p:nvSpPr>
          <p:cNvPr id="34" name="Rectangle 33"/>
          <p:cNvSpPr/>
          <p:nvPr/>
        </p:nvSpPr>
        <p:spPr>
          <a:xfrm>
            <a:off x="3707904" y="1809258"/>
            <a:ext cx="4032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1</a:t>
            </a:r>
            <a:r>
              <a:rPr lang="fr-FR" dirty="0" smtClean="0"/>
              <a:t> : PK « technique » de cette table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707904" y="2213979"/>
            <a:ext cx="53266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2</a:t>
            </a:r>
            <a:r>
              <a:rPr lang="fr-FR" dirty="0" smtClean="0"/>
              <a:t> : Données et FK vers les catégories de produits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-36512" y="5157192"/>
            <a:ext cx="92921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Exemples de {Libellé produit ; Prix d’achat ; Taux TVA ; Marque produit ; Fournisseur produit}</a:t>
            </a:r>
            <a:r>
              <a:rPr lang="fr-FR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{ « Rouleau </a:t>
            </a:r>
            <a:r>
              <a:rPr lang="fr-FR" dirty="0" err="1" smtClean="0"/>
              <a:t>antigoutte</a:t>
            </a:r>
            <a:r>
              <a:rPr lang="fr-FR" dirty="0" smtClean="0"/>
              <a:t> L180 »,«</a:t>
            </a:r>
            <a:r>
              <a:rPr lang="fr-FR" dirty="0"/>
              <a:t> 5,95 € », « 20% </a:t>
            </a:r>
            <a:r>
              <a:rPr lang="fr-FR" dirty="0" smtClean="0"/>
              <a:t>»,« Julien S.A. »,«</a:t>
            </a:r>
            <a:r>
              <a:rPr lang="fr-FR" dirty="0"/>
              <a:t> </a:t>
            </a:r>
            <a:r>
              <a:rPr lang="fr-FR" dirty="0" smtClean="0"/>
              <a:t>France Peintures SARL »}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{ « </a:t>
            </a:r>
            <a:r>
              <a:rPr lang="fr-FR" dirty="0" smtClean="0"/>
              <a:t>Taille-haie sur perche RPT4545E 450W</a:t>
            </a:r>
            <a:r>
              <a:rPr lang="fr-FR" dirty="0"/>
              <a:t> </a:t>
            </a:r>
            <a:r>
              <a:rPr lang="fr-FR" dirty="0" smtClean="0"/>
              <a:t>»,«</a:t>
            </a:r>
            <a:r>
              <a:rPr lang="fr-FR" dirty="0"/>
              <a:t> </a:t>
            </a:r>
            <a:r>
              <a:rPr lang="fr-FR" dirty="0" smtClean="0"/>
              <a:t>101,00 </a:t>
            </a:r>
            <a:r>
              <a:rPr lang="fr-FR" dirty="0"/>
              <a:t>€ </a:t>
            </a:r>
            <a:r>
              <a:rPr lang="fr-FR" dirty="0" smtClean="0"/>
              <a:t>»,«</a:t>
            </a:r>
            <a:r>
              <a:rPr lang="fr-FR" dirty="0"/>
              <a:t> 20% </a:t>
            </a:r>
            <a:r>
              <a:rPr lang="fr-FR" dirty="0" smtClean="0"/>
              <a:t>»,«</a:t>
            </a:r>
            <a:r>
              <a:rPr lang="fr-FR" dirty="0"/>
              <a:t> Roby LTD </a:t>
            </a:r>
            <a:r>
              <a:rPr lang="fr-FR" dirty="0" smtClean="0"/>
              <a:t>»,«</a:t>
            </a:r>
            <a:r>
              <a:rPr lang="fr-FR" dirty="0"/>
              <a:t>Roby LTD »</a:t>
            </a:r>
            <a:r>
              <a:rPr lang="fr-FR" dirty="0" smtClean="0"/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676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2573333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Dimension « Catégories »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611560" y="3753336"/>
            <a:ext cx="62646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Texte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539552" y="1840036"/>
            <a:ext cx="2664296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CATEGORIE_PK	</a:t>
            </a:r>
            <a:r>
              <a:rPr lang="fr-FR" sz="1400" dirty="0" err="1" smtClean="0"/>
              <a:t>int</a:t>
            </a:r>
            <a:endParaRPr lang="fr-FR" sz="1400" dirty="0" smtClean="0"/>
          </a:p>
        </p:txBody>
      </p:sp>
      <p:sp>
        <p:nvSpPr>
          <p:cNvPr id="30" name="Rogner un rectangle avec un coin du même côté 29"/>
          <p:cNvSpPr/>
          <p:nvPr/>
        </p:nvSpPr>
        <p:spPr>
          <a:xfrm>
            <a:off x="539552" y="1412776"/>
            <a:ext cx="2664296" cy="36004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DIM_CATEGORIE</a:t>
            </a:r>
            <a:endParaRPr lang="fr-FR" sz="1400" b="1" dirty="0"/>
          </a:p>
        </p:txBody>
      </p:sp>
      <p:sp>
        <p:nvSpPr>
          <p:cNvPr id="31" name="ZoneTexte 30"/>
          <p:cNvSpPr txBox="1"/>
          <p:nvPr/>
        </p:nvSpPr>
        <p:spPr>
          <a:xfrm>
            <a:off x="539552" y="2237821"/>
            <a:ext cx="2664296" cy="18158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LIBEL_UNIVERS	</a:t>
            </a:r>
            <a:r>
              <a:rPr lang="fr-FR" sz="1400" dirty="0" err="1" smtClean="0"/>
              <a:t>varchar</a:t>
            </a:r>
            <a:endParaRPr lang="fr-FR" sz="1400" dirty="0" smtClean="0"/>
          </a:p>
          <a:p>
            <a:r>
              <a:rPr lang="fr-FR" sz="1400" dirty="0" smtClean="0"/>
              <a:t>ID_UNIVERS		</a:t>
            </a:r>
            <a:r>
              <a:rPr lang="fr-FR" sz="1400" dirty="0" err="1" smtClean="0"/>
              <a:t>int</a:t>
            </a:r>
            <a:endParaRPr lang="fr-FR" sz="1400" dirty="0" smtClean="0"/>
          </a:p>
          <a:p>
            <a:r>
              <a:rPr lang="fr-FR" sz="1400" dirty="0"/>
              <a:t>LIBEL_RAYON </a:t>
            </a:r>
            <a:r>
              <a:rPr lang="fr-FR" sz="1400" dirty="0" smtClean="0"/>
              <a:t>	</a:t>
            </a:r>
            <a:r>
              <a:rPr lang="fr-FR" sz="1400" dirty="0" err="1" smtClean="0"/>
              <a:t>varchar</a:t>
            </a:r>
            <a:endParaRPr lang="fr-FR" sz="1400" dirty="0" smtClean="0"/>
          </a:p>
          <a:p>
            <a:r>
              <a:rPr lang="fr-FR" sz="1400" dirty="0" smtClean="0"/>
              <a:t>ID_RAYON		</a:t>
            </a:r>
            <a:r>
              <a:rPr lang="fr-FR" sz="1400" dirty="0" err="1" smtClean="0"/>
              <a:t>int</a:t>
            </a:r>
            <a:endParaRPr lang="fr-FR" sz="1400" dirty="0" smtClean="0"/>
          </a:p>
          <a:p>
            <a:r>
              <a:rPr lang="fr-FR" sz="1400" dirty="0" smtClean="0"/>
              <a:t>LIBEL_FAMILLE	</a:t>
            </a:r>
            <a:r>
              <a:rPr lang="fr-FR" sz="1400" dirty="0" err="1" smtClean="0"/>
              <a:t>varchar</a:t>
            </a:r>
            <a:endParaRPr lang="fr-FR" sz="1400" dirty="0"/>
          </a:p>
          <a:p>
            <a:r>
              <a:rPr lang="fr-FR" sz="1400" dirty="0" smtClean="0"/>
              <a:t>ID_FAMILLE		</a:t>
            </a:r>
            <a:r>
              <a:rPr lang="fr-FR" sz="1400" dirty="0" err="1" smtClean="0"/>
              <a:t>int</a:t>
            </a:r>
            <a:endParaRPr lang="fr-FR" sz="1400" dirty="0"/>
          </a:p>
          <a:p>
            <a:r>
              <a:rPr lang="fr-FR" sz="1400" dirty="0" smtClean="0"/>
              <a:t>LIBEL_SSFAMILLE	</a:t>
            </a:r>
            <a:r>
              <a:rPr lang="fr-FR" sz="1400" dirty="0" err="1" smtClean="0"/>
              <a:t>varchar</a:t>
            </a:r>
            <a:endParaRPr lang="fr-FR" sz="1400" dirty="0"/>
          </a:p>
          <a:p>
            <a:r>
              <a:rPr lang="fr-FR" sz="1400" dirty="0" smtClean="0"/>
              <a:t>ID_SSFAMILLE 	</a:t>
            </a:r>
            <a:r>
              <a:rPr lang="fr-FR" sz="1400" dirty="0" err="1" smtClean="0"/>
              <a:t>int</a:t>
            </a:r>
            <a:endParaRPr lang="fr-FR" sz="1400" dirty="0"/>
          </a:p>
        </p:txBody>
      </p:sp>
      <p:sp>
        <p:nvSpPr>
          <p:cNvPr id="32" name="Rectangle 31"/>
          <p:cNvSpPr/>
          <p:nvPr/>
        </p:nvSpPr>
        <p:spPr>
          <a:xfrm>
            <a:off x="3707904" y="1809258"/>
            <a:ext cx="4032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1</a:t>
            </a:r>
            <a:r>
              <a:rPr lang="fr-FR" dirty="0" smtClean="0"/>
              <a:t> : PK « technique » de cette table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707904" y="2213979"/>
            <a:ext cx="53266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2</a:t>
            </a:r>
            <a:r>
              <a:rPr lang="fr-FR" dirty="0" smtClean="0"/>
              <a:t> : Données des catégories de produits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301494" y="4437111"/>
            <a:ext cx="87330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Exemples de {Libellé univers ; libellé rayon ; libellé famille ; libellé sous-famille} </a:t>
            </a:r>
            <a:r>
              <a:rPr lang="fr-FR" dirty="0" smtClean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{ « Intérieur et décoration » </a:t>
            </a:r>
            <a:r>
              <a:rPr lang="fr-FR" dirty="0"/>
              <a:t>; « Peinture, papiers peints et enduits </a:t>
            </a:r>
            <a:r>
              <a:rPr lang="fr-FR" dirty="0" smtClean="0"/>
              <a:t>» ; </a:t>
            </a:r>
            <a:r>
              <a:rPr lang="fr-FR" dirty="0"/>
              <a:t>« Outils du peintre </a:t>
            </a:r>
            <a:r>
              <a:rPr lang="fr-FR" dirty="0" smtClean="0"/>
              <a:t>» ; </a:t>
            </a:r>
            <a:r>
              <a:rPr lang="fr-FR" dirty="0"/>
              <a:t>« Pinceaux  »</a:t>
            </a:r>
            <a:r>
              <a:rPr lang="fr-FR" dirty="0" smtClean="0"/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{ « </a:t>
            </a:r>
            <a:r>
              <a:rPr lang="fr-FR" dirty="0" smtClean="0"/>
              <a:t>Jardin et extérieur</a:t>
            </a:r>
            <a:r>
              <a:rPr lang="fr-FR" dirty="0"/>
              <a:t> </a:t>
            </a:r>
            <a:r>
              <a:rPr lang="fr-FR" dirty="0" smtClean="0"/>
              <a:t>» </a:t>
            </a:r>
            <a:r>
              <a:rPr lang="fr-FR" dirty="0"/>
              <a:t>; « Outils à moteur </a:t>
            </a:r>
            <a:r>
              <a:rPr lang="fr-FR" dirty="0" smtClean="0"/>
              <a:t>» ; </a:t>
            </a:r>
            <a:r>
              <a:rPr lang="fr-FR" dirty="0"/>
              <a:t>« Taille-haie </a:t>
            </a:r>
            <a:r>
              <a:rPr lang="fr-FR" dirty="0" smtClean="0"/>
              <a:t>» ; </a:t>
            </a:r>
            <a:r>
              <a:rPr lang="fr-FR" dirty="0"/>
              <a:t>« Taille-haie  électrique »</a:t>
            </a:r>
            <a:r>
              <a:rPr lang="fr-FR" dirty="0" smtClean="0"/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652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1920</TotalTime>
  <Words>634</Words>
  <Application>Microsoft Office PowerPoint</Application>
  <PresentationFormat>Affichage à l'écran (4:3)</PresentationFormat>
  <Paragraphs>246</Paragraphs>
  <Slides>13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GCE 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S0075842</dc:creator>
  <cp:lastModifiedBy>oessner</cp:lastModifiedBy>
  <cp:revision>155</cp:revision>
  <dcterms:created xsi:type="dcterms:W3CDTF">2015-04-28T11:53:17Z</dcterms:created>
  <dcterms:modified xsi:type="dcterms:W3CDTF">2015-06-28T18:12:30Z</dcterms:modified>
</cp:coreProperties>
</file>