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301" r:id="rId2"/>
    <p:sldId id="417" r:id="rId3"/>
    <p:sldId id="419" r:id="rId4"/>
    <p:sldId id="418" r:id="rId5"/>
    <p:sldId id="333" r:id="rId6"/>
    <p:sldId id="415" r:id="rId7"/>
    <p:sldId id="416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64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65" r:id="rId28"/>
    <p:sldId id="466" r:id="rId29"/>
    <p:sldId id="452" r:id="rId30"/>
    <p:sldId id="453" r:id="rId31"/>
    <p:sldId id="454" r:id="rId32"/>
    <p:sldId id="468" r:id="rId33"/>
    <p:sldId id="467" r:id="rId34"/>
    <p:sldId id="505" r:id="rId35"/>
    <p:sldId id="506" r:id="rId36"/>
    <p:sldId id="507" r:id="rId37"/>
    <p:sldId id="508" r:id="rId38"/>
    <p:sldId id="475" r:id="rId39"/>
    <p:sldId id="476" r:id="rId40"/>
    <p:sldId id="477" r:id="rId41"/>
    <p:sldId id="478" r:id="rId42"/>
    <p:sldId id="473" r:id="rId43"/>
    <p:sldId id="474" r:id="rId44"/>
    <p:sldId id="482" r:id="rId45"/>
    <p:sldId id="483" r:id="rId46"/>
    <p:sldId id="484" r:id="rId47"/>
    <p:sldId id="485" r:id="rId48"/>
    <p:sldId id="486" r:id="rId49"/>
    <p:sldId id="487" r:id="rId50"/>
    <p:sldId id="488" r:id="rId51"/>
    <p:sldId id="489" r:id="rId52"/>
    <p:sldId id="490" r:id="rId53"/>
    <p:sldId id="491" r:id="rId54"/>
    <p:sldId id="492" r:id="rId55"/>
    <p:sldId id="493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502" r:id="rId65"/>
    <p:sldId id="503" r:id="rId66"/>
    <p:sldId id="504" r:id="rId67"/>
    <p:sldId id="480" r:id="rId68"/>
    <p:sldId id="481" r:id="rId69"/>
    <p:sldId id="469" r:id="rId70"/>
    <p:sldId id="470" r:id="rId71"/>
    <p:sldId id="471" r:id="rId72"/>
    <p:sldId id="472" r:id="rId73"/>
    <p:sldId id="455" r:id="rId74"/>
    <p:sldId id="456" r:id="rId75"/>
    <p:sldId id="457" r:id="rId76"/>
    <p:sldId id="458" r:id="rId77"/>
    <p:sldId id="459" r:id="rId78"/>
    <p:sldId id="460" r:id="rId79"/>
    <p:sldId id="461" r:id="rId80"/>
    <p:sldId id="462" r:id="rId81"/>
    <p:sldId id="463" r:id="rId82"/>
    <p:sldId id="479" r:id="rId83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0D8E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757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903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095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576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06/10/2015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‹#›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ms143506(v=sql.120)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12055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technet.microsoft.com/fr-fr/evalcenter/dn205290.aspx" TargetMode="External"/><Relationship Id="rId4" Type="http://schemas.openxmlformats.org/officeDocument/2006/relationships/hyperlink" Target="http://go.microsoft.com/fwlink/?LinkId=18679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43786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41(v=sql.120)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281997(v=sql.120)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204009.asp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onyx_pc/ReportServer" TargetMode="External"/><Relationship Id="rId2" Type="http://schemas.openxmlformats.org/officeDocument/2006/relationships/hyperlink" Target="http://onyx_pc/report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github.com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hyperlink" Target="https://github.com/M2SIID-ODE/Projet_ODE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476" y="151180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23528" y="836712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Système d'exploitation </a:t>
            </a:r>
          </a:p>
          <a:p>
            <a:pPr lvl="1"/>
            <a:r>
              <a:rPr lang="fr-FR" dirty="0" smtClean="0"/>
              <a:t>Windows 8.1 et supérieur      //        Windows </a:t>
            </a:r>
            <a:r>
              <a:rPr lang="fr-FR" dirty="0"/>
              <a:t>Server 2008 </a:t>
            </a:r>
            <a:r>
              <a:rPr lang="fr-FR" dirty="0" smtClean="0"/>
              <a:t>R2 et supérieur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/>
              <a:t>Mémoire RAM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inimum : 1 Go pour </a:t>
            </a:r>
            <a:r>
              <a:rPr lang="fr-FR" dirty="0"/>
              <a:t>SQL </a:t>
            </a:r>
            <a:r>
              <a:rPr lang="fr-FR" dirty="0" smtClean="0"/>
              <a:t>Server   //    4 </a:t>
            </a:r>
            <a:r>
              <a:rPr lang="fr-FR" dirty="0"/>
              <a:t>Go pour </a:t>
            </a:r>
            <a:r>
              <a:rPr lang="fr-FR" dirty="0" smtClean="0"/>
              <a:t>SSRS</a:t>
            </a:r>
          </a:p>
          <a:p>
            <a:pPr lvl="1"/>
            <a:r>
              <a:rPr lang="fr-FR" dirty="0" smtClean="0"/>
              <a:t>Conseillé :  4 </a:t>
            </a:r>
            <a:r>
              <a:rPr lang="fr-FR" dirty="0"/>
              <a:t>Go pour SQL Server   //    </a:t>
            </a:r>
            <a:r>
              <a:rPr lang="fr-FR" dirty="0" smtClean="0"/>
              <a:t>8 </a:t>
            </a:r>
            <a:r>
              <a:rPr lang="fr-FR" dirty="0"/>
              <a:t>Go pour SSRS</a:t>
            </a:r>
          </a:p>
          <a:p>
            <a:pPr lvl="1"/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b="1" dirty="0"/>
              <a:t>Disque-dur </a:t>
            </a:r>
          </a:p>
          <a:p>
            <a:pPr lvl="1"/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/>
              <a:t>Go d'espace disque </a:t>
            </a:r>
            <a:r>
              <a:rPr lang="fr-FR" dirty="0" smtClean="0"/>
              <a:t>disponible</a:t>
            </a:r>
          </a:p>
          <a:p>
            <a:pPr lvl="1"/>
            <a:endParaRPr lang="fr-FR" dirty="0"/>
          </a:p>
          <a:p>
            <a:pPr>
              <a:lnSpc>
                <a:spcPct val="200000"/>
              </a:lnSpc>
            </a:pPr>
            <a:r>
              <a:rPr lang="fr-FR" b="1" dirty="0" smtClean="0"/>
              <a:t>Exigences </a:t>
            </a:r>
            <a:r>
              <a:rPr lang="fr-FR" b="1" dirty="0"/>
              <a:t>complètes sur le site de Microsoft</a:t>
            </a:r>
          </a:p>
          <a:p>
            <a:pPr lvl="1"/>
            <a:r>
              <a:rPr lang="fr-FR" dirty="0">
                <a:hlinkClick r:id="rId3"/>
              </a:rPr>
              <a:t>https://msdn.microsoft.com/fr-FR/library/ms143506(v=sql.120).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2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62068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Activez </a:t>
            </a:r>
            <a:r>
              <a:rPr lang="fr-FR" dirty="0" smtClean="0">
                <a:hlinkClick r:id="rId3"/>
              </a:rPr>
              <a:t>Microsoft .Net Framework 3.5 SP1</a:t>
            </a:r>
            <a:r>
              <a:rPr lang="fr-FR" dirty="0" smtClean="0"/>
              <a:t> ou téléchargez et installez </a:t>
            </a:r>
            <a:r>
              <a:rPr lang="fr-FR" dirty="0" smtClean="0">
                <a:hlinkClick r:id="rId4"/>
              </a:rPr>
              <a:t>Microsoft .Net Framework 4.0.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Aller sur la page Microsoft de Microsoft </a:t>
            </a:r>
            <a:r>
              <a:rPr lang="fr-FR" dirty="0"/>
              <a:t>SQL Server </a:t>
            </a:r>
            <a:r>
              <a:rPr lang="fr-FR" dirty="0" smtClean="0"/>
              <a:t>2014 SP1 (Version essai 180 jours)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337136" y="1844824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technet.microsoft.com/fr-fr/evalcenter/dn205290.aspx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15689" y="2361654"/>
            <a:ext cx="58192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Choisir la version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.ISO (Pour image DVD, ou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.CAB (Installeurs avec téléchargement lors de l’exécution)</a:t>
            </a:r>
            <a:endParaRPr lang="fr-FR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7544" y="5850964"/>
            <a:ext cx="395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Cliquez sur </a:t>
            </a:r>
            <a:r>
              <a:rPr lang="fr-FR" b="1" dirty="0" smtClean="0"/>
              <a:t>COMMENCER MAINTENANT</a:t>
            </a:r>
            <a:endParaRPr lang="fr-F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83" y="3532981"/>
            <a:ext cx="55340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436096" y="3433564"/>
            <a:ext cx="363016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Si vous êtes en Windows 64 bits : Version « _x64 </a:t>
            </a:r>
            <a:r>
              <a:rPr lang="fr-FR" sz="1400" dirty="0" smtClean="0"/>
              <a:t>» (Préférable en décisionnel) </a:t>
            </a:r>
            <a:endParaRPr lang="fr-FR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1611"/>
            <a:ext cx="34861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6945" y="836712"/>
            <a:ext cx="5498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 connecter avec son compte Microsoft Live (Gratuit) ou en créer-un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88" y="3672830"/>
            <a:ext cx="3524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4883" y="4725144"/>
            <a:ext cx="729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Fichier téléchargé (3,22 Go)</a:t>
            </a:r>
            <a:r>
              <a:rPr lang="fr-FR" dirty="0" smtClean="0"/>
              <a:t> : SQLServer2014SP1-FullSlipstream-x64-FRA.iso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74987" y="3210511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Choisir la langue et la plateforme (32 ou 64 bits)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51520" y="5229200"/>
            <a:ext cx="8748464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Alternatives à SQL Server 2014 Standard</a:t>
            </a:r>
          </a:p>
          <a:p>
            <a:r>
              <a:rPr lang="fr-FR" dirty="0" smtClean="0"/>
              <a:t>Les versions Entreprise ou Business Intelligence ne sont installables que sur les Windows Server. La version Express ne contient pas SSIS, SSRS et SSAS.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694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Monter l’image ISO (Automatique sous Windows 8)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Exécuter « SETUP.EXE »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Installation » puis « New SQL Server stand-</a:t>
            </a:r>
            <a:r>
              <a:rPr lang="fr-FR" dirty="0" err="1" smtClean="0"/>
              <a:t>alone</a:t>
            </a:r>
            <a:r>
              <a:rPr lang="fr-FR" dirty="0"/>
              <a:t> </a:t>
            </a:r>
            <a:r>
              <a:rPr lang="fr-FR" dirty="0" smtClean="0"/>
              <a:t>… 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1" y="3140968"/>
            <a:ext cx="76295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2595" y="370562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96851" y="3514688"/>
            <a:ext cx="4771910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" idx="3"/>
            <a:endCxn id="17" idx="1"/>
          </p:cNvCxnSpPr>
          <p:nvPr/>
        </p:nvCxnSpPr>
        <p:spPr>
          <a:xfrm flipV="1">
            <a:off x="1756691" y="3826179"/>
            <a:ext cx="1440160" cy="5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- 2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Nous allons utiliser la version d’essai (Et non l’express)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32" y="836712"/>
            <a:ext cx="30575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3321" y="2492896"/>
            <a:ext cx="765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Contrat de License : La participation au CEIP est facultative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59" y="2943225"/>
            <a:ext cx="5553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04" y="4797152"/>
            <a:ext cx="53816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527" y="4293096"/>
            <a:ext cx="8679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Microsoft Updates : Je recommande vivement les mises à jour (Failles de sécurité notamment)</a:t>
            </a:r>
          </a:p>
        </p:txBody>
      </p:sp>
    </p:spTree>
    <p:extLst>
      <p:ext uri="{BB962C8B-B14F-4D97-AF65-F5344CB8AC3E}">
        <p14:creationId xmlns:p14="http://schemas.microsoft.com/office/powerpoint/2010/main" val="20033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- 3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1520" y="836712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Tests des prérequis : Le Warning sur le Firewall est sans importance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06045"/>
            <a:ext cx="4640213" cy="263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8082" y="3843063"/>
            <a:ext cx="787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Setup </a:t>
            </a:r>
            <a:r>
              <a:rPr lang="fr-FR" dirty="0" err="1" smtClean="0"/>
              <a:t>Role</a:t>
            </a:r>
            <a:r>
              <a:rPr lang="fr-FR" dirty="0" smtClean="0"/>
              <a:t> : Choisir « SQL Server </a:t>
            </a:r>
            <a:r>
              <a:rPr lang="fr-FR" dirty="0" err="1" smtClean="0"/>
              <a:t>Features</a:t>
            </a:r>
            <a:r>
              <a:rPr lang="fr-FR" dirty="0" smtClean="0"/>
              <a:t> »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83" y="4212395"/>
            <a:ext cx="4834533" cy="19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8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502" y="1268760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Choix des composants à installer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12215"/>
              </p:ext>
            </p:extLst>
          </p:nvPr>
        </p:nvGraphicFramePr>
        <p:xfrm>
          <a:off x="1243021" y="1652313"/>
          <a:ext cx="662473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Composant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Database Engine Service 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err="1" smtClean="0">
                          <a:effectLst/>
                        </a:rPr>
                        <a:t>Mais</a:t>
                      </a:r>
                      <a:r>
                        <a:rPr lang="en-US" dirty="0" smtClean="0">
                          <a:effectLst/>
                        </a:rPr>
                        <a:t> pas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smtClean="0">
                          <a:effectLst/>
                        </a:rPr>
                        <a:t>Replication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Full text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="1" baseline="0" dirty="0" smtClean="0">
                          <a:effectLst/>
                        </a:rPr>
                        <a:t>Data quality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Analysis</a:t>
                      </a:r>
                      <a:r>
                        <a:rPr lang="fr-FR" b="1" dirty="0" smtClean="0"/>
                        <a:t> Service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Reporting Service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Client Tools </a:t>
                      </a:r>
                      <a:r>
                        <a:rPr lang="fr-FR" b="1" dirty="0" err="1" smtClean="0"/>
                        <a:t>connectivity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Integration Service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–</a:t>
                      </a:r>
                      <a:r>
                        <a:rPr lang="fr-FR" b="1" baseline="0" dirty="0" smtClean="0"/>
                        <a:t> basics </a:t>
                      </a:r>
                      <a:r>
                        <a:rPr lang="fr-FR" b="0" baseline="0" dirty="0" smtClean="0"/>
                        <a:t>et </a:t>
                      </a:r>
                      <a:r>
                        <a:rPr lang="fr-FR" b="1" dirty="0" smtClean="0"/>
                        <a:t>Management </a:t>
                      </a:r>
                      <a:r>
                        <a:rPr lang="fr-FR" b="1" dirty="0" err="1" smtClean="0"/>
                        <a:t>tools</a:t>
                      </a:r>
                      <a:r>
                        <a:rPr lang="fr-FR" b="1" dirty="0" smtClean="0"/>
                        <a:t> -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complete</a:t>
                      </a:r>
                      <a:endParaRPr lang="fr-FR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 Client </a:t>
                      </a:r>
                      <a:r>
                        <a:rPr lang="fr-FR" b="1" dirty="0" err="1" smtClean="0"/>
                        <a:t>Connectivity</a:t>
                      </a:r>
                      <a:r>
                        <a:rPr lang="fr-FR" b="1" dirty="0" smtClean="0"/>
                        <a:t> SDK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8948" y="56612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Détails de chaque composant sur le site de Microsoft : 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msdn.microsoft.com/en-us/library/ms143786.aspx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6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- 5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 la partie inférieur : Les </a:t>
            </a:r>
            <a:r>
              <a:rPr lang="fr-FR" dirty="0" err="1" smtClean="0"/>
              <a:t>paths</a:t>
            </a:r>
            <a:r>
              <a:rPr lang="fr-FR" dirty="0" smtClean="0"/>
              <a:t> vers les répertoires d’installation des softs (Mais pas des données…)</a:t>
            </a:r>
          </a:p>
          <a:p>
            <a:r>
              <a:rPr lang="fr-FR" dirty="0"/>
              <a:t>D</a:t>
            </a:r>
            <a:r>
              <a:rPr lang="fr-FR" dirty="0" smtClean="0"/>
              <a:t>e préférence sur le disque le plus rapide possible, même sans beaucoup d’espace (SSD)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22" y="1985513"/>
            <a:ext cx="54292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8607" y="3234906"/>
            <a:ext cx="639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tests de prérequis : Chez moi, il manque le .NET </a:t>
            </a:r>
            <a:r>
              <a:rPr lang="fr-FR" dirty="0" err="1" smtClean="0"/>
              <a:t>framework</a:t>
            </a:r>
            <a:r>
              <a:rPr lang="fr-FR" dirty="0" smtClean="0"/>
              <a:t> 3.5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58" y="3717032"/>
            <a:ext cx="56007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0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- 6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381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Ouvrir les ajouts de fonctionnalités Windows, pour y sélectionner le Framework 3.5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dirty="0" err="1" smtClean="0"/>
              <a:t>Re-Run</a:t>
            </a:r>
            <a:r>
              <a:rPr lang="fr-FR" dirty="0"/>
              <a:t> </a:t>
            </a:r>
            <a:r>
              <a:rPr lang="fr-FR" dirty="0" smtClean="0"/>
              <a:t>» pour refaire le test 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3044"/>
            <a:ext cx="4705896" cy="79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6945" y="2348880"/>
            <a:ext cx="2926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Garder l’instance par défaut :</a:t>
            </a:r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598" y="2636912"/>
            <a:ext cx="27622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47" y="4581128"/>
            <a:ext cx="70961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0659" y="3861048"/>
            <a:ext cx="8545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Côté services, je vous propose la configuration suivante pour épargner votre PC lorsque vous ne travaillez pas sur le projet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9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- 7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453527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SERVER CONFIGURATION</a:t>
            </a:r>
          </a:p>
          <a:p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les comptes de connexion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Sélectionner « Mixed mode 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Préciser un mot de passe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C</a:t>
            </a:r>
            <a:r>
              <a:rPr lang="fr-FR" dirty="0" smtClean="0"/>
              <a:t>liquer sur « 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user »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Ainsi, le compte Windows actuel sera le login pour vous connecter à SQL Server en tant qu’administrateur de la base.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Présentation du projet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878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- 8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836712"/>
            <a:ext cx="8237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Configuration de </a:t>
            </a:r>
            <a:r>
              <a:rPr lang="fr-FR" b="1" dirty="0" smtClean="0"/>
              <a:t>SQL SERVER : Onglet DATA DIRECTORIES</a:t>
            </a:r>
          </a:p>
          <a:p>
            <a:endParaRPr lang="fr-FR" b="1" dirty="0" smtClean="0"/>
          </a:p>
          <a:p>
            <a:r>
              <a:rPr lang="fr-FR" dirty="0" smtClean="0"/>
              <a:t>Préciser les </a:t>
            </a:r>
            <a:r>
              <a:rPr lang="fr-FR" dirty="0" err="1" smtClean="0"/>
              <a:t>Paths</a:t>
            </a:r>
            <a:r>
              <a:rPr lang="fr-FR" dirty="0" smtClean="0"/>
              <a:t> de stockage des données de la base SQL Server . </a:t>
            </a:r>
          </a:p>
          <a:p>
            <a:r>
              <a:rPr lang="fr-FR" dirty="0" smtClean="0"/>
              <a:t>Préférer un disque avec une dizaine de Go disponibles (Mais pas le plus gros, vous en aurez besoins pour SSAS !)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992" y="314096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://technet.microsoft.com/en-us/library/cc281941(v=sql.120).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7796245" cy="27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8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- 9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94" y="1556792"/>
            <a:ext cx="387930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1520" y="97143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SERVER CONFIGURATION</a:t>
            </a:r>
          </a:p>
          <a:p>
            <a:endParaRPr lang="fr-FR" b="1" dirty="0"/>
          </a:p>
          <a:p>
            <a:r>
              <a:rPr lang="fr-FR" dirty="0" smtClean="0"/>
              <a:t>Choisir le server mode « </a:t>
            </a:r>
            <a:r>
              <a:rPr lang="fr-FR" b="1" dirty="0" smtClean="0"/>
              <a:t>Multidimensionnel</a:t>
            </a:r>
            <a:r>
              <a:rPr lang="fr-FR" dirty="0" smtClean="0"/>
              <a:t> »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924944"/>
            <a:ext cx="7447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Créer le compte de l’administrateur SSAS, comme on l’a fait pour SQL Server :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139952" y="3284984"/>
            <a:ext cx="4482852" cy="3101726"/>
            <a:chOff x="366945" y="1340768"/>
            <a:chExt cx="4914900" cy="353377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5" y="1340768"/>
              <a:ext cx="4914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460546" y="2492896"/>
              <a:ext cx="389542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9935" y="4437112"/>
              <a:ext cx="1181745" cy="437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0807" y="285293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0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800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8964" y="908720"/>
            <a:ext cx="8422604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Configuration de ANALYSIS SERVICE : Onglet DATA DIRECTORIES</a:t>
            </a:r>
          </a:p>
          <a:p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Préciser les </a:t>
            </a:r>
            <a:r>
              <a:rPr lang="fr-FR" dirty="0" err="1"/>
              <a:t>Paths</a:t>
            </a:r>
            <a:r>
              <a:rPr lang="fr-FR" dirty="0"/>
              <a:t> de stockage des données de la </a:t>
            </a:r>
            <a:r>
              <a:rPr lang="fr-FR" dirty="0" smtClean="0"/>
              <a:t>base OLAP (SSAS)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Utilisez votre plus gros disque, </a:t>
            </a:r>
            <a:r>
              <a:rPr lang="fr-FR" dirty="0"/>
              <a:t>avec une </a:t>
            </a:r>
            <a:r>
              <a:rPr lang="fr-FR" dirty="0" smtClean="0"/>
              <a:t>centaine de </a:t>
            </a:r>
            <a:r>
              <a:rPr lang="fr-FR" dirty="0"/>
              <a:t>Go </a:t>
            </a:r>
            <a:r>
              <a:rPr lang="fr-FR" dirty="0" smtClean="0"/>
              <a:t>disponibles.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Si vous avez plusieurs disques-durs physiques, stockez séparément la base SQL Server et la base OLAP.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83568" y="285293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://technet.microsoft.com/en-us/library/cc281997(v=sql.120).</a:t>
            </a:r>
            <a:r>
              <a:rPr lang="fr-FR" dirty="0" smtClean="0">
                <a:hlinkClick r:id="rId3"/>
              </a:rPr>
              <a:t>aspx</a:t>
            </a:r>
            <a:endParaRPr lang="fr-FR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4" y="3203972"/>
            <a:ext cx="7708130" cy="31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2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6945" y="1043444"/>
            <a:ext cx="830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le profil </a:t>
            </a:r>
            <a:r>
              <a:rPr lang="fr-FR" b="1" dirty="0" smtClean="0"/>
              <a:t>Développeur Business Intelligence</a:t>
            </a:r>
            <a:r>
              <a:rPr lang="fr-FR" dirty="0" smtClean="0"/>
              <a:t>, qui doit installer SSRS 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12" y="1814905"/>
            <a:ext cx="58959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7817" y="4355812"/>
            <a:ext cx="549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b="1" dirty="0" smtClean="0"/>
              <a:t>tous les profils </a:t>
            </a:r>
            <a:r>
              <a:rPr lang="fr-FR" dirty="0" smtClean="0"/>
              <a:t>: Lancer le processus d’installation 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51" y="5079454"/>
            <a:ext cx="62007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15476" y="188640"/>
            <a:ext cx="1000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Astuce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23528" y="2710661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Accès aux services Windows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Dans la zone de recherche, taper « </a:t>
            </a:r>
            <a:r>
              <a:rPr lang="fr-FR" b="1" dirty="0" err="1" smtClean="0"/>
              <a:t>services.msc</a:t>
            </a:r>
            <a:r>
              <a:rPr lang="fr-FR" dirty="0" smtClean="0"/>
              <a:t> »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0902" y="4017838"/>
            <a:ext cx="5165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Démarrage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arrêtés, cliquer-droit pour le menu contextuel &gt; « </a:t>
            </a:r>
            <a:r>
              <a:rPr lang="fr-FR" b="1" dirty="0" smtClean="0"/>
              <a:t>Démarrer</a:t>
            </a:r>
            <a:r>
              <a:rPr lang="fr-FR" dirty="0" smtClean="0"/>
              <a:t> »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3362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0902" y="538599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Arrêt des services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Sur les services de SQL Server démarrés, cliquer-droit pour le menu contextuel &gt; « </a:t>
            </a:r>
            <a:r>
              <a:rPr lang="fr-FR" b="1" dirty="0" smtClean="0"/>
              <a:t>Arrêter</a:t>
            </a:r>
            <a:r>
              <a:rPr lang="fr-FR" dirty="0" smtClean="0"/>
              <a:t> 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3528" y="79954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But </a:t>
            </a:r>
            <a:r>
              <a:rPr lang="fr-FR" dirty="0" smtClean="0"/>
              <a:t>: </a:t>
            </a:r>
            <a:endParaRPr lang="fr-FR" dirty="0"/>
          </a:p>
          <a:p>
            <a:r>
              <a:rPr lang="fr-FR" dirty="0" smtClean="0"/>
              <a:t>Lors de l’installation, nous avons paramétrés les services de SQL Server en démarrage manuel, afin de ne pas surcharger votre PC en dehors des périodes de développent.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Avant de développer, il faudra démarrer les services associés à SQL Server.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En fin de développement, vous pouvez les arrêter.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1288"/>
            <a:ext cx="2705100" cy="13620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36771" y="3273747"/>
            <a:ext cx="2595669" cy="371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936771" y="2480122"/>
            <a:ext cx="2595669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5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- 12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37622"/>
            <a:ext cx="5832648" cy="405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764704"/>
            <a:ext cx="8732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Tester son installation avec </a:t>
            </a:r>
            <a:r>
              <a:rPr lang="fr-FR" b="1" dirty="0" smtClean="0"/>
              <a:t>SSMS :</a:t>
            </a:r>
          </a:p>
          <a:p>
            <a:endParaRPr lang="fr-FR" b="1" dirty="0"/>
          </a:p>
          <a:p>
            <a:r>
              <a:rPr lang="fr-FR" dirty="0" smtClean="0"/>
              <a:t>         Vérifier que les services de SQL Server soient démarrés.</a:t>
            </a:r>
            <a:endParaRPr lang="fr-FR" dirty="0"/>
          </a:p>
          <a:p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Sous Windows 7 </a:t>
            </a:r>
            <a:r>
              <a:rPr lang="fr-FR" dirty="0" smtClean="0"/>
              <a:t>: Bouton « </a:t>
            </a:r>
            <a:r>
              <a:rPr lang="fr-FR" b="1" dirty="0" smtClean="0"/>
              <a:t>Démarrer</a:t>
            </a:r>
            <a:r>
              <a:rPr lang="fr-FR" dirty="0" smtClean="0"/>
              <a:t> » &gt; </a:t>
            </a:r>
            <a:r>
              <a:rPr lang="fr-FR" b="1" dirty="0" smtClean="0"/>
              <a:t>Applications</a:t>
            </a:r>
            <a:r>
              <a:rPr lang="fr-FR" dirty="0" smtClean="0"/>
              <a:t> &gt; </a:t>
            </a:r>
            <a:r>
              <a:rPr lang="fr-FR" b="1" dirty="0" smtClean="0"/>
              <a:t>SQL Server 2014 </a:t>
            </a:r>
            <a:r>
              <a:rPr lang="fr-FR" dirty="0" smtClean="0"/>
              <a:t>&gt; </a:t>
            </a:r>
            <a:r>
              <a:rPr lang="fr-FR" b="1" dirty="0" smtClean="0"/>
              <a:t>SSMS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Sous Windows 8 </a:t>
            </a:r>
            <a:r>
              <a:rPr lang="fr-FR" dirty="0"/>
              <a:t>: </a:t>
            </a:r>
            <a:r>
              <a:rPr lang="fr-FR" dirty="0" smtClean="0"/>
              <a:t>Lancer la tuile </a:t>
            </a:r>
            <a:r>
              <a:rPr lang="fr-FR" b="1" dirty="0" smtClean="0"/>
              <a:t>SSMS  </a:t>
            </a:r>
          </a:p>
        </p:txBody>
      </p:sp>
      <p:pic>
        <p:nvPicPr>
          <p:cNvPr id="1026" name="Picture 2" descr="http://www.adhd-app.com/wp-content/uploads/2013/02/attenti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4" y="1268760"/>
            <a:ext cx="565807" cy="4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596336" y="107340"/>
            <a:ext cx="12197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Obligatoire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2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Installation - 13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SQL Server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 smtClean="0"/>
              <a:t>: Nom de votre 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r>
              <a:rPr lang="fr-FR" dirty="0"/>
              <a:t>« Windows </a:t>
            </a:r>
            <a:r>
              <a:rPr lang="fr-FR" dirty="0" err="1"/>
              <a:t>authentication</a:t>
            </a:r>
            <a:r>
              <a:rPr lang="fr-FR" dirty="0"/>
              <a:t> »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222" y="4241120"/>
            <a:ext cx="40324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 tester la base OLAP – SSAS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type : </a:t>
            </a:r>
            <a:r>
              <a:rPr lang="fr-FR" dirty="0" smtClean="0"/>
              <a:t>« </a:t>
            </a:r>
            <a:r>
              <a:rPr lang="fr-FR" dirty="0" err="1" smtClean="0"/>
              <a:t>Analysis</a:t>
            </a:r>
            <a:r>
              <a:rPr lang="fr-FR" dirty="0" smtClean="0"/>
              <a:t> Services »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Server </a:t>
            </a:r>
            <a:r>
              <a:rPr lang="fr-FR" b="1" dirty="0" err="1" smtClean="0"/>
              <a:t>name</a:t>
            </a:r>
            <a:r>
              <a:rPr lang="fr-FR" b="1" dirty="0" smtClean="0"/>
              <a:t> </a:t>
            </a:r>
            <a:r>
              <a:rPr lang="fr-FR" dirty="0"/>
              <a:t>: Nom de votre </a:t>
            </a:r>
            <a:r>
              <a:rPr lang="fr-FR" dirty="0" smtClean="0"/>
              <a:t>PC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err="1" smtClean="0"/>
              <a:t>Authentication</a:t>
            </a:r>
            <a:r>
              <a:rPr lang="fr-FR" b="1" dirty="0" smtClean="0"/>
              <a:t> </a:t>
            </a:r>
            <a:r>
              <a:rPr lang="fr-FR" dirty="0"/>
              <a:t> </a:t>
            </a:r>
            <a:r>
              <a:rPr lang="fr-FR" dirty="0" smtClean="0"/>
              <a:t>: « Windows </a:t>
            </a:r>
            <a:r>
              <a:rPr lang="fr-FR" dirty="0" err="1" smtClean="0"/>
              <a:t>authentication</a:t>
            </a:r>
            <a:r>
              <a:rPr lang="fr-FR" dirty="0" smtClean="0"/>
              <a:t> »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36712"/>
            <a:ext cx="3744416" cy="284439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98040"/>
            <a:ext cx="3744416" cy="288097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596336" y="107340"/>
            <a:ext cx="12197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Obligatoire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6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 </a:t>
            </a:r>
            <a:endParaRPr lang="fr-FR" sz="4000" dirty="0"/>
          </a:p>
          <a:p>
            <a:pPr algn="ctr"/>
            <a:r>
              <a:rPr lang="fr-FR" sz="4000" dirty="0" err="1" smtClean="0"/>
              <a:t>Datawarehouse</a:t>
            </a:r>
            <a:endParaRPr lang="fr-FR" sz="4000" dirty="0" smtClean="0"/>
          </a:p>
        </p:txBody>
      </p:sp>
    </p:spTree>
    <p:extLst>
      <p:ext uri="{BB962C8B-B14F-4D97-AF65-F5344CB8AC3E}">
        <p14:creationId xmlns:p14="http://schemas.microsoft.com/office/powerpoint/2010/main" val="18405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875552" y="3106286"/>
            <a:ext cx="5952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Script DWH ou Backup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SQL Server Data Tools Business Intelligence (SSDT BI)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325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2873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Détails de la chaine de </a:t>
            </a:r>
            <a:r>
              <a:rPr lang="fr-FR" dirty="0"/>
              <a:t>Business </a:t>
            </a:r>
            <a:r>
              <a:rPr lang="fr-FR" dirty="0" smtClean="0"/>
              <a:t>Intelligence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4963" y="653787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6216" y="4592161"/>
            <a:ext cx="136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28939" y="2123564"/>
            <a:ext cx="155399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106870" y="2492896"/>
            <a:ext cx="77481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C’est le « cœur » </a:t>
            </a:r>
            <a:r>
              <a:rPr lang="fr-FR" b="1" dirty="0"/>
              <a:t>de la chaine </a:t>
            </a:r>
            <a:r>
              <a:rPr lang="fr-FR" b="1" dirty="0" smtClean="0"/>
              <a:t>de Business Intelligence que nous avons réalisé. Il est constitué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D’un entrepôt de données sous SQL Server 2014 (Base OLTP)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/>
              <a:t>D’un </a:t>
            </a:r>
            <a:r>
              <a:rPr lang="fr-FR" dirty="0" smtClean="0"/>
              <a:t>cube décisionnel sous </a:t>
            </a:r>
            <a:r>
              <a:rPr lang="fr-FR" dirty="0"/>
              <a:t>SQL Server </a:t>
            </a:r>
            <a:r>
              <a:rPr lang="fr-FR" dirty="0" err="1" smtClean="0"/>
              <a:t>Analysis</a:t>
            </a:r>
            <a:r>
              <a:rPr lang="fr-FR" dirty="0" smtClean="0"/>
              <a:t> Service (Base OLAP)</a:t>
            </a: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D’un moteur </a:t>
            </a:r>
            <a:r>
              <a:rPr lang="fr-FR" dirty="0"/>
              <a:t>de calcul d’agrégats </a:t>
            </a:r>
            <a:r>
              <a:rPr lang="fr-FR" dirty="0" smtClean="0"/>
              <a:t>(Programme C#) servant </a:t>
            </a:r>
            <a:r>
              <a:rPr lang="fr-FR" dirty="0"/>
              <a:t>à « optimiser » la structure et le calcul </a:t>
            </a:r>
            <a:r>
              <a:rPr lang="fr-FR" dirty="0" smtClean="0"/>
              <a:t>du cube de la base OLAP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82874" y="4983559"/>
            <a:ext cx="7748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Reports de sortie, sur un sujet « métier  » Calcul du CA, de la marge, évolution des ventes… </a:t>
            </a:r>
            <a:r>
              <a:rPr lang="fr-FR" dirty="0" smtClean="0"/>
              <a:t>Plusieurs sorties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Reports prédéfinis avec Microsoft SSRS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« Business </a:t>
            </a:r>
            <a:r>
              <a:rPr lang="fr-FR" dirty="0" err="1" smtClean="0"/>
              <a:t>Discovery</a:t>
            </a:r>
            <a:r>
              <a:rPr lang="fr-FR" dirty="0" smtClean="0"/>
              <a:t> » (Les utilisateurs construisent eux-mêmes leurs reports) avec Microsoft </a:t>
            </a:r>
            <a:r>
              <a:rPr lang="fr-FR" dirty="0" err="1" smtClean="0"/>
              <a:t>PowerBI</a:t>
            </a:r>
            <a:r>
              <a:rPr lang="fr-FR" dirty="0" smtClean="0"/>
              <a:t>, via Excel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15616" y="908720"/>
            <a:ext cx="774818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L’ETL permet de « charger » les données de différentes </a:t>
            </a:r>
            <a:r>
              <a:rPr lang="fr-FR" b="1" dirty="0"/>
              <a:t>sources </a:t>
            </a:r>
            <a:r>
              <a:rPr lang="fr-FR" b="1" dirty="0" smtClean="0"/>
              <a:t>(Base </a:t>
            </a:r>
            <a:r>
              <a:rPr lang="fr-FR" b="1" dirty="0"/>
              <a:t>Access, fichier plats CSV et fichiers </a:t>
            </a:r>
            <a:r>
              <a:rPr lang="fr-FR" b="1" dirty="0" smtClean="0"/>
              <a:t>Excel) vers l’entrepôt de données.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Nous avons utilisé l’ETL de Microsoft (SSIS) livré avec la suite SQL Server 2014.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466909" y="4581128"/>
            <a:ext cx="736414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82934" y="2132856"/>
            <a:ext cx="71284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853935" y="654299"/>
            <a:ext cx="7992558" cy="152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3"/>
          <p:cNvSpPr/>
          <p:nvPr/>
        </p:nvSpPr>
        <p:spPr>
          <a:xfrm>
            <a:off x="107640" y="116640"/>
            <a:ext cx="1692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Téléchargement</a:t>
            </a:r>
          </a:p>
        </p:txBody>
      </p:sp>
      <p:sp>
        <p:nvSpPr>
          <p:cNvPr id="8" name="Rectangle 5"/>
          <p:cNvSpPr/>
          <p:nvPr/>
        </p:nvSpPr>
        <p:spPr>
          <a:xfrm>
            <a:off x="539552" y="1052736"/>
            <a:ext cx="7776801" cy="10901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Ouvrez le lien : </a:t>
            </a: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  <a:hlinkClick r:id="rId3"/>
              </a:rPr>
              <a:t>https://msdn.microsoft.com/en-us/library/mt204009.aspx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En bas de page téléchargez </a:t>
            </a: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« 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SSDT BI </a:t>
            </a:r>
            <a:r>
              <a:rPr lang="fr-FR" sz="180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»</a:t>
            </a:r>
            <a:r>
              <a:rPr lang="fr-FR" sz="18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(Et non « SSDT »)</a:t>
            </a:r>
            <a:r>
              <a:rPr lang="fr-FR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 :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alphaModFix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2466176"/>
            <a:ext cx="8404184" cy="35551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37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07640" y="116640"/>
            <a:ext cx="16923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Installation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39" y="635760"/>
            <a:ext cx="617400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Lancez l'exécutable et suivez les instructions d'installation :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alphaModFix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8" y="1124744"/>
            <a:ext cx="6576817" cy="5067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6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Cube SSAS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121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1115616" y="1412776"/>
            <a:ext cx="5957976" cy="193561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Le déploiement d’un cube SSAS au travers de SSDT consiste à implémenter dans Analyse Server de Microsoft les différents objet du cube développés par à l’aide de l’outil SSDT.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Certaines conditions doivent être respectées afin que ce déploiement soit un succès,</a:t>
            </a:r>
            <a:endParaRPr lang="fr-F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</p:txBody>
      </p:sp>
      <p:sp>
        <p:nvSpPr>
          <p:cNvPr id="7" name="ZoneTexte 3"/>
          <p:cNvSpPr/>
          <p:nvPr/>
        </p:nvSpPr>
        <p:spPr>
          <a:xfrm>
            <a:off x="107640" y="116640"/>
            <a:ext cx="4608376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Déploiement du cube SSAS</a:t>
            </a:r>
            <a:endParaRPr lang="fr-F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493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90000" y="692696"/>
            <a:ext cx="8874488" cy="1807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Étape 1 – </a:t>
            </a: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Configuration du serveur </a:t>
            </a: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OLAP </a:t>
            </a: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dans SSDT</a:t>
            </a:r>
            <a:endParaRPr lang="fr-FR" b="1" i="0" u="sng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Ouvrez </a:t>
            </a: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le projet </a:t>
            </a:r>
            <a:r>
              <a:rPr lang="fr-FR" dirty="0" err="1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CubeODE</a:t>
            </a:r>
            <a:r>
              <a:rPr lang="fr-FR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 dans </a:t>
            </a: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Visual </a:t>
            </a: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Studio.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Cliquer avec le bouton droit sur la branche </a:t>
            </a:r>
            <a:r>
              <a:rPr lang="fr-FR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CubeODE</a:t>
            </a: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→ Propriétés </a:t>
            </a:r>
            <a:r>
              <a:rPr lang="fr-F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→ </a:t>
            </a: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Déploiement</a:t>
            </a:r>
            <a:endParaRPr lang="fr-FR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Personnaliser les param</a:t>
            </a:r>
            <a:r>
              <a:rPr lang="fr-FR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ètres</a:t>
            </a:r>
            <a:endParaRPr lang="fr-F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endParaRPr lang="fr-F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</p:txBody>
      </p:sp>
      <p:sp>
        <p:nvSpPr>
          <p:cNvPr id="18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9" y="2294455"/>
            <a:ext cx="7752381" cy="394285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843808" y="1988840"/>
            <a:ext cx="1872208" cy="122413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90000" y="692696"/>
            <a:ext cx="8874488" cy="731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Étape </a:t>
            </a: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2 </a:t>
            </a: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– </a:t>
            </a: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Configuration de la source des données</a:t>
            </a:r>
            <a:endParaRPr lang="fr-FR" b="1" i="0" u="sng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/>
            </a:pP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Double-cliquer sur l’icône </a:t>
            </a:r>
            <a:r>
              <a:rPr lang="fr-FR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DataWarehouse</a:t>
            </a:r>
            <a:r>
              <a:rPr lang="fr-FR" dirty="0" err="1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_</a:t>
            </a:r>
            <a:r>
              <a:rPr lang="fr-FR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ODE</a:t>
            </a: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, puis configurer l’onglet général et identité</a:t>
            </a:r>
            <a:endParaRPr lang="fr-F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</p:txBody>
      </p:sp>
      <p:sp>
        <p:nvSpPr>
          <p:cNvPr id="18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59832" y="1424135"/>
            <a:ext cx="1224136" cy="9247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424135"/>
            <a:ext cx="2169170" cy="128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708920"/>
            <a:ext cx="7314286" cy="36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90000" y="692696"/>
            <a:ext cx="8874488" cy="731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Étape </a:t>
            </a:r>
            <a:r>
              <a:rPr lang="fr-FR" b="1" u="sng" dirty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3</a:t>
            </a: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 </a:t>
            </a: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– </a:t>
            </a:r>
            <a:r>
              <a:rPr lang="fr-FR" b="1" u="sng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Déployer la Solution dans le serveur SSAS configuré à l’étape 1</a:t>
            </a:r>
            <a:endParaRPr lang="fr-FR" b="1" i="0" u="sng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None/>
            </a:pPr>
            <a:r>
              <a:rPr lang="fr-FR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Cliquer avec le bouton droit </a:t>
            </a:r>
            <a:r>
              <a:rPr lang="fr-FR" dirty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dans Solution ‘</a:t>
            </a:r>
            <a:r>
              <a:rPr lang="fr-FR" dirty="0" err="1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CubeODE</a:t>
            </a:r>
            <a:r>
              <a:rPr lang="fr-FR" dirty="0" smtClean="0"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rPr>
              <a:t>’ puis sur déployer la solution</a:t>
            </a:r>
            <a:endParaRPr lang="fr-F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 charset="0"/>
              <a:ea typeface="Microsoft YaHei" pitchFamily="2"/>
              <a:cs typeface="Mangal" pitchFamily="2"/>
            </a:endParaRPr>
          </a:p>
        </p:txBody>
      </p:sp>
      <p:sp>
        <p:nvSpPr>
          <p:cNvPr id="18" name="ZoneTexte 5"/>
          <p:cNvSpPr txBox="1"/>
          <p:nvPr/>
        </p:nvSpPr>
        <p:spPr>
          <a:xfrm>
            <a:off x="179512" y="200829"/>
            <a:ext cx="23042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Déploiement du Cube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5" y="1556792"/>
            <a:ext cx="8323809" cy="48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5"/>
          <p:cNvSpPr txBox="1"/>
          <p:nvPr/>
        </p:nvSpPr>
        <p:spPr>
          <a:xfrm>
            <a:off x="179512" y="200829"/>
            <a:ext cx="43204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Ecran de confirmation du déploiement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6" y="908720"/>
            <a:ext cx="7466667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2420888"/>
            <a:ext cx="7632937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</a:t>
            </a:r>
          </a:p>
          <a:p>
            <a:pPr algn="ctr"/>
            <a:r>
              <a:rPr lang="fr-FR" sz="4000" dirty="0" smtClean="0"/>
              <a:t>Visual Studio 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0699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 rot="20200595">
            <a:off x="758395" y="2954508"/>
            <a:ext cx="7902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Tutorial compilation optimiseur C#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8115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Architecture de la chaine de Business Intelligence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395536" y="2060848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ACCESS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95536" y="3429000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EXCEL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9866" y="4869160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</a:t>
            </a:r>
          </a:p>
          <a:p>
            <a:pPr algn="ctr"/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973199" y="3363342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SSIS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63887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 de données</a:t>
            </a:r>
          </a:p>
          <a:p>
            <a:pPr algn="ctr"/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220071" y="3356992"/>
            <a:ext cx="12241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308304" y="3356992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175955" y="4725144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 C#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0" idx="3"/>
            <a:endCxn id="13" idx="1"/>
          </p:cNvCxnSpPr>
          <p:nvPr/>
        </p:nvCxnSpPr>
        <p:spPr>
          <a:xfrm flipV="1">
            <a:off x="3053319" y="3789040"/>
            <a:ext cx="510568" cy="6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3"/>
            <a:endCxn id="14" idx="1"/>
          </p:cNvCxnSpPr>
          <p:nvPr/>
        </p:nvCxnSpPr>
        <p:spPr>
          <a:xfrm>
            <a:off x="5004047" y="378904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2" idx="3"/>
            <a:endCxn id="10" idx="1"/>
          </p:cNvCxnSpPr>
          <p:nvPr/>
        </p:nvCxnSpPr>
        <p:spPr>
          <a:xfrm>
            <a:off x="1475656" y="2420888"/>
            <a:ext cx="497543" cy="1374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7" idx="3"/>
            <a:endCxn id="10" idx="1"/>
          </p:cNvCxnSpPr>
          <p:nvPr/>
        </p:nvCxnSpPr>
        <p:spPr>
          <a:xfrm>
            <a:off x="1475656" y="3789040"/>
            <a:ext cx="497543" cy="635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4" name="Connecteur en angle 1023"/>
          <p:cNvCxnSpPr>
            <a:stCxn id="9" idx="3"/>
            <a:endCxn id="10" idx="1"/>
          </p:cNvCxnSpPr>
          <p:nvPr/>
        </p:nvCxnSpPr>
        <p:spPr>
          <a:xfrm flipV="1">
            <a:off x="1469986" y="3795390"/>
            <a:ext cx="503213" cy="143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179512" y="1412776"/>
            <a:ext cx="3024336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347863" y="1412776"/>
            <a:ext cx="3312369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804248" y="1412776"/>
            <a:ext cx="2292057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547664" y="1531043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7308304" y="1516142"/>
            <a:ext cx="144015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4283967" y="1516142"/>
            <a:ext cx="165468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cxnSp>
        <p:nvCxnSpPr>
          <p:cNvPr id="1034" name="Connecteur droit avec flèche 1033"/>
          <p:cNvCxnSpPr>
            <a:stCxn id="14" idx="3"/>
            <a:endCxn id="15" idx="1"/>
          </p:cNvCxnSpPr>
          <p:nvPr/>
        </p:nvCxnSpPr>
        <p:spPr>
          <a:xfrm>
            <a:off x="6444207" y="3789040"/>
            <a:ext cx="8640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4" name="Connecteur en angle 1043"/>
          <p:cNvCxnSpPr>
            <a:stCxn id="17" idx="0"/>
            <a:endCxn id="14" idx="2"/>
          </p:cNvCxnSpPr>
          <p:nvPr/>
        </p:nvCxnSpPr>
        <p:spPr>
          <a:xfrm rot="5400000" flipH="1" flipV="1">
            <a:off x="5220071" y="4113076"/>
            <a:ext cx="504056" cy="72008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7308304" y="4794840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</a:t>
            </a:r>
            <a:r>
              <a:rPr lang="fr-FR" dirty="0" err="1" smtClean="0"/>
              <a:t>Discovery</a:t>
            </a:r>
            <a:r>
              <a:rPr lang="fr-FR" dirty="0" smtClean="0"/>
              <a:t> Excel sur SSAS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7308304" y="2060848"/>
            <a:ext cx="1577099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</a:t>
            </a:r>
            <a:r>
              <a:rPr lang="fr-FR" dirty="0" err="1" smtClean="0"/>
              <a:t>Discovery</a:t>
            </a:r>
            <a:r>
              <a:rPr lang="fr-FR" dirty="0" smtClean="0"/>
              <a:t> Excel sur entrepôt</a:t>
            </a:r>
          </a:p>
        </p:txBody>
      </p:sp>
      <p:cxnSp>
        <p:nvCxnSpPr>
          <p:cNvPr id="25" name="Connecteur en angle 24"/>
          <p:cNvCxnSpPr>
            <a:stCxn id="13" idx="0"/>
            <a:endCxn id="32" idx="1"/>
          </p:cNvCxnSpPr>
          <p:nvPr/>
        </p:nvCxnSpPr>
        <p:spPr>
          <a:xfrm rot="5400000" flipH="1" flipV="1">
            <a:off x="5409092" y="1457781"/>
            <a:ext cx="774086" cy="30243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14" idx="3"/>
            <a:endCxn id="31" idx="1"/>
          </p:cNvCxnSpPr>
          <p:nvPr/>
        </p:nvCxnSpPr>
        <p:spPr>
          <a:xfrm>
            <a:off x="6444207" y="3789040"/>
            <a:ext cx="864097" cy="1437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2420888"/>
            <a:ext cx="7632937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COMPILATION</a:t>
            </a:r>
          </a:p>
          <a:p>
            <a:pPr algn="ctr"/>
            <a:r>
              <a:rPr lang="fr-FR" sz="4000" dirty="0" smtClean="0"/>
              <a:t>Projet C# optimiseur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7842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 rot="20200595">
            <a:off x="572183" y="3106286"/>
            <a:ext cx="65596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Tutorial Visual Studio 2015*/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</a:t>
            </a:r>
          </a:p>
          <a:p>
            <a:pPr algn="ctr"/>
            <a:r>
              <a:rPr lang="fr-FR" sz="4000" dirty="0" err="1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Reporting</a:t>
            </a:r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SSRS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00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764705"/>
            <a:ext cx="4608512" cy="193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200" b="1" dirty="0" smtClean="0"/>
              <a:t>1°) Il faut commencer par créer la connexion de sécurité de l’utilisateur de service du Serveur de Rapports.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200" b="1" dirty="0" smtClean="0"/>
              <a:t>Se connecter au serveur  et suivre les étapes de configuration indiquées comme ci-dessous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0888"/>
            <a:ext cx="44577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16632"/>
            <a:ext cx="39528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31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44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440055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88640"/>
            <a:ext cx="43204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221088"/>
            <a:ext cx="63367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45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88641"/>
            <a:ext cx="4115908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60648"/>
            <a:ext cx="4176464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46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8640"/>
            <a:ext cx="445730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88640"/>
            <a:ext cx="436148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47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116632"/>
            <a:ext cx="4464495" cy="426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3" y="116633"/>
            <a:ext cx="417646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48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1"/>
            <a:ext cx="626469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pPr algn="l"/>
            <a:r>
              <a:rPr lang="fr-FR" sz="2000" dirty="0" smtClean="0"/>
              <a:t>2°) Démarrer les services du serveur </a:t>
            </a:r>
            <a:r>
              <a:rPr lang="fr-FR" sz="2000" dirty="0" err="1" smtClean="0"/>
              <a:t>Reporting</a:t>
            </a:r>
            <a:r>
              <a:rPr lang="fr-FR" sz="2000" dirty="0" smtClean="0"/>
              <a:t> Services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49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31623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76200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Vue générale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50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42493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3°) Se connecter au SSRS depuis la console SSMS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51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3"/>
            <a:ext cx="4104456" cy="246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39814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9"/>
            <a:ext cx="8280920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4°) Déposer les fichiers sources du Projet de </a:t>
            </a:r>
            <a:r>
              <a:rPr lang="fr-FR" sz="2000" dirty="0" err="1" smtClean="0"/>
              <a:t>Reporting</a:t>
            </a:r>
            <a:r>
              <a:rPr lang="fr-FR" sz="2000" dirty="0" smtClean="0"/>
              <a:t> sur votre serveur cible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11560" y="83671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4 - 1 ) Récupérer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le dossier contenant la solution à déployer et le sous – dossier contenant le Cube et tous les rapports .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6715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5760640" cy="33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11560" y="566124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4 - 2 ) Copier le dossier récupéré sur le serveur cible .	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5°) Ouvrir SSDT et charger le projet 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54</a:t>
            </a:fld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1"/>
            <a:ext cx="6236041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12976"/>
            <a:ext cx="71287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55</a:t>
            </a:fld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6°) Paramétrage du gestionnaire de configuration de </a:t>
            </a:r>
            <a:r>
              <a:rPr lang="fr-FR" sz="2000" dirty="0" err="1" smtClean="0"/>
              <a:t>Reporting</a:t>
            </a:r>
            <a:r>
              <a:rPr lang="fr-FR" sz="2000" dirty="0" smtClean="0"/>
              <a:t> Services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56</a:t>
            </a:fld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273630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755576" y="98072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6°-1 ) Cliquer </a:t>
            </a:r>
            <a:r>
              <a:rPr lang="fr-FR" sz="2000" dirty="0" smtClean="0">
                <a:latin typeface="+mj-lt"/>
                <a:ea typeface="+mj-ea"/>
                <a:cs typeface="+mj-cs"/>
              </a:rPr>
              <a:t>sur le Menu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Démarrer et tapez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RSConfigTool.exe  ou </a:t>
            </a:r>
            <a:r>
              <a:rPr kumimoji="0" lang="fr-F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reporting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afin de lancer le 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estionnaire de configuration de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Reporting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Services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844824"/>
            <a:ext cx="50101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57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1520" y="1166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6°-2 ) Paramétrer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le 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estionnaire de configuration de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Reporting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Services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63367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58</a:t>
            </a:fld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3"/>
            <a:ext cx="7560840" cy="55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59</a:t>
            </a:fld>
            <a:endParaRPr lang="fr-F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40"/>
            <a:ext cx="7956376" cy="603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4366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Outils </a:t>
            </a:r>
            <a:r>
              <a:rPr lang="fr-FR" dirty="0" smtClean="0"/>
              <a:t>utilisés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692696"/>
            <a:ext cx="81369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utiliser le projet ODE, il faudra installer 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Serveur de base de données SQL Server 2014 Standard ou Entreprise</a:t>
            </a:r>
            <a:r>
              <a:rPr lang="fr-FR" dirty="0" smtClean="0"/>
              <a:t>, et sa suite d’outils associés.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Le serveur de base de données relationnel (Pour le DWH)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ETL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</a:rPr>
              <a:t>G</a:t>
            </a:r>
            <a:r>
              <a:rPr lang="fr-FR" dirty="0" smtClean="0">
                <a:solidFill>
                  <a:srgbClr val="00B050"/>
                </a:solidFill>
              </a:rPr>
              <a:t>énérateur de reports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SSMS : Outils d’administration des bases</a:t>
            </a:r>
          </a:p>
          <a:p>
            <a:pPr lvl="1"/>
            <a:endParaRPr lang="fr-FR" b="1" dirty="0" smtClean="0"/>
          </a:p>
          <a:p>
            <a:pPr lvl="1"/>
            <a:r>
              <a:rPr lang="fr-FR" i="1" dirty="0" smtClean="0"/>
              <a:t>Une version démo (90 ou 180 jours) complète est disponible chez Microsoft</a:t>
            </a:r>
          </a:p>
          <a:p>
            <a:pPr lvl="1"/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SQL Server Data Tools (SSDT)</a:t>
            </a:r>
            <a:endParaRPr lang="fr-FR" dirty="0" smtClean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Pour pouvoir construire et manipuler le cube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i="1" dirty="0"/>
              <a:t>Une version </a:t>
            </a:r>
            <a:r>
              <a:rPr lang="fr-FR" i="1" dirty="0" smtClean="0"/>
              <a:t>complète </a:t>
            </a:r>
            <a:r>
              <a:rPr lang="fr-FR" i="1" dirty="0"/>
              <a:t>est disponible chez </a:t>
            </a:r>
            <a:r>
              <a:rPr lang="fr-FR" i="1" dirty="0" smtClean="0"/>
              <a:t>Microsoft</a:t>
            </a:r>
            <a:endParaRPr lang="fr-FR" i="1" dirty="0"/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Office 2013 Pro Plus</a:t>
            </a:r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</a:rPr>
              <a:t>Pour pouvoir </a:t>
            </a:r>
            <a:r>
              <a:rPr lang="fr-FR" dirty="0" smtClean="0">
                <a:solidFill>
                  <a:srgbClr val="00B050"/>
                </a:solidFill>
              </a:rPr>
              <a:t>manipuler les reports de « Business </a:t>
            </a:r>
            <a:r>
              <a:rPr lang="fr-FR" dirty="0" err="1" smtClean="0">
                <a:solidFill>
                  <a:srgbClr val="00B050"/>
                </a:solidFill>
              </a:rPr>
              <a:t>Discovery</a:t>
            </a:r>
            <a:r>
              <a:rPr lang="fr-FR" dirty="0" smtClean="0">
                <a:solidFill>
                  <a:srgbClr val="00B050"/>
                </a:solidFill>
              </a:rPr>
              <a:t> »</a:t>
            </a:r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i="1" dirty="0"/>
              <a:t>Une version </a:t>
            </a:r>
            <a:r>
              <a:rPr lang="fr-FR" i="1" dirty="0" smtClean="0"/>
              <a:t>démo (30 jours) complète </a:t>
            </a:r>
            <a:r>
              <a:rPr lang="fr-FR" i="1" dirty="0"/>
              <a:t>est disponible chez Microsoft</a:t>
            </a:r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375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064896" cy="573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61</a:t>
            </a:fld>
            <a:endParaRPr lang="fr-F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460432" cy="624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62</a:t>
            </a:fld>
            <a:endParaRPr lang="fr-F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7884368" cy="597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63</a:t>
            </a:fld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°) Configurer le gestionnaire de Rapports pour attribution de Rôle aux utilisateurs Finaux devant exécuter des rapports 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836712"/>
            <a:ext cx="8229600" cy="49006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°-1 ) Ouvrir </a:t>
            </a:r>
            <a:r>
              <a:rPr lang="fr-FR" sz="2000" dirty="0" smtClean="0">
                <a:latin typeface="+mj-lt"/>
                <a:ea typeface="+mj-ea"/>
                <a:cs typeface="+mj-cs"/>
              </a:rPr>
              <a:t>un navigateur et se connecter en tant qu’administrateur  à l’url  du gestionnaire de Rapports (voir url dans d’écran ci-dessus à la page 57)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92088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11560" y="3356992"/>
            <a:ext cx="8229600" cy="49006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°-2 ) Cliquez sur Paramètres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du site  =&gt; Onglet Sécurité  =&gt; Nouvelle attribution de rôle  et ajouter  vos utilisateurs 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89040"/>
            <a:ext cx="784887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64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6632"/>
            <a:ext cx="727280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395536" y="2204864"/>
            <a:ext cx="8229600" cy="49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latin typeface="+mj-lt"/>
                <a:ea typeface="+mj-ea"/>
                <a:cs typeface="+mj-cs"/>
              </a:rPr>
              <a:t>7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°- 3 ) Cliquez Sur </a:t>
            </a:r>
            <a:r>
              <a:rPr lang="fr-FR" sz="1600" dirty="0" smtClean="0">
                <a:latin typeface="+mj-lt"/>
                <a:ea typeface="+mj-ea"/>
                <a:cs typeface="+mj-cs"/>
              </a:rPr>
              <a:t>Dossier Racine =&gt; bouton Générateur de rapports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36912"/>
            <a:ext cx="7416824" cy="266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65</a:t>
            </a:fld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3460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noProof="0" dirty="0" smtClean="0">
                <a:latin typeface="+mj-lt"/>
                <a:ea typeface="+mj-ea"/>
                <a:cs typeface="+mj-cs"/>
              </a:rPr>
              <a:t>8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°) Ouvrir SSDT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et Déployer les rapports.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734481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66</a:t>
            </a:fld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3460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latin typeface="+mj-lt"/>
                <a:ea typeface="+mj-ea"/>
                <a:cs typeface="+mj-cs"/>
              </a:rPr>
              <a:t>9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°) Vérification de l’accès aux rapports et Fin de déploiement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11560" y="764704"/>
            <a:ext cx="8229600" cy="34605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600" dirty="0" smtClean="0">
                <a:latin typeface="+mj-lt"/>
                <a:ea typeface="+mj-ea"/>
                <a:cs typeface="+mj-cs"/>
              </a:rPr>
              <a:t>Se connecter sur via un navigateur à l’adresse url de notre serveur de rapport .exemple : </a:t>
            </a:r>
            <a:r>
              <a:rPr lang="fr-FR" sz="5600" dirty="0" smtClean="0">
                <a:latin typeface="+mj-lt"/>
                <a:ea typeface="+mj-ea"/>
                <a:cs typeface="+mj-cs"/>
                <a:hlinkClick r:id="rId2"/>
              </a:rPr>
              <a:t>http://onyx_pc/reports</a:t>
            </a:r>
            <a:r>
              <a:rPr lang="fr-FR" sz="5600" dirty="0" smtClean="0">
                <a:latin typeface="+mj-lt"/>
                <a:ea typeface="+mj-ea"/>
                <a:cs typeface="+mj-cs"/>
              </a:rPr>
              <a:t>  ou </a:t>
            </a:r>
            <a:r>
              <a:rPr lang="fr-FR" sz="5600" dirty="0" smtClean="0">
                <a:latin typeface="+mj-lt"/>
                <a:ea typeface="+mj-ea"/>
                <a:cs typeface="+mj-cs"/>
                <a:hlinkClick r:id="rId3"/>
              </a:rPr>
              <a:t>http://onyx_pc/ReportServer</a:t>
            </a:r>
            <a:endParaRPr lang="fr-FR" sz="56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smtClean="0">
                <a:latin typeface="+mj-lt"/>
                <a:ea typeface="+mj-ea"/>
                <a:cs typeface="+mj-cs"/>
              </a:rPr>
              <a:t>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268760"/>
            <a:ext cx="820891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068960"/>
            <a:ext cx="806489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DEPLOIEMENT </a:t>
            </a:r>
            <a:endParaRPr lang="fr-FR" sz="4000" dirty="0"/>
          </a:p>
          <a:p>
            <a:pPr algn="ctr"/>
            <a:r>
              <a:rPr lang="fr-FR" sz="4000" dirty="0" smtClean="0"/>
              <a:t>Packages SSIS</a:t>
            </a:r>
          </a:p>
        </p:txBody>
      </p:sp>
    </p:spTree>
    <p:extLst>
      <p:ext uri="{BB962C8B-B14F-4D97-AF65-F5344CB8AC3E}">
        <p14:creationId xmlns:p14="http://schemas.microsoft.com/office/powerpoint/2010/main" val="20764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875552" y="3106286"/>
            <a:ext cx="5952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Script DWH ou Backup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Office 2013 Pro Plus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471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4366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Outils </a:t>
            </a:r>
            <a:r>
              <a:rPr lang="fr-FR" dirty="0" smtClean="0"/>
              <a:t>utilisés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692696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b="1" u="sng" dirty="0" smtClean="0"/>
              <a:t>travailler</a:t>
            </a:r>
            <a:r>
              <a:rPr lang="fr-FR" dirty="0" smtClean="0"/>
              <a:t> sur le projet ODE, il faudra également installer 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Visual Studio 2015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Environnement de développement en C#, pour ouvrir et manipuler le code-source de l’optimiseur C#</a:t>
            </a:r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pPr lvl="1"/>
            <a:r>
              <a:rPr lang="fr-FR" i="1" dirty="0" smtClean="0"/>
              <a:t>Une </a:t>
            </a:r>
            <a:r>
              <a:rPr lang="fr-FR" i="1" dirty="0"/>
              <a:t>version </a:t>
            </a:r>
            <a:r>
              <a:rPr lang="fr-FR" i="1" dirty="0" smtClean="0"/>
              <a:t>complète et illimitée (VS 2015 </a:t>
            </a:r>
            <a:r>
              <a:rPr lang="fr-FR" i="1" dirty="0" err="1" smtClean="0"/>
              <a:t>Community</a:t>
            </a:r>
            <a:r>
              <a:rPr lang="fr-FR" i="1" dirty="0" smtClean="0"/>
              <a:t>) est </a:t>
            </a:r>
            <a:r>
              <a:rPr lang="fr-FR" i="1" dirty="0"/>
              <a:t>disponible chez </a:t>
            </a:r>
            <a:r>
              <a:rPr lang="fr-FR" i="1" dirty="0" smtClean="0"/>
              <a:t>Microsoft</a:t>
            </a:r>
            <a:endParaRPr lang="fr-FR" i="1" dirty="0" smtClean="0">
              <a:solidFill>
                <a:srgbClr val="00B050"/>
              </a:solidFill>
            </a:endParaRPr>
          </a:p>
          <a:p>
            <a:pPr lvl="1"/>
            <a:endParaRPr lang="fr-FR" dirty="0" smtClean="0">
              <a:solidFill>
                <a:srgbClr val="00B050"/>
              </a:solidFill>
            </a:endParaRPr>
          </a:p>
          <a:p>
            <a:pPr lvl="1"/>
            <a:endParaRPr lang="fr-FR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Client Git Hub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</a:rPr>
              <a:t>Outil de gestion de version pour récupérer le code-source, les documentations réalisées et les présentation de suivi de projet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i="1" dirty="0" smtClean="0"/>
              <a:t>On doit créer un compte gratuit sur la plateforme </a:t>
            </a:r>
            <a:r>
              <a:rPr lang="fr-FR" i="1" dirty="0" err="1" smtClean="0"/>
              <a:t>GitHub</a:t>
            </a:r>
            <a:r>
              <a:rPr lang="fr-FR" i="1" dirty="0" smtClean="0"/>
              <a:t> pour pouvoir récupérer les fichiers</a:t>
            </a:r>
            <a:endParaRPr lang="fr-FR" i="1" dirty="0"/>
          </a:p>
          <a:p>
            <a:pPr marL="742950" lvl="1" indent="-285750">
              <a:buFont typeface="Wingdings" pitchFamily="2" charset="2"/>
              <a:buChar char="Ø"/>
            </a:pPr>
            <a:endParaRPr lang="fr-FR" dirty="0">
              <a:solidFill>
                <a:srgbClr val="00B050"/>
              </a:solidFill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177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405402" y="3106286"/>
            <a:ext cx="68931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Tutorial Office 2013 Pro Plus 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CONFIGURATION</a:t>
            </a:r>
          </a:p>
          <a:p>
            <a:pPr algn="ctr"/>
            <a:r>
              <a:rPr lang="fr-FR" sz="4000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Power BI</a:t>
            </a:r>
            <a:endParaRPr lang="fr-FR" sz="40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0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9512" y="200829"/>
            <a:ext cx="16561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911746"/>
            <a:ext cx="460851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Ecran de connexion SSMS</a:t>
            </a: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20200595">
            <a:off x="1335402" y="3106286"/>
            <a:ext cx="50331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>
                <a:solidFill>
                  <a:srgbClr val="FF0000"/>
                </a:solidFill>
              </a:rPr>
              <a:t>/* TO DO : Tutorial Power BI*/</a:t>
            </a:r>
            <a:endParaRPr lang="fr-F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4" y="2420888"/>
            <a:ext cx="7632937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 &amp; CONFIGURATION </a:t>
            </a:r>
          </a:p>
          <a:p>
            <a:pPr algn="ctr"/>
            <a:r>
              <a:rPr lang="fr-FR" sz="4000" dirty="0" smtClean="0"/>
              <a:t>Git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453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2014" y="908720"/>
            <a:ext cx="851470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L‘architecture Git avec Git Hub se fonde sur 3 espaces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dépôt Git Hub</a:t>
            </a:r>
            <a:r>
              <a:rPr lang="fr-FR" dirty="0" smtClean="0"/>
              <a:t>, hébergé sur les serveurs de ce site. Il est ouvert à tout le monde en lecture (Projet Open-source) et en </a:t>
            </a:r>
            <a:r>
              <a:rPr lang="fr-FR" dirty="0" err="1" smtClean="0"/>
              <a:t>fork</a:t>
            </a:r>
            <a:r>
              <a:rPr lang="fr-FR" dirty="0" smtClean="0"/>
              <a:t>. En revanche, il faut être autorisé pour y déposer ses changements.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err="1" smtClean="0"/>
              <a:t>répo</a:t>
            </a:r>
            <a:r>
              <a:rPr lang="fr-FR" b="1" dirty="0" smtClean="0"/>
              <a:t> Git local</a:t>
            </a:r>
            <a:r>
              <a:rPr lang="fr-FR" dirty="0" smtClean="0"/>
              <a:t>, sur chaque PC de développeurs. C’est une copie intégrale du dépôt Git Hub de notre projet.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Un </a:t>
            </a:r>
            <a:r>
              <a:rPr lang="fr-FR" b="1" dirty="0" smtClean="0"/>
              <a:t>répertoire local</a:t>
            </a:r>
            <a:r>
              <a:rPr lang="fr-FR" dirty="0" smtClean="0"/>
              <a:t> de travail, </a:t>
            </a:r>
            <a:r>
              <a:rPr lang="fr-FR" dirty="0"/>
              <a:t>sur chaque PC de </a:t>
            </a:r>
            <a:r>
              <a:rPr lang="fr-FR" dirty="0" smtClean="0"/>
              <a:t>développeurs. C’est là que les fichiers sont ajoutés, supprimés ou modifiés par les développeurs.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DEPOT GIT HUB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203848" y="393305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 GIT LOCAL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508104" y="393305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REPERTOIRE LOCAL</a:t>
            </a:r>
            <a:endParaRPr lang="fr-FR" dirty="0"/>
          </a:p>
        </p:txBody>
      </p:sp>
      <p:cxnSp>
        <p:nvCxnSpPr>
          <p:cNvPr id="5" name="Connecteur droit 4"/>
          <p:cNvCxnSpPr>
            <a:stCxn id="2" idx="2"/>
          </p:cNvCxnSpPr>
          <p:nvPr/>
        </p:nvCxnSpPr>
        <p:spPr>
          <a:xfrm>
            <a:off x="1763688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39952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696236" y="4293096"/>
            <a:ext cx="0" cy="2016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63688" y="472514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763688" y="4855428"/>
            <a:ext cx="4932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4139952" y="5517232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139952" y="5805264"/>
            <a:ext cx="2556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1763688" y="616530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579345" y="44208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602915" y="486023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989572" y="515719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602915" y="5805264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989572" y="579597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3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7504" y="717229"/>
            <a:ext cx="4843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Créer son compte sur le site Internet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github.com/join</a:t>
            </a:r>
            <a:endParaRPr lang="fr-F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732" y="620688"/>
            <a:ext cx="3218803" cy="36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90770"/>
            <a:ext cx="3728095" cy="256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15476" y="3347700"/>
            <a:ext cx="367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2.   Choisir le compte gratuit, et finir 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1663" y="3957649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31336" y="6021288"/>
            <a:ext cx="114442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2"/>
          </p:cNvCxnSpPr>
          <p:nvPr/>
        </p:nvCxnSpPr>
        <p:spPr>
          <a:xfrm flipH="1">
            <a:off x="4703547" y="4317689"/>
            <a:ext cx="140164" cy="170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58246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du user (Si souhait de contribution au code-source)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03010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3. </a:t>
            </a:r>
            <a:r>
              <a:rPr lang="fr-FR" dirty="0"/>
              <a:t>E</a:t>
            </a:r>
            <a:r>
              <a:rPr lang="fr-FR" dirty="0" smtClean="0"/>
              <a:t>nvoyer par mail votre </a:t>
            </a:r>
            <a:r>
              <a:rPr lang="fr-FR" dirty="0" err="1" smtClean="0"/>
              <a:t>username</a:t>
            </a:r>
            <a:r>
              <a:rPr lang="fr-FR" dirty="0" smtClean="0"/>
              <a:t> à </a:t>
            </a:r>
            <a:r>
              <a:rPr lang="fr-FR" u="sng" dirty="0" err="1" smtClean="0">
                <a:solidFill>
                  <a:srgbClr val="0066FF"/>
                </a:solidFill>
              </a:rPr>
              <a:t>olivier.essner</a:t>
            </a:r>
            <a:r>
              <a:rPr lang="fr-FR" u="sng" dirty="0" smtClean="0">
                <a:solidFill>
                  <a:srgbClr val="0066FF"/>
                </a:solidFill>
              </a:rPr>
              <a:t>(</a:t>
            </a:r>
            <a:r>
              <a:rPr lang="fr-FR" u="sng" dirty="0" err="1" smtClean="0">
                <a:solidFill>
                  <a:srgbClr val="0066FF"/>
                </a:solidFill>
              </a:rPr>
              <a:t>at</a:t>
            </a:r>
            <a:r>
              <a:rPr lang="fr-FR" u="sng" dirty="0" smtClean="0">
                <a:solidFill>
                  <a:srgbClr val="0066FF"/>
                </a:solidFill>
              </a:rPr>
              <a:t>)free.fr</a:t>
            </a:r>
            <a:r>
              <a:rPr lang="fr-FR" dirty="0" smtClean="0"/>
              <a:t> afin que je vous ajoute en tant que contributeur au projet ODE sous Git Hub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608" y="1484784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4.   Vous recevrez de Git Hub deux mails automatiques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1 </a:t>
            </a:r>
            <a:r>
              <a:rPr lang="fr-FR" dirty="0" smtClean="0"/>
              <a:t>: Confirmation d’ajout au 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Mail 2 </a:t>
            </a:r>
            <a:r>
              <a:rPr lang="fr-FR" dirty="0" smtClean="0"/>
              <a:t>: Liens relatifs au projet.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79512" y="2780928"/>
            <a:ext cx="8409587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Note : </a:t>
            </a:r>
            <a:r>
              <a:rPr lang="fr-FR" dirty="0" smtClean="0"/>
              <a:t>Vous pouvez récupérer l’ensemble du projet sans compte </a:t>
            </a:r>
            <a:r>
              <a:rPr lang="fr-FR" dirty="0" err="1" smtClean="0"/>
              <a:t>GitHub</a:t>
            </a:r>
            <a:r>
              <a:rPr lang="fr-FR" dirty="0" smtClean="0"/>
              <a:t> en allant sur la page Web du projet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github.com/M2SIID-ODE/Projet_ODE</a:t>
            </a:r>
            <a:endParaRPr lang="fr-FR" dirty="0" smtClean="0"/>
          </a:p>
          <a:p>
            <a:r>
              <a:rPr lang="fr-FR" dirty="0" smtClean="0"/>
              <a:t>Puis bouton « </a:t>
            </a:r>
            <a:r>
              <a:rPr lang="fr-FR" b="1" dirty="0" err="1" smtClean="0"/>
              <a:t>Download</a:t>
            </a:r>
            <a:r>
              <a:rPr lang="fr-FR" b="1" dirty="0" smtClean="0"/>
              <a:t> ZIP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61048"/>
            <a:ext cx="22479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131840" y="5445223"/>
            <a:ext cx="2247900" cy="520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4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682876"/>
            <a:ext cx="1792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Téléchargement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7504" y="3419708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Installation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5476" y="4077072"/>
            <a:ext cx="13771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Lancement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172894" y="673956"/>
            <a:ext cx="52727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Télécharger l’installeur du client Windows de Git Hub :</a:t>
            </a:r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://windows.github.com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2" y="1412776"/>
            <a:ext cx="7658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79712" y="3401653"/>
            <a:ext cx="6148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Exécuter l’installeur. Il commencera par télécharger les binaires.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023601" y="4084065"/>
            <a:ext cx="558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Utiliser le compte que vous avez créé sur le site Git Hub :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56" y="4430110"/>
            <a:ext cx="3889797" cy="194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8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52" y="1115452"/>
            <a:ext cx="4174797" cy="461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15476" y="188640"/>
            <a:ext cx="30163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Liaison avec le dépôt Git Hub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9" y="1115452"/>
            <a:ext cx="417646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Sur le client Git Hub : Cliquer sur le « </a:t>
            </a:r>
            <a:r>
              <a:rPr lang="fr-FR" b="1" dirty="0" smtClean="0"/>
              <a:t>+</a:t>
            </a:r>
            <a:r>
              <a:rPr lang="fr-FR" dirty="0" smtClean="0"/>
              <a:t> » en haut à gauche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/>
              <a:t>Sélectionner l’onglet « </a:t>
            </a:r>
            <a:r>
              <a:rPr lang="fr-FR" b="1" dirty="0"/>
              <a:t>Clone</a:t>
            </a:r>
            <a:r>
              <a:rPr lang="fr-FR" dirty="0"/>
              <a:t> </a:t>
            </a:r>
            <a:r>
              <a:rPr lang="fr-FR" dirty="0" smtClean="0"/>
              <a:t>», </a:t>
            </a:r>
            <a:r>
              <a:rPr lang="fr-FR" dirty="0"/>
              <a:t>puis le projet « </a:t>
            </a:r>
            <a:r>
              <a:rPr lang="fr-FR" b="1" dirty="0"/>
              <a:t>M2SIID - ODE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Cliquer sur « </a:t>
            </a:r>
            <a:r>
              <a:rPr lang="fr-FR" b="1" dirty="0" smtClean="0"/>
              <a:t>Clone M2SIID-ODE</a:t>
            </a:r>
            <a:r>
              <a:rPr lang="fr-FR" dirty="0" smtClean="0"/>
              <a:t> » en bas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Un explorateur s’ouvre pour spécifier l’emplacement local où seront sauvées les données chargées depuis Git Hub.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652213" y="111545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660232" y="5229200"/>
            <a:ext cx="2201617" cy="622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>
            <a:off x="5084261" y="1295472"/>
            <a:ext cx="20800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64288" y="147549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6156176" y="2198285"/>
            <a:ext cx="282769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2" idx="2"/>
            <a:endCxn id="23" idx="0"/>
          </p:cNvCxnSpPr>
          <p:nvPr/>
        </p:nvCxnSpPr>
        <p:spPr>
          <a:xfrm>
            <a:off x="7380312" y="1835532"/>
            <a:ext cx="189711" cy="362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3" idx="2"/>
          </p:cNvCxnSpPr>
          <p:nvPr/>
        </p:nvCxnSpPr>
        <p:spPr>
          <a:xfrm>
            <a:off x="7570023" y="2558325"/>
            <a:ext cx="191017" cy="267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25843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Ajout de fichiers en local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764704"/>
            <a:ext cx="7704855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Dans le répertoire local de Git, créer votre fichier / répertoire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Par défaut, Git Hub ajoute automatiquement ces fichiers / dossiers en tant que nouveau « </a:t>
            </a:r>
            <a:r>
              <a:rPr lang="fr-FR" b="1" dirty="0" smtClean="0"/>
              <a:t>change</a:t>
            </a:r>
            <a:r>
              <a:rPr lang="fr-FR" dirty="0" smtClean="0"/>
              <a:t> »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5375548" cy="10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5976" y="3811833"/>
            <a:ext cx="4188346" cy="91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à coins arrondis 16"/>
          <p:cNvSpPr/>
          <p:nvPr/>
        </p:nvSpPr>
        <p:spPr>
          <a:xfrm>
            <a:off x="1763688" y="5310500"/>
            <a:ext cx="5045154" cy="494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restent sur votre PC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05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INSTALLATION</a:t>
            </a:r>
          </a:p>
          <a:p>
            <a:pPr algn="ctr"/>
            <a:r>
              <a:rPr lang="fr-FR" sz="4000" dirty="0" smtClean="0"/>
              <a:t>SQL Server 2014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5802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0883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Commit de fichiers sur Git Hub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83" y="764704"/>
            <a:ext cx="2713658" cy="13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528" y="980728"/>
            <a:ext cx="4572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Mettre </a:t>
            </a:r>
            <a:r>
              <a:rPr lang="fr-FR" dirty="0"/>
              <a:t>un titre et un </a:t>
            </a:r>
            <a:r>
              <a:rPr lang="fr-FR" dirty="0" smtClean="0"/>
              <a:t>commentaire, 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puis cliquer sur « COMMIT </a:t>
            </a:r>
            <a:r>
              <a:rPr lang="fr-FR" dirty="0" smtClean="0"/>
              <a:t>TO MASTER »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95536" y="1812940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Vos changements sont recopiés sur votre repo Git local, donc accessible à vous seul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95536" y="4384997"/>
            <a:ext cx="7580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En allant sur la page </a:t>
            </a:r>
            <a:r>
              <a:rPr lang="fr-FR" dirty="0" err="1"/>
              <a:t>GitHub</a:t>
            </a:r>
            <a:r>
              <a:rPr lang="fr-FR" dirty="0"/>
              <a:t> du </a:t>
            </a:r>
            <a:r>
              <a:rPr lang="fr-FR" dirty="0" smtClean="0"/>
              <a:t>projet, vous verrez votre Commit 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https://github.com/M2SIID-ODE/Projet_ODE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95536" y="2711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En haut à droite, cliquer sur </a:t>
            </a:r>
            <a:r>
              <a:rPr lang="fr-FR" dirty="0"/>
              <a:t>« </a:t>
            </a:r>
            <a:r>
              <a:rPr lang="fr-FR" dirty="0" smtClean="0"/>
              <a:t>SYNC »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3356992"/>
            <a:ext cx="504515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Votre repo Git local est recopié sur le dépôt Git Hub, donc accessible à tout le monde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14581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08" y="5031328"/>
            <a:ext cx="6998740" cy="134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452320" y="2721016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6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3043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Modification de fichiers existants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1.  Commencer par synchroniser son repo Git local avec le dépôt Git Hub :</a:t>
            </a:r>
            <a:endParaRPr lang="fr-F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913" y="836712"/>
            <a:ext cx="1552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7977" y="843147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95536" y="1556792"/>
            <a:ext cx="5328592" cy="6313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A ce stade : </a:t>
            </a:r>
            <a:r>
              <a:rPr lang="fr-FR" dirty="0" smtClean="0"/>
              <a:t>Vous récupérez les changements des autres développeurs sur votre repo Git local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95537" y="2708920"/>
            <a:ext cx="7704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2.  Vous pouvez modifier le fichier, puis suivez les mêmes étapes que précédemment : Commit, puis </a:t>
            </a:r>
            <a:r>
              <a:rPr lang="fr-FR" dirty="0" err="1" smtClean="0"/>
              <a:t>Sync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5476" y="188640"/>
            <a:ext cx="33043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Liens importants vers Git Hub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836712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1.  Commencer par synchroniser son repo Git local avec le dépôt Git Hub :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28393" y="3624654"/>
            <a:ext cx="8409587" cy="6313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/>
              <a:t>Note : </a:t>
            </a:r>
            <a:r>
              <a:rPr lang="fr-FR" dirty="0" smtClean="0"/>
              <a:t>Vous pouvez récupérer un document précis en cliquant-droit sur le bouton « RAW » puis « Enregistrer le fichier sous… »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93096"/>
            <a:ext cx="6481115" cy="172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179716" y="5589240"/>
            <a:ext cx="5234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8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2" y="116632"/>
            <a:ext cx="13851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09456" y="485964"/>
            <a:ext cx="7634544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Microsoft SQL Server 2014 </a:t>
            </a:r>
            <a:r>
              <a:rPr lang="fr-FR" dirty="0" smtClean="0"/>
              <a:t>Standard est </a:t>
            </a:r>
            <a:r>
              <a:rPr lang="fr-FR" dirty="0"/>
              <a:t>une édition </a:t>
            </a:r>
            <a:r>
              <a:rPr lang="fr-FR" dirty="0" smtClean="0"/>
              <a:t>« de base » pour l’entreprise.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Cette édition contient </a:t>
            </a:r>
            <a:r>
              <a:rPr lang="fr-FR" dirty="0"/>
              <a:t>la base relationnelle, SSIS, SSRS et SSAS dans le </a:t>
            </a:r>
            <a:r>
              <a:rPr lang="fr-FR" dirty="0" smtClean="0"/>
              <a:t>mode multidimensionnel</a:t>
            </a:r>
            <a:r>
              <a:rPr lang="fr-FR" dirty="0"/>
              <a:t>. 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Elle </a:t>
            </a:r>
            <a:r>
              <a:rPr lang="fr-FR" dirty="0"/>
              <a:t>a pour cible les applications OLTP de taille moyenne, une solution OLAP de </a:t>
            </a:r>
            <a:r>
              <a:rPr lang="fr-FR" dirty="0" smtClean="0"/>
              <a:t>base et </a:t>
            </a:r>
            <a:r>
              <a:rPr lang="fr-FR" dirty="0"/>
              <a:t>le reporting. Les fonctionnalités de chacun des composants sont limitées</a:t>
            </a:r>
            <a:r>
              <a:rPr lang="fr-FR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Sur son site officiel, Microsoft met à disposition gratuitement des version d’essai, complètes mais limitées à 90 / 180 jours (Sauf pour la version Express)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5476" y="3284984"/>
            <a:ext cx="10721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Lexique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547664" y="3314015"/>
            <a:ext cx="72681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T-SQL : </a:t>
            </a:r>
            <a:r>
              <a:rPr lang="fr-FR" b="1" dirty="0" err="1" smtClean="0"/>
              <a:t>Transact</a:t>
            </a:r>
            <a:r>
              <a:rPr lang="fr-FR" b="1" dirty="0" smtClean="0"/>
              <a:t>-SQL.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Langage procédural pour les procédure stockées </a:t>
            </a:r>
            <a:endParaRPr lang="fr-FR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SSIS : SQL Server Integration Service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SSAS : </a:t>
            </a:r>
            <a:r>
              <a:rPr lang="fr-FR" b="1" dirty="0"/>
              <a:t>SQL Server </a:t>
            </a:r>
            <a:r>
              <a:rPr lang="fr-FR" b="1" dirty="0" err="1" smtClean="0"/>
              <a:t>Analysis</a:t>
            </a:r>
            <a:r>
              <a:rPr lang="fr-FR" b="1" dirty="0" smtClean="0"/>
              <a:t>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SSRS : </a:t>
            </a:r>
            <a:r>
              <a:rPr lang="fr-FR" b="1" dirty="0"/>
              <a:t>SQL Server </a:t>
            </a:r>
            <a:r>
              <a:rPr lang="fr-FR" b="1" dirty="0" smtClean="0"/>
              <a:t>Reporting Service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SSMS : SQL Server Management Studio.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Interface dédié </a:t>
            </a:r>
            <a:r>
              <a:rPr lang="fr-FR" sz="1600" dirty="0"/>
              <a:t>à la gestion des serveurs, ou des instances de serveur.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SSDT : SQL Server Data Tools</a:t>
            </a:r>
            <a:r>
              <a:rPr lang="fr-FR" dirty="0" smtClean="0"/>
              <a:t>.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/>
              <a:t>Interface dédiée au développement, dérivé de Visual Studio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2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2291</Words>
  <Application>Microsoft Office PowerPoint</Application>
  <PresentationFormat>On-screen Show (4:3)</PresentationFormat>
  <Paragraphs>468</Paragraphs>
  <Slides>82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Microsoft YaHei</vt:lpstr>
      <vt:lpstr>Arial</vt:lpstr>
      <vt:lpstr>Calibri</vt:lpstr>
      <vt:lpstr>Mangal</vt:lpstr>
      <vt:lpstr>StarSymbol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2°) Démarrer les services du serveur Reporting Services</vt:lpstr>
      <vt:lpstr>PowerPoint Presentation</vt:lpstr>
      <vt:lpstr>3°) Se connecter au SSRS depuis la console SSMS</vt:lpstr>
      <vt:lpstr>PowerPoint Presentation</vt:lpstr>
      <vt:lpstr>4°) Déposer les fichiers sources du Projet de Reporting sur votre serveur cible</vt:lpstr>
      <vt:lpstr>5°) Ouvrir SSDT et charger le projet </vt:lpstr>
      <vt:lpstr>PowerPoint Presentation</vt:lpstr>
      <vt:lpstr>6°) Paramétrage du gestionnaire de configuration de Reporting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Bernard MOUMY</cp:lastModifiedBy>
  <cp:revision>433</cp:revision>
  <cp:lastPrinted>2015-06-29T11:48:16Z</cp:lastPrinted>
  <dcterms:created xsi:type="dcterms:W3CDTF">2015-04-28T11:53:17Z</dcterms:created>
  <dcterms:modified xsi:type="dcterms:W3CDTF">2015-10-06T11:16:35Z</dcterms:modified>
</cp:coreProperties>
</file>