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301" r:id="rId2"/>
    <p:sldId id="333" r:id="rId3"/>
    <p:sldId id="357" r:id="rId4"/>
    <p:sldId id="327" r:id="rId5"/>
    <p:sldId id="343" r:id="rId6"/>
    <p:sldId id="386" r:id="rId7"/>
    <p:sldId id="379" r:id="rId8"/>
    <p:sldId id="387" r:id="rId9"/>
    <p:sldId id="366" r:id="rId10"/>
    <p:sldId id="388" r:id="rId11"/>
    <p:sldId id="389" r:id="rId12"/>
    <p:sldId id="390" r:id="rId13"/>
    <p:sldId id="391" r:id="rId14"/>
    <p:sldId id="334" r:id="rId15"/>
    <p:sldId id="346" r:id="rId16"/>
    <p:sldId id="354" r:id="rId17"/>
    <p:sldId id="352" r:id="rId18"/>
    <p:sldId id="362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83" r:id="rId28"/>
    <p:sldId id="375" r:id="rId29"/>
    <p:sldId id="377" r:id="rId30"/>
    <p:sldId id="384" r:id="rId31"/>
    <p:sldId id="385" r:id="rId32"/>
    <p:sldId id="363" r:id="rId33"/>
    <p:sldId id="353" r:id="rId34"/>
    <p:sldId id="338" r:id="rId35"/>
    <p:sldId id="344" r:id="rId36"/>
    <p:sldId id="342" r:id="rId37"/>
    <p:sldId id="345" r:id="rId38"/>
    <p:sldId id="358" r:id="rId39"/>
    <p:sldId id="360" r:id="rId40"/>
    <p:sldId id="361" r:id="rId4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00FF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12" y="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t>19/06/2015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19/06/2015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t>19/06/2015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t>19/06/2015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t>19/06/2015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t>19/06/2015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t>19/06/2015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t>19/06/2015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github.com/M2SIID-ODE/Projet_OD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fr-FR/library/ms143506(v=sql.120).aspx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12055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technet.microsoft.com/fr-fr/evalcenter/dn205290.aspx" TargetMode="External"/><Relationship Id="rId4" Type="http://schemas.openxmlformats.org/officeDocument/2006/relationships/hyperlink" Target="http://go.microsoft.com/fwlink/?LinkId=186791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cc281941(v=sql.120).aspx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cc281997(v=sql.120).aspx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coffee.com/SQLServer2014_0005.ht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sdn.microsoft.com/en-us/library/ms143786.aspx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-netbeans-jsp-142931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i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indows.github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052" y="1115452"/>
            <a:ext cx="4174797" cy="461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15476" y="188640"/>
            <a:ext cx="301636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Liaison avec le dépôt Git Hub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3529" y="1115452"/>
            <a:ext cx="4176464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Sur le client Git Hub : Cliquer sur le « </a:t>
            </a:r>
            <a:r>
              <a:rPr lang="fr-FR" b="1" dirty="0" smtClean="0"/>
              <a:t>+</a:t>
            </a:r>
            <a:r>
              <a:rPr lang="fr-FR" dirty="0" smtClean="0"/>
              <a:t> » en haut à gauche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/>
              <a:t>Sélectionner l’onglet « </a:t>
            </a:r>
            <a:r>
              <a:rPr lang="fr-FR" b="1" dirty="0"/>
              <a:t>Clone</a:t>
            </a:r>
            <a:r>
              <a:rPr lang="fr-FR" dirty="0"/>
              <a:t> </a:t>
            </a:r>
            <a:r>
              <a:rPr lang="fr-FR" dirty="0" smtClean="0"/>
              <a:t>», </a:t>
            </a:r>
            <a:r>
              <a:rPr lang="fr-FR" dirty="0"/>
              <a:t>puis le projet « </a:t>
            </a:r>
            <a:r>
              <a:rPr lang="fr-FR" b="1" dirty="0"/>
              <a:t>M2SIID - ODE</a:t>
            </a:r>
            <a:r>
              <a:rPr lang="fr-FR" dirty="0"/>
              <a:t> </a:t>
            </a:r>
            <a:r>
              <a:rPr lang="fr-FR" dirty="0" smtClean="0"/>
              <a:t>»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Cliquer sur « </a:t>
            </a:r>
            <a:r>
              <a:rPr lang="fr-FR" b="1" dirty="0" smtClean="0"/>
              <a:t>Clone M2SIID-ODE</a:t>
            </a:r>
            <a:r>
              <a:rPr lang="fr-FR" dirty="0" smtClean="0"/>
              <a:t> » en bas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Un explorateur s’ouvre pour spécifier l’emplacement local où seront sauvées les données chargées depuis Git Hub.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4652213" y="1115452"/>
            <a:ext cx="4320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660232" y="5229200"/>
            <a:ext cx="2201617" cy="622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>
            <a:stCxn id="19" idx="3"/>
          </p:cNvCxnSpPr>
          <p:nvPr/>
        </p:nvCxnSpPr>
        <p:spPr>
          <a:xfrm>
            <a:off x="5084261" y="1295472"/>
            <a:ext cx="2080027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64288" y="1475492"/>
            <a:ext cx="4320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6156176" y="2198285"/>
            <a:ext cx="282769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avec flèche 25"/>
          <p:cNvCxnSpPr>
            <a:stCxn id="22" idx="2"/>
            <a:endCxn id="23" idx="0"/>
          </p:cNvCxnSpPr>
          <p:nvPr/>
        </p:nvCxnSpPr>
        <p:spPr>
          <a:xfrm>
            <a:off x="7380312" y="1835532"/>
            <a:ext cx="189711" cy="362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23" idx="2"/>
          </p:cNvCxnSpPr>
          <p:nvPr/>
        </p:nvCxnSpPr>
        <p:spPr>
          <a:xfrm>
            <a:off x="7570023" y="2558325"/>
            <a:ext cx="191017" cy="2670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53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5476" y="188640"/>
            <a:ext cx="258431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Ajout de fichiers en local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3528" y="764704"/>
            <a:ext cx="7704855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Dans le répertoire local de Git, créer votre fichier / répertoire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Par défaut, Git Hub ajoute automatiquement ces fichiers / dossiers en tant que nouveau « </a:t>
            </a:r>
            <a:r>
              <a:rPr lang="fr-FR" b="1" dirty="0" smtClean="0"/>
              <a:t>change</a:t>
            </a:r>
            <a:r>
              <a:rPr lang="fr-FR" dirty="0" smtClean="0"/>
              <a:t> »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268760"/>
            <a:ext cx="5375548" cy="102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57"/>
          <a:stretch/>
        </p:blipFill>
        <p:spPr bwMode="auto">
          <a:xfrm>
            <a:off x="4355976" y="3811833"/>
            <a:ext cx="4188346" cy="91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à coins arrondis 16"/>
          <p:cNvSpPr/>
          <p:nvPr/>
        </p:nvSpPr>
        <p:spPr>
          <a:xfrm>
            <a:off x="1763688" y="5310500"/>
            <a:ext cx="5045154" cy="4947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A ce stade : </a:t>
            </a:r>
            <a:r>
              <a:rPr lang="fr-FR" dirty="0" smtClean="0"/>
              <a:t>Vos changements restent sur votre PC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382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5476" y="188640"/>
            <a:ext cx="308837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Commit de fichiers sur Git Hub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483" y="764704"/>
            <a:ext cx="2713658" cy="134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528" y="980728"/>
            <a:ext cx="4572000" cy="7232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Mettre </a:t>
            </a:r>
            <a:r>
              <a:rPr lang="fr-FR" dirty="0"/>
              <a:t>un titre et un </a:t>
            </a:r>
            <a:r>
              <a:rPr lang="fr-FR" dirty="0" smtClean="0"/>
              <a:t>commentaire, </a:t>
            </a:r>
            <a:endParaRPr lang="fr-FR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puis cliquer sur « COMMIT </a:t>
            </a:r>
            <a:r>
              <a:rPr lang="fr-FR" dirty="0" smtClean="0"/>
              <a:t>TO MASTER »</a:t>
            </a:r>
            <a:endParaRPr lang="fr-FR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395536" y="1812940"/>
            <a:ext cx="5045154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A ce stade : </a:t>
            </a:r>
            <a:r>
              <a:rPr lang="fr-FR" dirty="0" smtClean="0"/>
              <a:t>Vos changements sont recopiés sur votre repo Git local, donc accessible à vous seul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95536" y="4384997"/>
            <a:ext cx="7580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En allant sur la page </a:t>
            </a:r>
            <a:r>
              <a:rPr lang="fr-FR" dirty="0" err="1"/>
              <a:t>GitHub</a:t>
            </a:r>
            <a:r>
              <a:rPr lang="fr-FR" dirty="0"/>
              <a:t> du </a:t>
            </a:r>
            <a:r>
              <a:rPr lang="fr-FR" dirty="0" smtClean="0"/>
              <a:t>projet, vous verrez votre Commit </a:t>
            </a:r>
            <a:r>
              <a:rPr lang="fr-FR" dirty="0"/>
              <a:t>: </a:t>
            </a:r>
            <a:r>
              <a:rPr lang="fr-FR" dirty="0">
                <a:hlinkClick r:id="rId4"/>
              </a:rPr>
              <a:t>https://github.com/M2SIID-ODE/Projet_ODE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95536" y="27117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En haut à droite, cliquer sur </a:t>
            </a:r>
            <a:r>
              <a:rPr lang="fr-FR" dirty="0"/>
              <a:t>« </a:t>
            </a:r>
            <a:r>
              <a:rPr lang="fr-FR" dirty="0" smtClean="0"/>
              <a:t>SYNC »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395536" y="3356992"/>
            <a:ext cx="5045154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A ce stade : </a:t>
            </a:r>
            <a:r>
              <a:rPr lang="fr-FR" dirty="0" smtClean="0"/>
              <a:t>Votre repo Git local est recopié sur le dépôt Git Hub, donc accessible à tout le monde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714581"/>
            <a:ext cx="15525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08" y="5031328"/>
            <a:ext cx="6998740" cy="1345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7452320" y="2721016"/>
            <a:ext cx="52343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5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5476" y="188640"/>
            <a:ext cx="330439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Modification de fichiers existants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3528" y="836712"/>
            <a:ext cx="7704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1.  Commencer par synchroniser son repo Git local avec le dépôt Git Hub :</a:t>
            </a:r>
            <a:endParaRPr lang="fr-FR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913" y="836712"/>
            <a:ext cx="15525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987977" y="843147"/>
            <a:ext cx="52343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395536" y="1556792"/>
            <a:ext cx="5328592" cy="6313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A ce stade : </a:t>
            </a:r>
            <a:r>
              <a:rPr lang="fr-FR" dirty="0" smtClean="0"/>
              <a:t>Vous récupérez les changements des autres développeurs sur votre repo Git local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95537" y="2708920"/>
            <a:ext cx="7704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2.  Vous pouvez modifier le fichier, puis suivez les mêmes étapes que précédemment : Commit, puis </a:t>
            </a:r>
            <a:r>
              <a:rPr lang="fr-FR" dirty="0" err="1" smtClean="0"/>
              <a:t>Sync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129238" y="3995772"/>
            <a:ext cx="114126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Astuces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129238" y="4277995"/>
            <a:ext cx="87632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b="1" dirty="0" err="1" smtClean="0"/>
              <a:t>Commitez</a:t>
            </a:r>
            <a:r>
              <a:rPr lang="fr-FR" b="1" dirty="0" smtClean="0"/>
              <a:t> souvent sous </a:t>
            </a:r>
            <a:r>
              <a:rPr lang="fr-FR" b="1" dirty="0" err="1" smtClean="0"/>
              <a:t>GitHub</a:t>
            </a:r>
            <a:endParaRPr lang="fr-FR" b="1" dirty="0" smtClean="0"/>
          </a:p>
          <a:p>
            <a:r>
              <a:rPr lang="fr-FR" dirty="0" smtClean="0"/>
              <a:t>ça permet la sauvegarde en double de votre travail, et d’éventuelles relecture de votre code par les autres membres</a:t>
            </a:r>
          </a:p>
          <a:p>
            <a:endParaRPr lang="fr-FR" dirty="0"/>
          </a:p>
          <a:p>
            <a:r>
              <a:rPr lang="fr-FR" b="1" dirty="0" smtClean="0"/>
              <a:t>Utilisez </a:t>
            </a:r>
            <a:r>
              <a:rPr lang="fr-FR" b="1" dirty="0" smtClean="0"/>
              <a:t>Git Hub </a:t>
            </a:r>
            <a:r>
              <a:rPr lang="fr-FR" b="1" dirty="0" smtClean="0"/>
              <a:t>pour tous les documents </a:t>
            </a:r>
            <a:endParaRPr lang="fr-FR" dirty="0"/>
          </a:p>
          <a:p>
            <a:r>
              <a:rPr lang="fr-FR" dirty="0" smtClean="0"/>
              <a:t>Que ça soit des codes-sources, des scripts SQL, des documents Word, des tableaux Excel…</a:t>
            </a:r>
          </a:p>
        </p:txBody>
      </p:sp>
    </p:spTree>
    <p:extLst>
      <p:ext uri="{BB962C8B-B14F-4D97-AF65-F5344CB8AC3E}">
        <p14:creationId xmlns:p14="http://schemas.microsoft.com/office/powerpoint/2010/main" val="362992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INSTALLATION &amp; CONFIGURATION DE </a:t>
            </a:r>
          </a:p>
          <a:p>
            <a:pPr algn="ctr"/>
            <a:r>
              <a:rPr lang="fr-FR" sz="4000" dirty="0" smtClean="0"/>
              <a:t>SQL SERVER 2014</a:t>
            </a:r>
            <a:endParaRPr lang="fr-FR" sz="4000" dirty="0"/>
          </a:p>
        </p:txBody>
      </p:sp>
      <p:sp>
        <p:nvSpPr>
          <p:cNvPr id="6" name="Rectangle 5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29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2" y="116632"/>
            <a:ext cx="13851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691680" y="468828"/>
            <a:ext cx="7340191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Microsoft SQL Server 2014 </a:t>
            </a:r>
            <a:r>
              <a:rPr lang="fr-FR" dirty="0" smtClean="0"/>
              <a:t>Standard est </a:t>
            </a:r>
            <a:r>
              <a:rPr lang="fr-FR" dirty="0"/>
              <a:t>une édition </a:t>
            </a:r>
            <a:r>
              <a:rPr lang="fr-FR" dirty="0" smtClean="0"/>
              <a:t>« de base » pour l’entreprise.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Cette édition contient </a:t>
            </a:r>
            <a:r>
              <a:rPr lang="fr-FR" dirty="0"/>
              <a:t>la base relationnelle, SSIS, SSRS et SSAS dans le </a:t>
            </a:r>
            <a:r>
              <a:rPr lang="fr-FR" dirty="0" smtClean="0"/>
              <a:t>mode multidimensionnel</a:t>
            </a:r>
            <a:r>
              <a:rPr lang="fr-FR" dirty="0"/>
              <a:t>. </a:t>
            </a:r>
            <a:endParaRPr lang="fr-FR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Elle </a:t>
            </a:r>
            <a:r>
              <a:rPr lang="fr-FR" dirty="0"/>
              <a:t>a pour cible les applications OLTP de taille moyenne, une solution OLAP de </a:t>
            </a:r>
            <a:r>
              <a:rPr lang="fr-FR" dirty="0" smtClean="0"/>
              <a:t>base et </a:t>
            </a:r>
            <a:r>
              <a:rPr lang="fr-FR" dirty="0"/>
              <a:t>le reporting. Les fonctionnalités de chacun des composants sont limitées</a:t>
            </a:r>
            <a:r>
              <a:rPr lang="fr-FR" dirty="0" smtClean="0"/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Sur son site officiel, Microsoft met à disposition gratuitement des version d’essai, complètes mais limitées à </a:t>
            </a:r>
            <a:r>
              <a:rPr lang="fr-FR" dirty="0"/>
              <a:t>180 </a:t>
            </a:r>
            <a:r>
              <a:rPr lang="fr-FR" dirty="0" smtClean="0"/>
              <a:t>jours (Sauf pour la version Express)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15476" y="3284984"/>
            <a:ext cx="107214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Lexique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763688" y="3314015"/>
            <a:ext cx="726818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T-SQL : </a:t>
            </a:r>
            <a:r>
              <a:rPr lang="fr-FR" b="1" dirty="0" err="1" smtClean="0"/>
              <a:t>Transact</a:t>
            </a:r>
            <a:r>
              <a:rPr lang="fr-FR" b="1" dirty="0" smtClean="0"/>
              <a:t>-SQL. 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sz="1600" dirty="0" smtClean="0"/>
              <a:t>Langage procédural pour les procédure stockées </a:t>
            </a:r>
            <a:endParaRPr lang="fr-FR" sz="16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SSIS : SQL Server Integration Service</a:t>
            </a:r>
            <a:endParaRPr lang="fr-FR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SSAS : </a:t>
            </a:r>
            <a:r>
              <a:rPr lang="fr-FR" b="1" dirty="0"/>
              <a:t>SQL Server </a:t>
            </a:r>
            <a:r>
              <a:rPr lang="fr-FR" b="1" dirty="0" err="1" smtClean="0"/>
              <a:t>Analysis</a:t>
            </a:r>
            <a:r>
              <a:rPr lang="fr-FR" b="1" dirty="0" smtClean="0"/>
              <a:t> Service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SSRS : </a:t>
            </a:r>
            <a:r>
              <a:rPr lang="fr-FR" b="1" dirty="0"/>
              <a:t>SQL Server </a:t>
            </a:r>
            <a:r>
              <a:rPr lang="fr-FR" b="1" dirty="0" smtClean="0"/>
              <a:t>Reporting Service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SSMS : SQL Server Management Studio. 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sz="1600" dirty="0" smtClean="0"/>
              <a:t>Interface dédié </a:t>
            </a:r>
            <a:r>
              <a:rPr lang="fr-FR" sz="1600" dirty="0"/>
              <a:t>à la gestion des serveurs, ou des instances de serveur.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SSDT : SQL Server Data Tools</a:t>
            </a:r>
            <a:r>
              <a:rPr lang="fr-FR" dirty="0" smtClean="0"/>
              <a:t>. 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sz="1600" dirty="0"/>
              <a:t>Interface dédiée au développement, dérivé de Visual Studio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159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5476" y="151180"/>
            <a:ext cx="13851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Prérequis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323528" y="836712"/>
            <a:ext cx="84249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dirty="0"/>
              <a:t>Système d'exploitation </a:t>
            </a:r>
          </a:p>
          <a:p>
            <a:pPr lvl="1"/>
            <a:r>
              <a:rPr lang="fr-FR" dirty="0" smtClean="0"/>
              <a:t>Windows 8.1 et supérieur      //        Windows </a:t>
            </a:r>
            <a:r>
              <a:rPr lang="fr-FR" dirty="0"/>
              <a:t>Server 2008 </a:t>
            </a:r>
            <a:r>
              <a:rPr lang="fr-FR" dirty="0" smtClean="0"/>
              <a:t>R2 et supérieur</a:t>
            </a:r>
          </a:p>
          <a:p>
            <a:pPr lvl="1"/>
            <a:endParaRPr lang="fr-FR" dirty="0"/>
          </a:p>
          <a:p>
            <a:pPr>
              <a:lnSpc>
                <a:spcPct val="200000"/>
              </a:lnSpc>
            </a:pPr>
            <a:r>
              <a:rPr lang="fr-FR" b="1" dirty="0"/>
              <a:t>Mémoire RAM</a:t>
            </a:r>
          </a:p>
          <a:p>
            <a:pPr lvl="1"/>
            <a:r>
              <a:rPr lang="fr-FR" dirty="0"/>
              <a:t>M</a:t>
            </a:r>
            <a:r>
              <a:rPr lang="fr-FR" dirty="0" smtClean="0"/>
              <a:t>inimum : 1 Go pour </a:t>
            </a:r>
            <a:r>
              <a:rPr lang="fr-FR" dirty="0"/>
              <a:t>SQL </a:t>
            </a:r>
            <a:r>
              <a:rPr lang="fr-FR" dirty="0" smtClean="0"/>
              <a:t>Server   //    4 </a:t>
            </a:r>
            <a:r>
              <a:rPr lang="fr-FR" dirty="0"/>
              <a:t>Go pour </a:t>
            </a:r>
            <a:r>
              <a:rPr lang="fr-FR" dirty="0" smtClean="0"/>
              <a:t>SSRS</a:t>
            </a:r>
          </a:p>
          <a:p>
            <a:pPr lvl="1"/>
            <a:r>
              <a:rPr lang="fr-FR" dirty="0" smtClean="0"/>
              <a:t>Conseillé :  4 </a:t>
            </a:r>
            <a:r>
              <a:rPr lang="fr-FR" dirty="0"/>
              <a:t>Go pour SQL Server   //    </a:t>
            </a:r>
            <a:r>
              <a:rPr lang="fr-FR" dirty="0" smtClean="0"/>
              <a:t>8 </a:t>
            </a:r>
            <a:r>
              <a:rPr lang="fr-FR" dirty="0"/>
              <a:t>Go pour SSRS</a:t>
            </a:r>
          </a:p>
          <a:p>
            <a:pPr lvl="1"/>
            <a:endParaRPr lang="fr-FR" dirty="0" smtClean="0"/>
          </a:p>
          <a:p>
            <a:pPr>
              <a:lnSpc>
                <a:spcPct val="200000"/>
              </a:lnSpc>
            </a:pPr>
            <a:r>
              <a:rPr lang="fr-FR" b="1" dirty="0"/>
              <a:t>Disque-dur </a:t>
            </a:r>
          </a:p>
          <a:p>
            <a:pPr lvl="1"/>
            <a:r>
              <a:rPr lang="fr-FR" dirty="0"/>
              <a:t>6</a:t>
            </a:r>
            <a:r>
              <a:rPr lang="fr-FR" dirty="0" smtClean="0"/>
              <a:t> </a:t>
            </a:r>
            <a:r>
              <a:rPr lang="fr-FR" dirty="0"/>
              <a:t>Go d'espace disque </a:t>
            </a:r>
            <a:r>
              <a:rPr lang="fr-FR" dirty="0" smtClean="0"/>
              <a:t>disponible</a:t>
            </a:r>
          </a:p>
          <a:p>
            <a:pPr lvl="1"/>
            <a:endParaRPr lang="fr-FR" dirty="0"/>
          </a:p>
          <a:p>
            <a:pPr>
              <a:lnSpc>
                <a:spcPct val="200000"/>
              </a:lnSpc>
            </a:pPr>
            <a:r>
              <a:rPr lang="fr-FR" b="1" dirty="0" smtClean="0"/>
              <a:t>Exigences </a:t>
            </a:r>
            <a:r>
              <a:rPr lang="fr-FR" b="1" dirty="0"/>
              <a:t>complètes sur le site de Microsoft</a:t>
            </a:r>
          </a:p>
          <a:p>
            <a:pPr lvl="1"/>
            <a:r>
              <a:rPr lang="fr-FR" dirty="0">
                <a:hlinkClick r:id="rId3"/>
              </a:rPr>
              <a:t>https://msdn.microsoft.com/fr-FR/library/ms143506(v=sql.120).</a:t>
            </a:r>
            <a:r>
              <a:rPr lang="fr-FR" dirty="0" smtClean="0">
                <a:hlinkClick r:id="rId3"/>
              </a:rPr>
              <a:t>aspx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280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7922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Téléchargement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467544" y="620688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Activez </a:t>
            </a:r>
            <a:r>
              <a:rPr lang="fr-FR" dirty="0" smtClean="0">
                <a:hlinkClick r:id="rId3"/>
              </a:rPr>
              <a:t>Microsoft .Net Framework 3.5 SP1</a:t>
            </a:r>
            <a:r>
              <a:rPr lang="fr-FR" dirty="0" smtClean="0"/>
              <a:t> ou téléchargez et installez </a:t>
            </a:r>
            <a:r>
              <a:rPr lang="fr-FR" dirty="0" smtClean="0">
                <a:hlinkClick r:id="rId4"/>
              </a:rPr>
              <a:t>Microsoft .Net Framework 4.0.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 smtClean="0"/>
              <a:t>Aller sur la page Microsoft de Microsoft </a:t>
            </a:r>
            <a:r>
              <a:rPr lang="fr-FR" dirty="0"/>
              <a:t>SQL Server </a:t>
            </a:r>
            <a:r>
              <a:rPr lang="fr-FR" dirty="0" smtClean="0"/>
              <a:t>2014 SP1 (Version essai 180 jours)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337136" y="1844824"/>
            <a:ext cx="6606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5"/>
              </a:rPr>
              <a:t>https://</a:t>
            </a:r>
            <a:r>
              <a:rPr lang="fr-FR" dirty="0" smtClean="0">
                <a:hlinkClick r:id="rId5"/>
              </a:rPr>
              <a:t>technet.microsoft.com/fr-fr/evalcenter/dn205290.aspx</a:t>
            </a:r>
            <a:endParaRPr lang="fr-FR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94958" y="2571770"/>
            <a:ext cx="3925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Choisir la version .ISO (Pour image DVD)</a:t>
            </a:r>
            <a:endParaRPr lang="fr-FR" b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67544" y="5850964"/>
            <a:ext cx="395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Cliquez sur </a:t>
            </a:r>
            <a:r>
              <a:rPr lang="fr-FR" b="1" dirty="0" smtClean="0"/>
              <a:t>COMMENCER MAINTENANT</a:t>
            </a:r>
            <a:endParaRPr lang="fr-FR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983" y="3284984"/>
            <a:ext cx="55340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743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7922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Téléchargement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5436096" y="3433564"/>
            <a:ext cx="3630166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/>
              <a:t>Si vous êtes en Windows 64 bits : Version « _x64 </a:t>
            </a:r>
            <a:r>
              <a:rPr lang="fr-FR" sz="1400" dirty="0" smtClean="0"/>
              <a:t>» (Préférable en décisionnel) </a:t>
            </a:r>
            <a:endParaRPr lang="fr-FR" sz="1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81611"/>
            <a:ext cx="34861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66945" y="836712"/>
            <a:ext cx="5498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Se connecter avec son compte Microsoft Live (Gratuit) ou en créer-un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88" y="3672830"/>
            <a:ext cx="35242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4883" y="4725144"/>
            <a:ext cx="7290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Fichier téléchargé (3,22 Go)</a:t>
            </a:r>
            <a:r>
              <a:rPr lang="fr-FR" dirty="0" smtClean="0"/>
              <a:t> : SQLServer2014SP1-FullSlipstream-x64-FRA.iso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374987" y="3210511"/>
            <a:ext cx="5498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Choisir la langue et la plateforme (32 ou 64 bits)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251520" y="5229200"/>
            <a:ext cx="8748464" cy="10801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Alternatives à SQL Server 2014 Standard</a:t>
            </a:r>
          </a:p>
          <a:p>
            <a:r>
              <a:rPr lang="fr-FR" dirty="0" smtClean="0"/>
              <a:t>Les versions Entreprise ou Business Intelligence ne sont installables que sur les Windows Server. La version Express ne contient pas SSIS, SSRS et SSAS.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4801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- 1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6945" y="836712"/>
            <a:ext cx="84535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Monter l’image ISO (Automatique sous Windows 8)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Exécuter « SETUP.EXE »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Cliquer sur « Installation » puis « New SQL Server stand-</a:t>
            </a:r>
            <a:r>
              <a:rPr lang="fr-FR" dirty="0" err="1" smtClean="0"/>
              <a:t>alone</a:t>
            </a:r>
            <a:r>
              <a:rPr lang="fr-FR" dirty="0"/>
              <a:t> </a:t>
            </a:r>
            <a:r>
              <a:rPr lang="fr-FR" dirty="0" smtClean="0"/>
              <a:t>… »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41" y="3140968"/>
            <a:ext cx="762952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92595" y="3705622"/>
            <a:ext cx="8640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196851" y="3514688"/>
            <a:ext cx="4771910" cy="622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/>
          <p:cNvCxnSpPr>
            <a:stCxn id="2" idx="3"/>
            <a:endCxn id="17" idx="1"/>
          </p:cNvCxnSpPr>
          <p:nvPr/>
        </p:nvCxnSpPr>
        <p:spPr>
          <a:xfrm flipV="1">
            <a:off x="1756691" y="3826179"/>
            <a:ext cx="1440160" cy="59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1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INSTALLATION &amp; CONFIGURATION DES POSTES DE DEVELOPPEMENT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- 2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3528" y="836712"/>
            <a:ext cx="5498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Nous allons utiliser la version d’essai (Et non l’express) 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732" y="836712"/>
            <a:ext cx="305752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3321" y="2492896"/>
            <a:ext cx="7653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Contrat de License : La participation au CEIP est facultative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59" y="2943225"/>
            <a:ext cx="55530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404" y="4797152"/>
            <a:ext cx="538162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23527" y="4293096"/>
            <a:ext cx="86795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Microsoft Updates : Je recommande vivement les mises à jour (Failles de sécurité notamment)</a:t>
            </a:r>
          </a:p>
        </p:txBody>
      </p:sp>
    </p:spTree>
    <p:extLst>
      <p:ext uri="{BB962C8B-B14F-4D97-AF65-F5344CB8AC3E}">
        <p14:creationId xmlns:p14="http://schemas.microsoft.com/office/powerpoint/2010/main" val="36013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- 3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51520" y="836712"/>
            <a:ext cx="7877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Tests des prérequis : Le Warning sur le Firewall est sans importance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206045"/>
            <a:ext cx="4640213" cy="263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18082" y="3843063"/>
            <a:ext cx="7877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Setup </a:t>
            </a:r>
            <a:r>
              <a:rPr lang="fr-FR" dirty="0" err="1" smtClean="0"/>
              <a:t>Role</a:t>
            </a:r>
            <a:r>
              <a:rPr lang="fr-FR" dirty="0" smtClean="0"/>
              <a:t> : Choisir « SQL Server </a:t>
            </a:r>
            <a:r>
              <a:rPr lang="fr-FR" dirty="0" err="1" smtClean="0"/>
              <a:t>Features</a:t>
            </a:r>
            <a:r>
              <a:rPr lang="fr-FR" dirty="0" smtClean="0"/>
              <a:t> »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783" y="4212395"/>
            <a:ext cx="4834533" cy="193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3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- 4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79512" y="836712"/>
            <a:ext cx="4392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Pour les développeurs Business Intelligence</a:t>
            </a:r>
          </a:p>
          <a:p>
            <a:r>
              <a:rPr lang="fr-FR" dirty="0" smtClean="0"/>
              <a:t>&gt; Equipe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43576"/>
            <a:ext cx="295275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932040" y="838453"/>
            <a:ext cx="40610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Pour les développeurs Java</a:t>
            </a:r>
          </a:p>
          <a:p>
            <a:r>
              <a:rPr lang="fr-FR" dirty="0" smtClean="0"/>
              <a:t>&gt; Equipe 2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118" y="1543576"/>
            <a:ext cx="296227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Connecteur droit 2"/>
          <p:cNvCxnSpPr/>
          <p:nvPr/>
        </p:nvCxnSpPr>
        <p:spPr>
          <a:xfrm>
            <a:off x="4572000" y="838453"/>
            <a:ext cx="0" cy="55428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3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- 5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6945" y="836712"/>
            <a:ext cx="84535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Sur la partie inférieur : Les </a:t>
            </a:r>
            <a:r>
              <a:rPr lang="fr-FR" dirty="0" err="1" smtClean="0"/>
              <a:t>paths</a:t>
            </a:r>
            <a:r>
              <a:rPr lang="fr-FR" dirty="0" smtClean="0"/>
              <a:t> vers les répertoires d’installation des softs (Mais pas des données…)</a:t>
            </a:r>
          </a:p>
          <a:p>
            <a:r>
              <a:rPr lang="fr-FR" dirty="0"/>
              <a:t>D</a:t>
            </a:r>
            <a:r>
              <a:rPr lang="fr-FR" dirty="0" smtClean="0"/>
              <a:t>e préférence sur le disque le plus rapide possible, même sans beaucoup d’espace (SSD)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222" y="1985513"/>
            <a:ext cx="54292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8607" y="3234906"/>
            <a:ext cx="6397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</a:t>
            </a:r>
            <a:r>
              <a:rPr lang="fr-FR" baseline="30000" dirty="0" smtClean="0"/>
              <a:t>nd</a:t>
            </a:r>
            <a:r>
              <a:rPr lang="fr-FR" dirty="0" smtClean="0"/>
              <a:t> tests de prérequis : Chez moi, il manque le .NET </a:t>
            </a:r>
            <a:r>
              <a:rPr lang="fr-FR" dirty="0" err="1" smtClean="0"/>
              <a:t>framework</a:t>
            </a:r>
            <a:r>
              <a:rPr lang="fr-FR" dirty="0" smtClean="0"/>
              <a:t> 3.5</a:t>
            </a:r>
            <a:endParaRPr lang="fr-F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358" y="3717032"/>
            <a:ext cx="560070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3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- 6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6945" y="836712"/>
            <a:ext cx="83815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Ouvrir les ajouts de fonctionnalités Windows, pour y sélectionner le Framework 3.5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Cliquer sur « </a:t>
            </a:r>
            <a:r>
              <a:rPr lang="fr-FR" dirty="0" err="1" smtClean="0"/>
              <a:t>Re-Run</a:t>
            </a:r>
            <a:r>
              <a:rPr lang="fr-FR" dirty="0"/>
              <a:t> </a:t>
            </a:r>
            <a:r>
              <a:rPr lang="fr-FR" dirty="0" smtClean="0"/>
              <a:t>» pour refaire le test 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83044"/>
            <a:ext cx="4705896" cy="798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66945" y="2348880"/>
            <a:ext cx="2926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Garder l’instance par défaut :</a:t>
            </a:r>
            <a:endParaRPr lang="fr-FR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598" y="2636912"/>
            <a:ext cx="27622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347" y="4581128"/>
            <a:ext cx="70961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00659" y="3861048"/>
            <a:ext cx="8545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Côté services, je vous propose la configuration suivante pour épargner votre PC lorsque vous ne travaillez pas sur le projet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13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- 7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6945" y="836712"/>
            <a:ext cx="8453527" cy="2654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Configuration de </a:t>
            </a:r>
            <a:r>
              <a:rPr lang="fr-FR" b="1" dirty="0" smtClean="0"/>
              <a:t>SQL SERVER : Onglet SERVER CONFIGURATION</a:t>
            </a:r>
          </a:p>
          <a:p>
            <a:endParaRPr lang="fr-FR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Pour les comptes de connexion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Sélectionner « Mixed mode »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Préciser un mot de passe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/>
              <a:t>C</a:t>
            </a:r>
            <a:r>
              <a:rPr lang="fr-FR" dirty="0" smtClean="0"/>
              <a:t>liquer sur « 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current</a:t>
            </a:r>
            <a:r>
              <a:rPr lang="fr-FR" dirty="0" smtClean="0"/>
              <a:t> user »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Ainsi, le compte Windows actuel sera le login pour vous connecter à SQL Server en tant qu’administrateur de la base.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grpSp>
        <p:nvGrpSpPr>
          <p:cNvPr id="14" name="Groupe 13"/>
          <p:cNvGrpSpPr/>
          <p:nvPr/>
        </p:nvGrpSpPr>
        <p:grpSpPr>
          <a:xfrm>
            <a:off x="4139952" y="3284984"/>
            <a:ext cx="4482852" cy="3101726"/>
            <a:chOff x="366945" y="1340768"/>
            <a:chExt cx="4914900" cy="3533775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945" y="1340768"/>
              <a:ext cx="4914900" cy="3533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460546" y="2492896"/>
              <a:ext cx="3895429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09935" y="4437112"/>
              <a:ext cx="1181745" cy="4374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>
              <a:off x="1100807" y="2852936"/>
              <a:ext cx="0" cy="15841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13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- 8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6945" y="836712"/>
            <a:ext cx="82375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Configuration de </a:t>
            </a:r>
            <a:r>
              <a:rPr lang="fr-FR" b="1" dirty="0" smtClean="0"/>
              <a:t>SQL SERVER : Onglet DATA DIRECTORIES</a:t>
            </a:r>
          </a:p>
          <a:p>
            <a:endParaRPr lang="fr-FR" b="1" dirty="0" smtClean="0"/>
          </a:p>
          <a:p>
            <a:r>
              <a:rPr lang="fr-FR" dirty="0" smtClean="0"/>
              <a:t>Préciser les </a:t>
            </a:r>
            <a:r>
              <a:rPr lang="fr-FR" dirty="0" err="1" smtClean="0"/>
              <a:t>Paths</a:t>
            </a:r>
            <a:r>
              <a:rPr lang="fr-FR" dirty="0" smtClean="0"/>
              <a:t> de stockage des données de la base SQL Server . </a:t>
            </a:r>
          </a:p>
          <a:p>
            <a:r>
              <a:rPr lang="fr-FR" dirty="0" smtClean="0"/>
              <a:t>Préférer un disque avec une dizaine de Go disponibles (Mais pas le plus gros, vous en aurez besoins pour SSAS !)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30992" y="3140968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://technet.microsoft.com/en-us/library/cc281941(v=sql.120).</a:t>
            </a:r>
            <a:r>
              <a:rPr lang="fr-FR" dirty="0" smtClean="0">
                <a:hlinkClick r:id="rId3"/>
              </a:rPr>
              <a:t>aspx</a:t>
            </a:r>
            <a:endParaRPr lang="fr-FR" dirty="0" smtClean="0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45024"/>
            <a:ext cx="7796245" cy="2757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3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- 9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94" y="1556792"/>
            <a:ext cx="387930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1520" y="971436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Configuration de ANALYSIS SERVICE : Onglet SERVER CONFIGURATION</a:t>
            </a:r>
          </a:p>
          <a:p>
            <a:endParaRPr lang="fr-FR" b="1" dirty="0"/>
          </a:p>
          <a:p>
            <a:r>
              <a:rPr lang="fr-FR" dirty="0" smtClean="0"/>
              <a:t>Choisir le server mode « </a:t>
            </a:r>
            <a:r>
              <a:rPr lang="fr-FR" b="1" dirty="0" smtClean="0"/>
              <a:t>Multidimensionnel</a:t>
            </a:r>
            <a:r>
              <a:rPr lang="fr-FR" dirty="0" smtClean="0"/>
              <a:t> »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2924944"/>
            <a:ext cx="7447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Créer le compte de l’administrateur SSAS, comme on l’a fait pour SQL Server :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4139952" y="3284984"/>
            <a:ext cx="4482852" cy="3101726"/>
            <a:chOff x="366945" y="1340768"/>
            <a:chExt cx="4914900" cy="3533775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945" y="1340768"/>
              <a:ext cx="4914900" cy="3533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460546" y="2492896"/>
              <a:ext cx="3895429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9935" y="4437112"/>
              <a:ext cx="1181745" cy="4374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>
              <a:off x="1100807" y="2852936"/>
              <a:ext cx="0" cy="15841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139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800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- 10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78964" y="908720"/>
            <a:ext cx="8422604" cy="1946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Configuration de ANALYSIS SERVICE : Onglet DATA DIRECTORIES</a:t>
            </a:r>
          </a:p>
          <a:p>
            <a:endParaRPr lang="fr-FR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Préciser les </a:t>
            </a:r>
            <a:r>
              <a:rPr lang="fr-FR" dirty="0" err="1"/>
              <a:t>Paths</a:t>
            </a:r>
            <a:r>
              <a:rPr lang="fr-FR" dirty="0"/>
              <a:t> de stockage des données de la </a:t>
            </a:r>
            <a:r>
              <a:rPr lang="fr-FR" dirty="0" smtClean="0"/>
              <a:t>base OLAP (SSAS)</a:t>
            </a:r>
            <a:endParaRPr lang="fr-FR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Utilisez votre plus gros disque, </a:t>
            </a:r>
            <a:r>
              <a:rPr lang="fr-FR" dirty="0"/>
              <a:t>avec une </a:t>
            </a:r>
            <a:r>
              <a:rPr lang="fr-FR" dirty="0" smtClean="0"/>
              <a:t>centaine de </a:t>
            </a:r>
            <a:r>
              <a:rPr lang="fr-FR" dirty="0"/>
              <a:t>Go </a:t>
            </a:r>
            <a:r>
              <a:rPr lang="fr-FR" dirty="0" smtClean="0"/>
              <a:t>disponibles.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Si vous avez plusieurs disques-durs physiques, stockez séparément la base SQL Server et la base OLAP.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83568" y="2852936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://technet.microsoft.com/en-us/library/cc281997(v=sql.120).</a:t>
            </a:r>
            <a:r>
              <a:rPr lang="fr-FR" dirty="0" smtClean="0">
                <a:hlinkClick r:id="rId3"/>
              </a:rPr>
              <a:t>aspx</a:t>
            </a:r>
            <a:endParaRPr lang="fr-FR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84" y="3203972"/>
            <a:ext cx="7708130" cy="317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3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6561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- 11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6945" y="1043444"/>
            <a:ext cx="8309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Pour le profil </a:t>
            </a:r>
            <a:r>
              <a:rPr lang="fr-FR" b="1" dirty="0" smtClean="0"/>
              <a:t>Développeur Business Intelligence</a:t>
            </a:r>
            <a:r>
              <a:rPr lang="fr-FR" dirty="0" smtClean="0"/>
              <a:t>, qui doit installer SSRS 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712" y="1814905"/>
            <a:ext cx="58959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97817" y="4355812"/>
            <a:ext cx="5498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Pour </a:t>
            </a:r>
            <a:r>
              <a:rPr lang="fr-FR" b="1" dirty="0" smtClean="0"/>
              <a:t>tous les profils </a:t>
            </a:r>
            <a:r>
              <a:rPr lang="fr-FR" dirty="0" smtClean="0"/>
              <a:t>: Lancer le processus d’installation :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351" y="5079454"/>
            <a:ext cx="62007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3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20276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Préambule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2258665" y="1504816"/>
            <a:ext cx="626469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Pour les lots 2 et 3, on distingue deux équipes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Développeurs </a:t>
            </a:r>
            <a:r>
              <a:rPr lang="fr-FR" b="1" dirty="0" smtClean="0"/>
              <a:t>Business Intelligence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Développeurs </a:t>
            </a:r>
            <a:r>
              <a:rPr lang="fr-FR" b="1" dirty="0" smtClean="0"/>
              <a:t>Java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Les logiciels requis ne sont pas les mêmes, mais rien n’empêche de tout installer 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139" y="1593220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96289" y="2204740"/>
            <a:ext cx="103096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6561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- 12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589" y="1980692"/>
            <a:ext cx="6632795" cy="461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51520" y="764704"/>
            <a:ext cx="87323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Tester son installation avec </a:t>
            </a:r>
            <a:r>
              <a:rPr lang="fr-FR" b="1" dirty="0" smtClean="0"/>
              <a:t>SSMS</a:t>
            </a:r>
            <a:endParaRPr lang="fr-FR" b="1" dirty="0"/>
          </a:p>
          <a:p>
            <a:endParaRPr lang="fr-F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Sous Windows 7 </a:t>
            </a:r>
            <a:r>
              <a:rPr lang="fr-FR" dirty="0" smtClean="0"/>
              <a:t>: Bouton « </a:t>
            </a:r>
            <a:r>
              <a:rPr lang="fr-FR" b="1" dirty="0" smtClean="0"/>
              <a:t>Démarrer</a:t>
            </a:r>
            <a:r>
              <a:rPr lang="fr-FR" dirty="0" smtClean="0"/>
              <a:t> » &gt; </a:t>
            </a:r>
            <a:r>
              <a:rPr lang="fr-FR" b="1" dirty="0" smtClean="0"/>
              <a:t>Applications</a:t>
            </a:r>
            <a:r>
              <a:rPr lang="fr-FR" dirty="0" smtClean="0"/>
              <a:t> &gt; </a:t>
            </a:r>
            <a:r>
              <a:rPr lang="fr-FR" b="1" dirty="0" smtClean="0"/>
              <a:t>SQL Server 2014 </a:t>
            </a:r>
            <a:r>
              <a:rPr lang="fr-FR" dirty="0" smtClean="0"/>
              <a:t>&gt; </a:t>
            </a:r>
            <a:r>
              <a:rPr lang="fr-FR" b="1" dirty="0" smtClean="0"/>
              <a:t>SSMS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Sous Windows 8 </a:t>
            </a:r>
            <a:r>
              <a:rPr lang="fr-FR" dirty="0"/>
              <a:t>: </a:t>
            </a:r>
            <a:r>
              <a:rPr lang="fr-FR" dirty="0" smtClean="0"/>
              <a:t>Lancer la tuile </a:t>
            </a:r>
            <a:r>
              <a:rPr lang="fr-FR" b="1" dirty="0" smtClean="0"/>
              <a:t>SSMS  </a:t>
            </a:r>
          </a:p>
        </p:txBody>
      </p:sp>
    </p:spTree>
    <p:extLst>
      <p:ext uri="{BB962C8B-B14F-4D97-AF65-F5344CB8AC3E}">
        <p14:creationId xmlns:p14="http://schemas.microsoft.com/office/powerpoint/2010/main" val="344444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6561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- 13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1520" y="911746"/>
            <a:ext cx="4032448" cy="2654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Ecran de connexion SSMS</a:t>
            </a:r>
            <a:endParaRPr lang="fr-FR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b="1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Pour tester la base SQL Server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smtClean="0"/>
              <a:t>Server type : </a:t>
            </a:r>
            <a:r>
              <a:rPr lang="fr-FR" dirty="0" smtClean="0"/>
              <a:t>« </a:t>
            </a:r>
            <a:r>
              <a:rPr lang="fr-FR" dirty="0" err="1" smtClean="0"/>
              <a:t>Database</a:t>
            </a:r>
            <a:r>
              <a:rPr lang="fr-FR" dirty="0" smtClean="0"/>
              <a:t> </a:t>
            </a:r>
            <a:r>
              <a:rPr lang="fr-FR" dirty="0" err="1" smtClean="0"/>
              <a:t>engine</a:t>
            </a:r>
            <a:r>
              <a:rPr lang="fr-FR" dirty="0" smtClean="0"/>
              <a:t> »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smtClean="0"/>
              <a:t>Server </a:t>
            </a:r>
            <a:r>
              <a:rPr lang="fr-FR" b="1" dirty="0" err="1" smtClean="0"/>
              <a:t>name</a:t>
            </a:r>
            <a:r>
              <a:rPr lang="fr-FR" b="1" dirty="0" smtClean="0"/>
              <a:t> </a:t>
            </a:r>
            <a:r>
              <a:rPr lang="fr-FR" dirty="0" smtClean="0"/>
              <a:t>: Nom de votre PC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err="1" smtClean="0"/>
              <a:t>Authentication</a:t>
            </a:r>
            <a:r>
              <a:rPr lang="fr-FR" b="1" dirty="0" smtClean="0"/>
              <a:t> </a:t>
            </a:r>
            <a:r>
              <a:rPr lang="fr-FR" dirty="0" smtClean="0"/>
              <a:t>: </a:t>
            </a:r>
            <a:r>
              <a:rPr lang="fr-FR" dirty="0"/>
              <a:t>User </a:t>
            </a:r>
            <a:r>
              <a:rPr lang="fr-FR" dirty="0" err="1"/>
              <a:t>name</a:t>
            </a:r>
            <a:r>
              <a:rPr lang="fr-FR" dirty="0"/>
              <a:t> et </a:t>
            </a:r>
            <a:r>
              <a:rPr lang="fr-FR" dirty="0" err="1"/>
              <a:t>passwords</a:t>
            </a:r>
            <a:r>
              <a:rPr lang="fr-FR" dirty="0"/>
              <a:t> définis lors de l’installation de la base </a:t>
            </a:r>
            <a:r>
              <a:rPr lang="fr-FR" dirty="0" smtClean="0"/>
              <a:t>SQL Server.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65222" y="3798039"/>
            <a:ext cx="4032448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Pour tester la base OLAP – SSAS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smtClean="0"/>
              <a:t>Server type : </a:t>
            </a:r>
            <a:r>
              <a:rPr lang="fr-FR" dirty="0" smtClean="0"/>
              <a:t>« SSAS »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smtClean="0"/>
              <a:t>Server </a:t>
            </a:r>
            <a:r>
              <a:rPr lang="fr-FR" b="1" dirty="0" err="1" smtClean="0"/>
              <a:t>name</a:t>
            </a:r>
            <a:r>
              <a:rPr lang="fr-FR" b="1" dirty="0" smtClean="0"/>
              <a:t> </a:t>
            </a:r>
            <a:r>
              <a:rPr lang="fr-FR" dirty="0"/>
              <a:t>: Nom de votre </a:t>
            </a:r>
            <a:r>
              <a:rPr lang="fr-FR" dirty="0" smtClean="0"/>
              <a:t>PC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err="1" smtClean="0"/>
              <a:t>Authentication</a:t>
            </a:r>
            <a:r>
              <a:rPr lang="fr-FR" b="1" dirty="0" smtClean="0"/>
              <a:t> </a:t>
            </a:r>
            <a:r>
              <a:rPr lang="fr-FR" dirty="0"/>
              <a:t> </a:t>
            </a:r>
            <a:r>
              <a:rPr lang="fr-FR" dirty="0" smtClean="0"/>
              <a:t>: User </a:t>
            </a:r>
            <a:r>
              <a:rPr lang="fr-FR" dirty="0" err="1" smtClean="0"/>
              <a:t>name</a:t>
            </a:r>
            <a:r>
              <a:rPr lang="fr-FR" dirty="0" smtClean="0"/>
              <a:t> et </a:t>
            </a:r>
            <a:r>
              <a:rPr lang="fr-FR" dirty="0" err="1" smtClean="0"/>
              <a:t>passwords</a:t>
            </a:r>
            <a:r>
              <a:rPr lang="fr-FR" dirty="0" smtClean="0"/>
              <a:t> définis lors de l’installation de la base OLAP.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856" y="1268760"/>
            <a:ext cx="41148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4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15476" y="188640"/>
            <a:ext cx="100014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Astuce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23528" y="2710661"/>
            <a:ext cx="61926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Accès aux services Windows </a:t>
            </a:r>
            <a:r>
              <a:rPr lang="fr-FR" dirty="0" smtClean="0"/>
              <a:t>: </a:t>
            </a:r>
            <a:endParaRPr lang="fr-FR" dirty="0"/>
          </a:p>
          <a:p>
            <a:r>
              <a:rPr lang="fr-FR" dirty="0" smtClean="0"/>
              <a:t>Bouton « </a:t>
            </a:r>
            <a:r>
              <a:rPr lang="fr-FR" b="1" dirty="0" smtClean="0"/>
              <a:t>Démarrer</a:t>
            </a:r>
            <a:r>
              <a:rPr lang="fr-FR" dirty="0" smtClean="0"/>
              <a:t> » &gt; Dans la zone de recherche, taper « </a:t>
            </a:r>
            <a:r>
              <a:rPr lang="fr-FR" b="1" dirty="0" err="1" smtClean="0"/>
              <a:t>services.msc</a:t>
            </a:r>
            <a:r>
              <a:rPr lang="fr-FR" dirty="0" smtClean="0"/>
              <a:t> »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0902" y="4017838"/>
            <a:ext cx="51651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Démarrage des services </a:t>
            </a:r>
            <a:r>
              <a:rPr lang="fr-FR" dirty="0" smtClean="0"/>
              <a:t>: </a:t>
            </a:r>
            <a:endParaRPr lang="fr-FR" dirty="0"/>
          </a:p>
          <a:p>
            <a:r>
              <a:rPr lang="fr-FR" dirty="0" smtClean="0"/>
              <a:t>Sur les services de SQL Server arrêtés, cliquer-droit pour le menu contextuel &gt; « </a:t>
            </a:r>
            <a:r>
              <a:rPr lang="fr-FR" b="1" dirty="0" smtClean="0"/>
              <a:t>Démarrer</a:t>
            </a:r>
            <a:r>
              <a:rPr lang="fr-FR" dirty="0" smtClean="0"/>
              <a:t> »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221088"/>
            <a:ext cx="33623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70902" y="5385990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Arrêt des services </a:t>
            </a:r>
            <a:r>
              <a:rPr lang="fr-FR" dirty="0" smtClean="0"/>
              <a:t>: </a:t>
            </a:r>
            <a:endParaRPr lang="fr-FR" dirty="0"/>
          </a:p>
          <a:p>
            <a:r>
              <a:rPr lang="fr-FR" dirty="0" smtClean="0"/>
              <a:t>Sur les services de SQL Server démarrés, cliquer-droit pour le menu contextuel &gt; « </a:t>
            </a:r>
            <a:r>
              <a:rPr lang="fr-FR" b="1" dirty="0" smtClean="0"/>
              <a:t>Arrêter</a:t>
            </a:r>
            <a:r>
              <a:rPr lang="fr-FR" dirty="0" smtClean="0"/>
              <a:t> »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3528" y="799544"/>
            <a:ext cx="8208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But </a:t>
            </a:r>
            <a:r>
              <a:rPr lang="fr-FR" dirty="0" smtClean="0"/>
              <a:t>: </a:t>
            </a:r>
            <a:endParaRPr lang="fr-FR" dirty="0"/>
          </a:p>
          <a:p>
            <a:r>
              <a:rPr lang="fr-FR" dirty="0" smtClean="0"/>
              <a:t>Lors de l’installation, nous avons paramétrés les services de SQL Server en démarrage manuel, afin de ne pas surcharger votre PC en dehors des périodes de développent.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Avant de développer, il faudra démarrer les services associés à SQL Server.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En fin de développement, vous pouvez les arrêter.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053" y="2710661"/>
            <a:ext cx="21526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41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2" y="116632"/>
            <a:ext cx="230425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Installation alternative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07502" y="982469"/>
            <a:ext cx="5670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COMPLEMENT</a:t>
            </a:r>
            <a:r>
              <a:rPr lang="fr-FR" dirty="0" smtClean="0"/>
              <a:t> : Procédure </a:t>
            </a:r>
            <a:r>
              <a:rPr lang="fr-FR" dirty="0"/>
              <a:t>décrite sur ce site :</a:t>
            </a:r>
          </a:p>
          <a:p>
            <a:r>
              <a:rPr lang="fr-FR" dirty="0" smtClean="0">
                <a:hlinkClick r:id="rId3"/>
              </a:rPr>
              <a:t>http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www.sqlcoffee.com/SQLServer2014_0005.htm</a:t>
            </a:r>
            <a:endParaRPr lang="fr-FR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07502" y="1935416"/>
            <a:ext cx="5498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Choix des composants à installer :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112848"/>
              </p:ext>
            </p:extLst>
          </p:nvPr>
        </p:nvGraphicFramePr>
        <p:xfrm>
          <a:off x="107522" y="2337902"/>
          <a:ext cx="8784978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739"/>
                <a:gridCol w="1008112"/>
                <a:gridCol w="1152127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Composant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Equipe</a:t>
                      </a:r>
                      <a:r>
                        <a:rPr lang="fr-FR" baseline="0" dirty="0" smtClean="0"/>
                        <a:t>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Equipe 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/>
                        </a:rPr>
                        <a:t>Database Engine Service </a:t>
                      </a:r>
                      <a:endParaRPr lang="en-US" b="0" dirty="0" smtClean="0">
                        <a:effectLst/>
                      </a:endParaRPr>
                    </a:p>
                    <a:p>
                      <a:r>
                        <a:rPr lang="en-US" dirty="0" err="1" smtClean="0">
                          <a:effectLst/>
                        </a:rPr>
                        <a:t>Mais</a:t>
                      </a:r>
                      <a:r>
                        <a:rPr lang="en-US" dirty="0" smtClean="0">
                          <a:effectLst/>
                        </a:rPr>
                        <a:t> pas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="1" baseline="0" dirty="0" smtClean="0">
                          <a:effectLst/>
                        </a:rPr>
                        <a:t>Replication</a:t>
                      </a:r>
                      <a:r>
                        <a:rPr lang="en-US" baseline="0" dirty="0" smtClean="0">
                          <a:effectLst/>
                        </a:rPr>
                        <a:t>, </a:t>
                      </a:r>
                      <a:r>
                        <a:rPr lang="en-US" b="1" baseline="0" dirty="0" smtClean="0">
                          <a:effectLst/>
                        </a:rPr>
                        <a:t>Full text</a:t>
                      </a:r>
                      <a:r>
                        <a:rPr lang="en-US" baseline="0" dirty="0" smtClean="0">
                          <a:effectLst/>
                        </a:rPr>
                        <a:t>, </a:t>
                      </a:r>
                      <a:r>
                        <a:rPr lang="en-US" b="1" baseline="0" dirty="0" smtClean="0">
                          <a:effectLst/>
                        </a:rPr>
                        <a:t>Data quality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Analysis</a:t>
                      </a:r>
                      <a:r>
                        <a:rPr lang="fr-FR" b="1" dirty="0" smtClean="0"/>
                        <a:t> Service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Reporting Service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Client Tools </a:t>
                      </a:r>
                      <a:r>
                        <a:rPr lang="fr-FR" b="1" dirty="0" err="1" smtClean="0"/>
                        <a:t>connectivity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Integration Service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Management </a:t>
                      </a:r>
                      <a:r>
                        <a:rPr lang="fr-FR" b="1" dirty="0" err="1" smtClean="0"/>
                        <a:t>tools</a:t>
                      </a:r>
                      <a:r>
                        <a:rPr lang="fr-FR" b="1" dirty="0" smtClean="0"/>
                        <a:t> –</a:t>
                      </a:r>
                      <a:r>
                        <a:rPr lang="fr-FR" b="1" baseline="0" dirty="0" smtClean="0"/>
                        <a:t> basics </a:t>
                      </a:r>
                      <a:r>
                        <a:rPr lang="fr-FR" b="0" baseline="0" dirty="0" smtClean="0"/>
                        <a:t>et </a:t>
                      </a:r>
                      <a:r>
                        <a:rPr lang="fr-FR" b="1" dirty="0" smtClean="0"/>
                        <a:t>Management </a:t>
                      </a:r>
                      <a:r>
                        <a:rPr lang="fr-FR" b="1" dirty="0" err="1" smtClean="0"/>
                        <a:t>tools</a:t>
                      </a:r>
                      <a:r>
                        <a:rPr lang="fr-FR" b="1" dirty="0" smtClean="0"/>
                        <a:t> -</a:t>
                      </a:r>
                      <a:r>
                        <a:rPr lang="fr-FR" b="1" baseline="0" dirty="0" smtClean="0"/>
                        <a:t> </a:t>
                      </a:r>
                      <a:r>
                        <a:rPr lang="fr-FR" b="1" baseline="0" dirty="0" err="1" smtClean="0"/>
                        <a:t>complete</a:t>
                      </a:r>
                      <a:endParaRPr lang="fr-FR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SQL Client </a:t>
                      </a:r>
                      <a:r>
                        <a:rPr lang="fr-FR" b="1" dirty="0" err="1" smtClean="0"/>
                        <a:t>Connectivity</a:t>
                      </a:r>
                      <a:r>
                        <a:rPr lang="fr-FR" b="1" dirty="0" smtClean="0"/>
                        <a:t> SDK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98948" y="5661248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Détails de chaque composant sur le site de Microsoft : </a:t>
            </a:r>
          </a:p>
          <a:p>
            <a:r>
              <a:rPr lang="fr-FR" dirty="0" smtClean="0">
                <a:hlinkClick r:id="rId4"/>
              </a:rPr>
              <a:t>https</a:t>
            </a:r>
            <a:r>
              <a:rPr lang="fr-FR" dirty="0">
                <a:hlinkClick r:id="rId4"/>
              </a:rPr>
              <a:t>://</a:t>
            </a:r>
            <a:r>
              <a:rPr lang="fr-FR" dirty="0" smtClean="0">
                <a:hlinkClick r:id="rId4"/>
              </a:rPr>
              <a:t>msdn.microsoft.com/en-us/library/ms143786.aspx</a:t>
            </a:r>
            <a:endParaRPr lang="fr-FR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743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INSTALLATION &amp; CONFIGURATION DE </a:t>
            </a:r>
          </a:p>
          <a:p>
            <a:pPr algn="ctr"/>
            <a:r>
              <a:rPr lang="fr-FR" sz="4000" dirty="0" smtClean="0"/>
              <a:t>JAVA / NETBEANS / GLASSFISH</a:t>
            </a:r>
            <a:endParaRPr lang="fr-FR" sz="4000" dirty="0"/>
          </a:p>
        </p:txBody>
      </p:sp>
      <p:sp>
        <p:nvSpPr>
          <p:cNvPr id="5" name="Rectangle 4"/>
          <p:cNvSpPr/>
          <p:nvPr/>
        </p:nvSpPr>
        <p:spPr>
          <a:xfrm>
            <a:off x="6876256" y="188640"/>
            <a:ext cx="2016224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211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07503" y="116632"/>
            <a:ext cx="17922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Téléchargement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772816"/>
            <a:ext cx="842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hlinkClick r:id="rId3"/>
              </a:rPr>
              <a:t>http://</a:t>
            </a:r>
            <a:r>
              <a:rPr lang="fr-FR" sz="1600" dirty="0" smtClean="0">
                <a:hlinkClick r:id="rId3"/>
              </a:rPr>
              <a:t>www.oracle.com/technetwork/java/javase/downloads/jdk-netbeans-jsp-142931.html</a:t>
            </a:r>
            <a:endParaRPr lang="fr-FR" sz="16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395536" y="836711"/>
            <a:ext cx="7907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Il </a:t>
            </a:r>
            <a:r>
              <a:rPr lang="fr-FR" dirty="0" smtClean="0"/>
              <a:t>faut</a:t>
            </a:r>
            <a:r>
              <a:rPr lang="en-US" dirty="0" smtClean="0"/>
              <a:t> </a:t>
            </a:r>
            <a:r>
              <a:rPr lang="en-US" dirty="0" err="1" smtClean="0"/>
              <a:t>récuperer</a:t>
            </a:r>
            <a:r>
              <a:rPr lang="en-US" dirty="0" smtClean="0"/>
              <a:t> le bundle JDK, NetBeans et Glassfish </a:t>
            </a:r>
            <a:r>
              <a:rPr lang="en-US" dirty="0" err="1" smtClean="0"/>
              <a:t>sur</a:t>
            </a:r>
            <a:r>
              <a:rPr lang="en-US" dirty="0" smtClean="0"/>
              <a:t> le site </a:t>
            </a:r>
            <a:r>
              <a:rPr lang="en-US" dirty="0" err="1" smtClean="0"/>
              <a:t>officiel</a:t>
            </a:r>
            <a:r>
              <a:rPr lang="en-US" dirty="0" smtClean="0"/>
              <a:t> </a:t>
            </a:r>
            <a:r>
              <a:rPr lang="en-US" dirty="0" err="1" smtClean="0"/>
              <a:t>d’Oracle</a:t>
            </a:r>
            <a:r>
              <a:rPr lang="en-US" dirty="0" smtClean="0"/>
              <a:t> 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83557"/>
            <a:ext cx="48482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125" y="4903812"/>
            <a:ext cx="5238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95536" y="1264414"/>
            <a:ext cx="2807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JDK 8u45 et NetBeans 8.0.2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467544" y="3980482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Si vous êtes en Windows 64 bits, la version « _x64 » est faite pour vous !</a:t>
            </a:r>
          </a:p>
          <a:p>
            <a:r>
              <a:rPr lang="fr-FR" dirty="0" smtClean="0"/>
              <a:t>En cas de doute, choisissez la version « _x86 » en 32 bits, qui tourne à la fois sur les x64 et x86.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91680" y="5811950"/>
            <a:ext cx="5346195" cy="42536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067358" y="2996952"/>
            <a:ext cx="1872208" cy="42536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95536" y="2195572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Accepter le contrat de </a:t>
            </a:r>
            <a:r>
              <a:rPr lang="fr-FR" dirty="0" err="1" smtClean="0"/>
              <a:t>license</a:t>
            </a:r>
            <a:r>
              <a:rPr lang="fr-FR" dirty="0" smtClean="0"/>
              <a:t> 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188640"/>
            <a:ext cx="2016224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65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29238" y="98167"/>
            <a:ext cx="172819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Configuration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29238" y="764704"/>
            <a:ext cx="8763242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500" b="1" dirty="0" smtClean="0"/>
              <a:t>JAVA : Configuration </a:t>
            </a:r>
            <a:r>
              <a:rPr lang="fr-FR" sz="1500" b="1" dirty="0"/>
              <a:t>de la variable PATH sous </a:t>
            </a:r>
            <a:r>
              <a:rPr lang="fr-FR" sz="1500" b="1" dirty="0" smtClean="0"/>
              <a:t>Windows</a:t>
            </a:r>
          </a:p>
          <a:p>
            <a:endParaRPr lang="fr-FR" sz="1400" b="1" dirty="0"/>
          </a:p>
          <a:p>
            <a:r>
              <a:rPr lang="fr-FR" sz="1400" b="1" dirty="0"/>
              <a:t>Windows 8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 smtClean="0"/>
              <a:t>Déplacez le pointeur de la souris vers l'angle inférieur droit de l'écran.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 smtClean="0"/>
              <a:t>Cliquez sur l'icône Rechercher et saisissez "Panneau de configuration".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 smtClean="0"/>
              <a:t>Cliquez </a:t>
            </a:r>
            <a:r>
              <a:rPr lang="fr-FR" sz="1400" dirty="0"/>
              <a:t>sur Panneau de configuration -&gt; Système -&gt; Avancé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/>
              <a:t>Cliquez sur Variables d'environnement, puis, sous Variables système, recherchez la valeur </a:t>
            </a:r>
            <a:r>
              <a:rPr lang="fr-FR" sz="1400" b="1" dirty="0"/>
              <a:t>PATH</a:t>
            </a:r>
            <a:r>
              <a:rPr lang="fr-FR" sz="1400" dirty="0"/>
              <a:t> et cliquez dessus.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/>
              <a:t>Dans la fenêtre d'édition, modifiez </a:t>
            </a:r>
            <a:r>
              <a:rPr lang="fr-FR" sz="1400" b="1" dirty="0"/>
              <a:t>PATH</a:t>
            </a:r>
            <a:r>
              <a:rPr lang="fr-FR" sz="1400" dirty="0"/>
              <a:t> en ajoutant l'emplacement de la classe à la valeur de </a:t>
            </a:r>
            <a:r>
              <a:rPr lang="fr-FR" sz="1400" b="1" dirty="0"/>
              <a:t>PATH</a:t>
            </a:r>
            <a:r>
              <a:rPr lang="fr-FR" sz="1400" dirty="0"/>
              <a:t>. Si l'élément </a:t>
            </a:r>
            <a:r>
              <a:rPr lang="fr-FR" sz="1400" b="1" dirty="0"/>
              <a:t>PATH</a:t>
            </a:r>
            <a:r>
              <a:rPr lang="fr-FR" sz="1400" dirty="0"/>
              <a:t> n'est pas disponible, vous pouvez ajouter une nouvelle variable et ajouter </a:t>
            </a:r>
            <a:r>
              <a:rPr lang="fr-FR" sz="1400" b="1" dirty="0"/>
              <a:t>PATH</a:t>
            </a:r>
            <a:r>
              <a:rPr lang="fr-FR" sz="1400" dirty="0"/>
              <a:t> en tant que nom et l'emplacement de la classe en tant que valeur.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/>
              <a:t>Fermez la fenêtre.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/>
              <a:t>Ouvrez à nouveau la fenêtre d'invite de commande  et tapez « java –version » : Doit retourner « Oracle JDK 1.8… »</a:t>
            </a:r>
          </a:p>
          <a:p>
            <a:endParaRPr lang="fr-FR" sz="1400" b="1" dirty="0" smtClean="0"/>
          </a:p>
          <a:p>
            <a:r>
              <a:rPr lang="fr-FR" sz="1400" b="1" dirty="0" smtClean="0"/>
              <a:t>Windows </a:t>
            </a:r>
            <a:r>
              <a:rPr lang="fr-FR" sz="1400" b="1" dirty="0"/>
              <a:t>7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/>
              <a:t>Sélectionnez Ordinateur dans le menu Démarrer.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/>
              <a:t>Choisissez Propriétés du système dans le menu contextuel.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/>
              <a:t>Dans l'onglet Avancé, cliquez sur les paramètres système avancés.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/>
              <a:t>Cliquez sur Variables d'environnement, puis, sous Variables système, recherchez la valeur </a:t>
            </a:r>
            <a:r>
              <a:rPr lang="fr-FR" sz="1400" b="1" dirty="0"/>
              <a:t>PATH</a:t>
            </a:r>
            <a:r>
              <a:rPr lang="fr-FR" sz="1400" dirty="0"/>
              <a:t> et cliquez dessus.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/>
              <a:t>Dans la fenêtre d'édition, modifiez </a:t>
            </a:r>
            <a:r>
              <a:rPr lang="fr-FR" sz="1400" b="1" dirty="0"/>
              <a:t>PATH</a:t>
            </a:r>
            <a:r>
              <a:rPr lang="fr-FR" sz="1400" dirty="0"/>
              <a:t> en ajoutant l'emplacement de la classe à la valeur de </a:t>
            </a:r>
            <a:r>
              <a:rPr lang="fr-FR" sz="1400" b="1" dirty="0"/>
              <a:t>PATH</a:t>
            </a:r>
            <a:r>
              <a:rPr lang="fr-FR" sz="1400" dirty="0"/>
              <a:t>. Si l'élément </a:t>
            </a:r>
            <a:r>
              <a:rPr lang="fr-FR" sz="1400" b="1" dirty="0"/>
              <a:t>PATH</a:t>
            </a:r>
            <a:r>
              <a:rPr lang="fr-FR" sz="1400" dirty="0"/>
              <a:t> n'est pas disponible, vous pouvez ajouter une nouvelle variable et ajouter </a:t>
            </a:r>
            <a:r>
              <a:rPr lang="fr-FR" sz="1400" b="1" dirty="0"/>
              <a:t>PATH</a:t>
            </a:r>
            <a:r>
              <a:rPr lang="fr-FR" sz="1400" dirty="0"/>
              <a:t> en tant que nom et l'emplacement de la classe en tant que valeur.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/>
              <a:t>Ouvrez à nouveau la fenêtre d'invite de commande et </a:t>
            </a:r>
            <a:r>
              <a:rPr lang="fr-FR" sz="1400" dirty="0" smtClean="0"/>
              <a:t>tapez « java –version » : Doit retourner « Oracle JDK 1.8… »</a:t>
            </a:r>
            <a:endParaRPr lang="fr-FR" sz="1400" dirty="0"/>
          </a:p>
        </p:txBody>
      </p:sp>
      <p:sp>
        <p:nvSpPr>
          <p:cNvPr id="4" name="Rectangle 3"/>
          <p:cNvSpPr/>
          <p:nvPr/>
        </p:nvSpPr>
        <p:spPr>
          <a:xfrm>
            <a:off x="6876256" y="188640"/>
            <a:ext cx="2016224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310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2" y="116632"/>
            <a:ext cx="13851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Alternatives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6876256" y="188640"/>
            <a:ext cx="2016224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701824" y="1543868"/>
            <a:ext cx="6174432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/>
              <a:t>Alternative à Oracle JDK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Par souci de compatibilité, conservez la JDK </a:t>
            </a:r>
            <a:r>
              <a:rPr lang="fr-FR" dirty="0" smtClean="0"/>
              <a:t>d’Oracle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/>
              <a:t>Alternative à </a:t>
            </a:r>
            <a:r>
              <a:rPr lang="fr-FR" b="1" dirty="0" err="1"/>
              <a:t>NetBeans</a:t>
            </a:r>
            <a:r>
              <a:rPr lang="fr-FR" b="1" dirty="0"/>
              <a:t> EE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Eclipse ou tout autre IDE de </a:t>
            </a:r>
            <a:r>
              <a:rPr lang="fr-FR" dirty="0" smtClean="0"/>
              <a:t>développement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/>
              <a:t>Alternative à </a:t>
            </a:r>
            <a:r>
              <a:rPr lang="fr-FR" b="1" dirty="0" err="1"/>
              <a:t>GlassFish</a:t>
            </a:r>
            <a:endParaRPr lang="fr-FR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err="1"/>
              <a:t>Tomcat</a:t>
            </a:r>
            <a:r>
              <a:rPr lang="fr-FR" dirty="0"/>
              <a:t> ou tout autre serveur applicatif supportant Java </a:t>
            </a:r>
            <a:r>
              <a:rPr lang="fr-FR" dirty="0" smtClean="0"/>
              <a:t>1.8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65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LE MOT DE LA FIN…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45135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oogle.fr/url?source=imglanding&amp;ct=img&amp;q=http://img.clubic.com/05523479-photo-logo-skype.jpg&amp;sa=X&amp;ei=6eJ2Va_FOIGyUrWggYgI&amp;ved=0CAkQ8wc&amp;usg=AFQjCNFwjUn1OuhULWDsziDudvxM-9K4X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922" y="768797"/>
            <a:ext cx="1063253" cy="106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inkbug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918" y="5169871"/>
            <a:ext cx="1613262" cy="121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29238" y="98167"/>
            <a:ext cx="228252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Côté communication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02970" y="692696"/>
            <a:ext cx="693332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/>
              <a:t>Communication d’équipe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Nous allons </a:t>
            </a:r>
            <a:r>
              <a:rPr lang="fr-FR" dirty="0" smtClean="0"/>
              <a:t>privilégier </a:t>
            </a:r>
            <a:r>
              <a:rPr lang="fr-FR" dirty="0"/>
              <a:t>SKYPE pour </a:t>
            </a:r>
            <a:r>
              <a:rPr lang="fr-FR" dirty="0" smtClean="0"/>
              <a:t>les visio-conférences hebdomadaires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Entre-temps, vous </a:t>
            </a:r>
            <a:r>
              <a:rPr lang="fr-FR" dirty="0"/>
              <a:t>pouvez m’envoyer un mail à </a:t>
            </a:r>
            <a:r>
              <a:rPr lang="fr-FR" u="sng" dirty="0" err="1">
                <a:solidFill>
                  <a:schemeClr val="tx2"/>
                </a:solidFill>
              </a:rPr>
              <a:t>olivier.essner</a:t>
            </a:r>
            <a:r>
              <a:rPr lang="fr-FR" u="sng" dirty="0">
                <a:solidFill>
                  <a:schemeClr val="tx2"/>
                </a:solidFill>
              </a:rPr>
              <a:t> (at) </a:t>
            </a:r>
            <a:r>
              <a:rPr lang="fr-FR" u="sng" dirty="0" smtClean="0">
                <a:solidFill>
                  <a:schemeClr val="tx2"/>
                </a:solidFill>
              </a:rPr>
              <a:t>free.fr </a:t>
            </a:r>
            <a:r>
              <a:rPr lang="fr-FR" dirty="0" smtClean="0"/>
              <a:t>Penser à mettre tout le monde en copie des échanges de mails !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572000" y="2738824"/>
            <a:ext cx="4572000" cy="15542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err="1" smtClean="0"/>
              <a:t>Keep</a:t>
            </a:r>
            <a:r>
              <a:rPr lang="fr-FR" b="1" dirty="0" smtClean="0"/>
              <a:t> </a:t>
            </a:r>
            <a:r>
              <a:rPr lang="fr-FR" b="1" dirty="0" err="1" smtClean="0"/>
              <a:t>it</a:t>
            </a:r>
            <a:r>
              <a:rPr lang="fr-FR" b="1" dirty="0" smtClean="0"/>
              <a:t> simple </a:t>
            </a:r>
            <a:r>
              <a:rPr lang="fr-FR" b="1" dirty="0"/>
              <a:t>!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En 3 mois de travail, les enseignants du Master ne nous demandent pas un projet « techniquement  parfait  » mais « un projet qui marche </a:t>
            </a:r>
            <a:r>
              <a:rPr lang="fr-FR" dirty="0" smtClean="0"/>
              <a:t>»…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23528" y="5104055"/>
            <a:ext cx="670939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/>
              <a:t>En cas de blocage ou de bug récalcitrant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N’hésitez pas à demander de l’aide aux autres membres de notre équipe. Nos compétences &amp; expériences pro sont variées, il est donc très probable que l’un d’entre nous ai déjà votre solution </a:t>
            </a:r>
            <a:r>
              <a:rPr lang="fr-FR" dirty="0" smtClean="0"/>
              <a:t>!</a:t>
            </a:r>
            <a:endParaRPr lang="fr-FR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84" y="2239543"/>
            <a:ext cx="4120108" cy="2557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16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43661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Outils </a:t>
            </a:r>
            <a:r>
              <a:rPr lang="fr-FR" dirty="0" smtClean="0"/>
              <a:t>utilisés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2627784" y="839714"/>
            <a:ext cx="62646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Sur chaque poste, il faudra installer :</a:t>
            </a:r>
          </a:p>
          <a:p>
            <a:endParaRPr lang="fr-FR" dirty="0" smtClean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Gestionnaire de code-sources Git</a:t>
            </a:r>
            <a:r>
              <a:rPr lang="fr-FR" dirty="0" smtClean="0"/>
              <a:t>, pour archiver les codes sources des développements (Documentation, code Java, scripts SQL…) sur la plateforme </a:t>
            </a:r>
            <a:r>
              <a:rPr lang="fr-FR" dirty="0" err="1" smtClean="0"/>
              <a:t>GitHub</a:t>
            </a:r>
            <a:r>
              <a:rPr lang="fr-FR" dirty="0" smtClean="0"/>
              <a:t>, gratuite pour les projets en Open-source.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</a:rPr>
              <a:t>Utile aux 2 équipes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Serveur de base de données SQL Server 2014 Standard</a:t>
            </a:r>
            <a:r>
              <a:rPr lang="fr-FR" dirty="0" smtClean="0"/>
              <a:t>, et sa suite d’outils associés.</a:t>
            </a:r>
            <a:endParaRPr lang="fr-FR" dirty="0" smtClean="0">
              <a:solidFill>
                <a:srgbClr val="00B05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</a:rPr>
              <a:t>En fonction de l’équipe, certains composantes seront installés ou non.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Oracle JDK / </a:t>
            </a:r>
            <a:r>
              <a:rPr lang="fr-FR" b="1" dirty="0" err="1"/>
              <a:t>NetBeans</a:t>
            </a:r>
            <a:r>
              <a:rPr lang="fr-FR" b="1" dirty="0" smtClean="0"/>
              <a:t> / </a:t>
            </a:r>
            <a:r>
              <a:rPr lang="fr-FR" b="1" dirty="0" err="1" smtClean="0"/>
              <a:t>Glassfish</a:t>
            </a:r>
            <a:r>
              <a:rPr lang="fr-FR" b="1" dirty="0" smtClean="0"/>
              <a:t> </a:t>
            </a:r>
            <a:r>
              <a:rPr lang="fr-FR" dirty="0" smtClean="0"/>
              <a:t>pour les développements Java. Cette combinaison est notamment utilisée dans le cours </a:t>
            </a:r>
            <a:r>
              <a:rPr lang="fr-FR" dirty="0"/>
              <a:t>D314 - Ingénierie des systèmes à base de </a:t>
            </a:r>
            <a:r>
              <a:rPr lang="fr-FR" dirty="0" smtClean="0"/>
              <a:t>services.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</a:rPr>
              <a:t>Seulement </a:t>
            </a:r>
            <a:r>
              <a:rPr lang="fr-FR" dirty="0">
                <a:solidFill>
                  <a:srgbClr val="00B050"/>
                </a:solidFill>
              </a:rPr>
              <a:t>utiles pour l’équipe 2.</a:t>
            </a:r>
          </a:p>
        </p:txBody>
      </p:sp>
      <p:sp>
        <p:nvSpPr>
          <p:cNvPr id="8" name="Rectangle 7"/>
          <p:cNvSpPr/>
          <p:nvPr/>
        </p:nvSpPr>
        <p:spPr>
          <a:xfrm>
            <a:off x="1461506" y="4653136"/>
            <a:ext cx="103096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18078" y="3267722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461506" y="3267722"/>
            <a:ext cx="103096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18078" y="1628800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461506" y="1628800"/>
            <a:ext cx="103096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588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Début du projet le lundi 22/06/2015</a:t>
            </a:r>
            <a:endParaRPr lang="fr-FR" sz="4000" dirty="0"/>
          </a:p>
        </p:txBody>
      </p:sp>
      <p:sp>
        <p:nvSpPr>
          <p:cNvPr id="3" name="Rectangle 2"/>
          <p:cNvSpPr/>
          <p:nvPr/>
        </p:nvSpPr>
        <p:spPr>
          <a:xfrm>
            <a:off x="2315153" y="4365104"/>
            <a:ext cx="4946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D’ici là, bonne chance pour les examens de Juin !</a:t>
            </a:r>
            <a:endParaRPr lang="fr-FR" dirty="0" smtClean="0"/>
          </a:p>
        </p:txBody>
      </p:sp>
      <p:pic>
        <p:nvPicPr>
          <p:cNvPr id="2050" name="Picture 2" descr="http://www.google.fr/url?source=imglanding&amp;ct=img&amp;q=http://www.michel-vaillant.com/upload/content/photo116_399.jpg&amp;sa=X&amp;ei=q-Z2VZ7nNcvSUevMgIAM&amp;ved=0CAkQ8wc&amp;usg=AFQjCNHFgmCGio-hujBTxCHvB0YLGczs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06" y="4077072"/>
            <a:ext cx="1681847" cy="165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/>
          <p:cNvSpPr>
            <a:spLocks noChangeAspect="1" noChangeArrowheads="1"/>
          </p:cNvSpPr>
          <p:nvPr/>
        </p:nvSpPr>
        <p:spPr bwMode="auto">
          <a:xfrm>
            <a:off x="63500" y="-1365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4" name="Picture 6" descr="http://www.google.fr/url?source=imglanding&amp;ct=img&amp;q=http://ekladata.com/YKU_jsvfwxIZQ1YuqO-wR9wcIgc.jpg&amp;sa=X&amp;ei=2-Z2VcOBGMn5UIWwgugG&amp;ved=0CAkQ8wc&amp;usg=AFQjCNGS6MN2WXzseH5fPJnsyY-kAJjhl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186" y="419037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7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INSTALLATION &amp; CONFIGURATION DE </a:t>
            </a:r>
          </a:p>
          <a:p>
            <a:pPr algn="ctr"/>
            <a:r>
              <a:rPr lang="fr-FR" sz="4000" dirty="0" smtClean="0"/>
              <a:t>GIT</a:t>
            </a:r>
            <a:endParaRPr lang="fr-FR" sz="4000" dirty="0"/>
          </a:p>
        </p:txBody>
      </p:sp>
      <p:sp>
        <p:nvSpPr>
          <p:cNvPr id="6" name="Rectangle 5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525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2" y="116632"/>
            <a:ext cx="13851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12014" y="908720"/>
            <a:ext cx="8514706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L‘architecture Git avec Git Hub se fonde sur 3 espaces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fr-FR" dirty="0" smtClean="0"/>
              <a:t>Un </a:t>
            </a:r>
            <a:r>
              <a:rPr lang="fr-FR" b="1" dirty="0" smtClean="0"/>
              <a:t>dépôt Git Hub</a:t>
            </a:r>
            <a:r>
              <a:rPr lang="fr-FR" dirty="0" smtClean="0"/>
              <a:t>, hébergé sur les serveurs de ce site. Il est ouvert à tout le monde en lecture (Projet Open-source) et en </a:t>
            </a:r>
            <a:r>
              <a:rPr lang="fr-FR" dirty="0" err="1" smtClean="0"/>
              <a:t>fork</a:t>
            </a:r>
            <a:r>
              <a:rPr lang="fr-FR" dirty="0" smtClean="0"/>
              <a:t>. En revanche, il faut être autorisé pour y déposer ses changements.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fr-FR" dirty="0" smtClean="0"/>
              <a:t>Un </a:t>
            </a:r>
            <a:r>
              <a:rPr lang="fr-FR" b="1" dirty="0" err="1" smtClean="0"/>
              <a:t>répo</a:t>
            </a:r>
            <a:r>
              <a:rPr lang="fr-FR" b="1" dirty="0" smtClean="0"/>
              <a:t> Git local</a:t>
            </a:r>
            <a:r>
              <a:rPr lang="fr-FR" dirty="0" smtClean="0"/>
              <a:t>, sur chaque PC de développeurs. C’est une copie intégrale du dépôt Git Hub de notre projet.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fr-FR" dirty="0" smtClean="0"/>
              <a:t>Un </a:t>
            </a:r>
            <a:r>
              <a:rPr lang="fr-FR" b="1" dirty="0" smtClean="0"/>
              <a:t>répertoire local</a:t>
            </a:r>
            <a:r>
              <a:rPr lang="fr-FR" dirty="0" smtClean="0"/>
              <a:t> de travail, </a:t>
            </a:r>
            <a:r>
              <a:rPr lang="fr-FR" dirty="0"/>
              <a:t>sur chaque PC de </a:t>
            </a:r>
            <a:r>
              <a:rPr lang="fr-FR" dirty="0" smtClean="0"/>
              <a:t>développeurs. C’est là que les fichiers sont ajoutés, supprimés ou modifiés par les développeurs.</a:t>
            </a:r>
            <a:endParaRPr lang="fr-FR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827584" y="3933056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DEPOT GIT HUB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203848" y="3933056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 GIT LOCAL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5508104" y="3933056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REPERTOIRE LOCAL</a:t>
            </a:r>
            <a:endParaRPr lang="fr-FR" dirty="0"/>
          </a:p>
        </p:txBody>
      </p:sp>
      <p:cxnSp>
        <p:nvCxnSpPr>
          <p:cNvPr id="5" name="Connecteur droit 4"/>
          <p:cNvCxnSpPr>
            <a:stCxn id="2" idx="2"/>
          </p:cNvCxnSpPr>
          <p:nvPr/>
        </p:nvCxnSpPr>
        <p:spPr>
          <a:xfrm>
            <a:off x="1763688" y="4293096"/>
            <a:ext cx="0" cy="20162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4139952" y="4293096"/>
            <a:ext cx="0" cy="20162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6696236" y="4293096"/>
            <a:ext cx="0" cy="20162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1763688" y="4725144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1763688" y="4855428"/>
            <a:ext cx="49325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4139952" y="5517232"/>
            <a:ext cx="25562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4139952" y="5805264"/>
            <a:ext cx="25562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>
            <a:off x="1763688" y="6165304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579345" y="4420830"/>
            <a:ext cx="67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SYNC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2602915" y="4860230"/>
            <a:ext cx="67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SYNC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989572" y="5157192"/>
            <a:ext cx="1022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COMMIT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2602915" y="5805264"/>
            <a:ext cx="67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SYNC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4989572" y="5795972"/>
            <a:ext cx="1022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468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5476" y="188640"/>
            <a:ext cx="17922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Initialisation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07504" y="717229"/>
            <a:ext cx="48438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Créer son compte sur le site Internet Git Hub :</a:t>
            </a:r>
          </a:p>
          <a:p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github.com/join</a:t>
            </a:r>
            <a:endParaRPr lang="fr-F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732" y="620688"/>
            <a:ext cx="3218803" cy="3670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890770"/>
            <a:ext cx="3728095" cy="2562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15476" y="3347700"/>
            <a:ext cx="3670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2.   Choisir le compte gratuit, et finir :</a:t>
            </a:r>
          </a:p>
        </p:txBody>
      </p:sp>
      <p:sp>
        <p:nvSpPr>
          <p:cNvPr id="9" name="Rectangle 8"/>
          <p:cNvSpPr/>
          <p:nvPr/>
        </p:nvSpPr>
        <p:spPr>
          <a:xfrm>
            <a:off x="4411663" y="3957649"/>
            <a:ext cx="8640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131336" y="6021288"/>
            <a:ext cx="1144423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>
            <a:stCxn id="9" idx="2"/>
          </p:cNvCxnSpPr>
          <p:nvPr/>
        </p:nvCxnSpPr>
        <p:spPr>
          <a:xfrm flipH="1">
            <a:off x="4703547" y="4317689"/>
            <a:ext cx="140164" cy="1703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76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5476" y="188640"/>
            <a:ext cx="157620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Ajout du </a:t>
            </a:r>
            <a:r>
              <a:rPr lang="fr-FR" dirty="0" smtClean="0"/>
              <a:t>user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213503" y="1484784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3. M’envoyer votre </a:t>
            </a:r>
            <a:r>
              <a:rPr lang="fr-FR" dirty="0" err="1" smtClean="0"/>
              <a:t>username</a:t>
            </a:r>
            <a:r>
              <a:rPr lang="fr-FR" dirty="0" smtClean="0"/>
              <a:t> afin que je vous ajoute en tant que contributeur du projet ODE sous Git Hub</a:t>
            </a:r>
            <a:endParaRPr lang="fr-FR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1219612" y="4305870"/>
            <a:ext cx="7056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4.   Le </a:t>
            </a:r>
            <a:r>
              <a:rPr lang="fr-FR" dirty="0" smtClean="0"/>
              <a:t>compte Git Hub recevra deux mail automatique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Mail 1 </a:t>
            </a:r>
            <a:r>
              <a:rPr lang="fr-FR" dirty="0" smtClean="0"/>
              <a:t>: Confirmation d’ajout au projet.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Mail 2 </a:t>
            </a:r>
            <a:r>
              <a:rPr lang="fr-FR" dirty="0" smtClean="0"/>
              <a:t>: Liens relatifs au projet.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111022" y="5733256"/>
            <a:ext cx="6840760" cy="4947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Page </a:t>
            </a:r>
            <a:r>
              <a:rPr lang="fr-FR" b="1" dirty="0" err="1" smtClean="0"/>
              <a:t>GitHub</a:t>
            </a:r>
            <a:r>
              <a:rPr lang="fr-FR" b="1" dirty="0" smtClean="0"/>
              <a:t> du projet </a:t>
            </a:r>
            <a:r>
              <a:rPr lang="fr-FR" dirty="0" smtClean="0"/>
              <a:t>: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github.com/M2SIID-ODE/Projet_ODE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88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5476" y="682876"/>
            <a:ext cx="17922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Téléchargement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07504" y="3419708"/>
            <a:ext cx="13851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Installation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15476" y="4077072"/>
            <a:ext cx="137719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Lancement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2172894" y="673956"/>
            <a:ext cx="52727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Télécharger l’installeur du client Windows de Git Hub :</a:t>
            </a:r>
          </a:p>
          <a:p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://windows.github.com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52" y="1412776"/>
            <a:ext cx="76581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979712" y="3401653"/>
            <a:ext cx="6148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Exécuter l’installeur. Il commencera par télécharger les binaires. 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2023601" y="4084065"/>
            <a:ext cx="5581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Utiliser le compte que vous avez créer sur le site Git Hub :</a:t>
            </a: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256" y="4430110"/>
            <a:ext cx="3889797" cy="194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15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1803</TotalTime>
  <Words>2044</Words>
  <Application>Microsoft Office PowerPoint</Application>
  <PresentationFormat>Affichage à l'écran (4:3)</PresentationFormat>
  <Paragraphs>406</Paragraphs>
  <Slides>40</Slides>
  <Notes>40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135</cp:revision>
  <dcterms:created xsi:type="dcterms:W3CDTF">2015-04-28T11:53:17Z</dcterms:created>
  <dcterms:modified xsi:type="dcterms:W3CDTF">2015-06-19T20:26:14Z</dcterms:modified>
</cp:coreProperties>
</file>