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9"/>
  </p:notesMasterIdLst>
  <p:sldIdLst>
    <p:sldId id="590" r:id="rId3"/>
    <p:sldId id="1420" r:id="rId4"/>
    <p:sldId id="1426" r:id="rId5"/>
    <p:sldId id="1422" r:id="rId6"/>
    <p:sldId id="1423" r:id="rId7"/>
    <p:sldId id="1425" r:id="rId8"/>
    <p:sldId id="1421" r:id="rId9"/>
    <p:sldId id="1427" r:id="rId10"/>
    <p:sldId id="561" r:id="rId11"/>
    <p:sldId id="554" r:id="rId12"/>
    <p:sldId id="1432" r:id="rId13"/>
    <p:sldId id="1433" r:id="rId14"/>
    <p:sldId id="574" r:id="rId15"/>
    <p:sldId id="557" r:id="rId16"/>
    <p:sldId id="1429" r:id="rId17"/>
    <p:sldId id="1430" r:id="rId18"/>
    <p:sldId id="1431" r:id="rId19"/>
    <p:sldId id="1428" r:id="rId20"/>
    <p:sldId id="570" r:id="rId21"/>
    <p:sldId id="575" r:id="rId22"/>
    <p:sldId id="578" r:id="rId23"/>
    <p:sldId id="584" r:id="rId24"/>
    <p:sldId id="360" r:id="rId25"/>
    <p:sldId id="363" r:id="rId26"/>
    <p:sldId id="1424" r:id="rId27"/>
    <p:sldId id="552"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96" d="100"/>
          <a:sy n="96" d="100"/>
        </p:scale>
        <p:origin x="4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1E1CD-E26B-4CA7-A55A-E957420445F9}" type="datetimeFigureOut">
              <a:rPr kumimoji="1" lang="ja-JP" altLang="en-US" smtClean="0"/>
              <a:t>2019/2/17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80401D-AB2A-483E-B05C-1E10018E8E73}" type="slidenum">
              <a:rPr kumimoji="1" lang="ja-JP" altLang="en-US" smtClean="0"/>
              <a:t>‹#›</a:t>
            </a:fld>
            <a:endParaRPr kumimoji="1" lang="ja-JP" altLang="en-US"/>
          </a:p>
        </p:txBody>
      </p:sp>
    </p:spTree>
    <p:extLst>
      <p:ext uri="{BB962C8B-B14F-4D97-AF65-F5344CB8AC3E}">
        <p14:creationId xmlns:p14="http://schemas.microsoft.com/office/powerpoint/2010/main" val="9281743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mn-lt"/>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a:ea typeface="游ゴシック"/>
              <a:cs typeface="+mn-cs"/>
            </a:endParaRPr>
          </a:p>
        </p:txBody>
      </p:sp>
      <p:sp>
        <p:nvSpPr>
          <p:cNvPr id="5" name="Footer Placeholder 4"/>
          <p:cNvSpPr>
            <a:spLocks noGrp="1"/>
          </p:cNvSpPr>
          <p:nvPr>
            <p:ph type="ftr" sz="quarter" idx="11"/>
          </p:nvPr>
        </p:nvSpPr>
        <p:spPr>
          <a:xfrm>
            <a:off x="11430" y="8663490"/>
            <a:ext cx="5920740" cy="355964"/>
          </a:xfrm>
        </p:spPr>
        <p:txBody>
          <a:bodyPr/>
          <a:lstStyle/>
          <a:p>
            <a:pPr marL="566928" marR="0" lvl="0" indent="0" algn="l"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prstClr val="black"/>
                </a:solidFill>
                <a:effectLst/>
                <a:uLnTx/>
                <a:uFillTx/>
                <a:latin typeface="Segoe UI"/>
                <a:ea typeface="游ゴシック"/>
                <a:cs typeface="Segoe UI"/>
              </a:rPr>
              <a:t>© Microsoft Corporation.</a:t>
            </a:r>
            <a:r>
              <a:rPr kumimoji="0" lang="ja-JP" altLang="en-US" sz="400" b="0" i="0" u="none" strike="noStrike" kern="1200" cap="none" spc="0" normalizeH="0" baseline="0" noProof="0">
                <a:ln>
                  <a:noFill/>
                </a:ln>
                <a:solidFill>
                  <a:prstClr val="black"/>
                </a:solidFill>
                <a:effectLst/>
                <a:uLnTx/>
                <a:uFillTx/>
                <a:latin typeface="Segoe UI"/>
                <a:ea typeface="游ゴシック"/>
                <a:cs typeface="Segoe UI"/>
              </a:rPr>
              <a:t> </a:t>
            </a:r>
            <a:r>
              <a:rPr kumimoji="0" lang="en-US" sz="400" b="0" i="0" u="none" strike="noStrike" kern="1200" cap="none" spc="0" normalizeH="0" baseline="0" noProof="0">
                <a:ln>
                  <a:noFill/>
                </a:ln>
                <a:solidFill>
                  <a:prstClr val="black"/>
                </a:solidFill>
                <a:effectLst/>
                <a:uLnTx/>
                <a:uFillTx/>
                <a:latin typeface="Segoe UI"/>
                <a:ea typeface="游ゴシック"/>
                <a:cs typeface="Segoe UI"/>
              </a:rPr>
              <a:t>All rights reserved.明示、黙示、または法令に基づく規定にかかわらず、これらの情報についてマイクロソフトはいかなる責任も負わないものとします。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C1C3D530-3419-45A5-AB8A-2242E8FDFF4E}" type="datetime8">
              <a:rPr kumimoji="0" lang="en-US" sz="1200" b="0" i="0" u="none" strike="noStrike" kern="1200" cap="none" spc="0" normalizeH="0" baseline="0" noProof="0">
                <a:ln>
                  <a:noFill/>
                </a:ln>
                <a:solidFill>
                  <a:prstClr val="black"/>
                </a:solidFill>
                <a:effectLst/>
                <a:uLnTx/>
                <a:uFillTx/>
                <a:latin typeface="Segoe UI"/>
                <a:ea typeface="游ゴシック"/>
                <a:cs typeface="+mn-cs"/>
              </a:rPr>
              <a:pPr marL="0" marR="0" lvl="0" indent="0" algn="r" defTabSz="932688" rtl="0" eaLnBrk="1" fontAlgn="auto" latinLnBrk="0" hangingPunct="1">
                <a:lnSpc>
                  <a:spcPct val="100000"/>
                </a:lnSpc>
                <a:spcBef>
                  <a:spcPts val="0"/>
                </a:spcBef>
                <a:spcAft>
                  <a:spcPts val="0"/>
                </a:spcAft>
                <a:buClrTx/>
                <a:buSzTx/>
                <a:buFontTx/>
                <a:buNone/>
                <a:tabLst/>
                <a:defRPr/>
              </a:pPr>
              <a:t>2/17/2019 2:54 PM</a:t>
            </a:fld>
            <a:endParaRPr kumimoji="0" lang="en-US" sz="1200" b="0" i="0" u="none" strike="noStrike" kern="1200" cap="none" spc="0" normalizeH="0" baseline="0" noProof="0">
              <a:ln>
                <a:noFill/>
              </a:ln>
              <a:solidFill>
                <a:prstClr val="black"/>
              </a:solidFill>
              <a:effectLst/>
              <a:uLnTx/>
              <a:uFillTx/>
              <a:latin typeface="Segoe UI"/>
              <a:ea typeface="游ゴシック"/>
              <a:cs typeface="+mn-cs"/>
            </a:endParaRPr>
          </a:p>
        </p:txBody>
      </p:sp>
      <p:sp>
        <p:nvSpPr>
          <p:cNvPr id="7" name="Slide Number Placeholder 6"/>
          <p:cNvSpPr>
            <a:spLocks noGrp="1"/>
          </p:cNvSpPr>
          <p:nvPr>
            <p:ph type="sldNum" sz="quarter" idx="13"/>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a:ea typeface="游ゴシック"/>
                <a:cs typeface="+mn-cs"/>
              </a:rPr>
              <a:pPr marL="0" marR="0" lvl="0" indent="0" algn="r" defTabSz="93268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a:ea typeface="游ゴシック"/>
              <a:cs typeface="+mn-cs"/>
            </a:endParaRPr>
          </a:p>
        </p:txBody>
      </p:sp>
    </p:spTree>
    <p:extLst>
      <p:ext uri="{BB962C8B-B14F-4D97-AF65-F5344CB8AC3E}">
        <p14:creationId xmlns:p14="http://schemas.microsoft.com/office/powerpoint/2010/main" val="3818195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28036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105582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45628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0587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06629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30617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329223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588222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64360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220361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3</a:t>
            </a:fld>
            <a:endParaRPr kumimoji="1" lang="ja-JP" altLang="en-US"/>
          </a:p>
        </p:txBody>
      </p:sp>
    </p:spTree>
    <p:extLst>
      <p:ext uri="{BB962C8B-B14F-4D97-AF65-F5344CB8AC3E}">
        <p14:creationId xmlns:p14="http://schemas.microsoft.com/office/powerpoint/2010/main" val="4043635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A7E66E-6275-4B13-85C6-23CD82CD78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429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A7E66E-6275-4B13-85C6-23CD82CD78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9403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A7E66E-6275-4B13-85C6-23CD82CD78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606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E8ED1A-200B-4616-8697-2420E2692090}" type="slidenum">
              <a:rPr lang="en-US" smtClean="0"/>
              <a:t>26</a:t>
            </a:fld>
            <a:endParaRPr lang="en-US"/>
          </a:p>
        </p:txBody>
      </p:sp>
    </p:spTree>
    <p:extLst>
      <p:ext uri="{BB962C8B-B14F-4D97-AF65-F5344CB8AC3E}">
        <p14:creationId xmlns:p14="http://schemas.microsoft.com/office/powerpoint/2010/main" val="405888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4</a:t>
            </a:fld>
            <a:endParaRPr kumimoji="1" lang="ja-JP" altLang="en-US"/>
          </a:p>
        </p:txBody>
      </p:sp>
    </p:spTree>
    <p:extLst>
      <p:ext uri="{BB962C8B-B14F-4D97-AF65-F5344CB8AC3E}">
        <p14:creationId xmlns:p14="http://schemas.microsoft.com/office/powerpoint/2010/main" val="2171976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5</a:t>
            </a:fld>
            <a:endParaRPr kumimoji="1" lang="ja-JP" altLang="en-US"/>
          </a:p>
        </p:txBody>
      </p:sp>
    </p:spTree>
    <p:extLst>
      <p:ext uri="{BB962C8B-B14F-4D97-AF65-F5344CB8AC3E}">
        <p14:creationId xmlns:p14="http://schemas.microsoft.com/office/powerpoint/2010/main" val="324176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6</a:t>
            </a:fld>
            <a:endParaRPr kumimoji="1" lang="ja-JP" altLang="en-US"/>
          </a:p>
        </p:txBody>
      </p:sp>
    </p:spTree>
    <p:extLst>
      <p:ext uri="{BB962C8B-B14F-4D97-AF65-F5344CB8AC3E}">
        <p14:creationId xmlns:p14="http://schemas.microsoft.com/office/powerpoint/2010/main" val="3511296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7</a:t>
            </a:fld>
            <a:endParaRPr kumimoji="1" lang="ja-JP" altLang="en-US"/>
          </a:p>
        </p:txBody>
      </p:sp>
    </p:spTree>
    <p:extLst>
      <p:ext uri="{BB962C8B-B14F-4D97-AF65-F5344CB8AC3E}">
        <p14:creationId xmlns:p14="http://schemas.microsoft.com/office/powerpoint/2010/main" val="213112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8</a:t>
            </a:fld>
            <a:endParaRPr kumimoji="1" lang="ja-JP" altLang="en-US"/>
          </a:p>
        </p:txBody>
      </p:sp>
    </p:spTree>
    <p:extLst>
      <p:ext uri="{BB962C8B-B14F-4D97-AF65-F5344CB8AC3E}">
        <p14:creationId xmlns:p14="http://schemas.microsoft.com/office/powerpoint/2010/main" val="426242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9</a:t>
            </a:fld>
            <a:endParaRPr kumimoji="1" lang="ja-JP" altLang="en-US"/>
          </a:p>
        </p:txBody>
      </p:sp>
    </p:spTree>
    <p:extLst>
      <p:ext uri="{BB962C8B-B14F-4D97-AF65-F5344CB8AC3E}">
        <p14:creationId xmlns:p14="http://schemas.microsoft.com/office/powerpoint/2010/main" val="3810100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10</a:t>
            </a:fld>
            <a:endParaRPr kumimoji="1" lang="ja-JP" altLang="en-US"/>
          </a:p>
        </p:txBody>
      </p:sp>
    </p:spTree>
    <p:extLst>
      <p:ext uri="{BB962C8B-B14F-4D97-AF65-F5344CB8AC3E}">
        <p14:creationId xmlns:p14="http://schemas.microsoft.com/office/powerpoint/2010/main" val="803393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1FA537-4E26-4948-B5DA-04EDE3FEBCC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A8D02BA-1E7B-40D9-88F1-F6BB1A8DE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084B16C-1ADE-4351-8129-9E8298426DA9}"/>
              </a:ext>
            </a:extLst>
          </p:cNvPr>
          <p:cNvSpPr>
            <a:spLocks noGrp="1"/>
          </p:cNvSpPr>
          <p:nvPr>
            <p:ph type="dt" sz="half" idx="10"/>
          </p:nvPr>
        </p:nvSpPr>
        <p:spPr/>
        <p:txBody>
          <a:bodyPr/>
          <a:lstStyle/>
          <a:p>
            <a:fld id="{46970156-16E4-40DF-8D74-C1AD49F36A9E}" type="datetime1">
              <a:rPr kumimoji="1" lang="ja-JP" altLang="en-US" smtClean="0"/>
              <a:t>2019/2/17</a:t>
            </a:fld>
            <a:endParaRPr kumimoji="1" lang="ja-JP" altLang="en-US"/>
          </a:p>
        </p:txBody>
      </p:sp>
      <p:sp>
        <p:nvSpPr>
          <p:cNvPr id="5" name="フッター プレースホルダー 4">
            <a:extLst>
              <a:ext uri="{FF2B5EF4-FFF2-40B4-BE49-F238E27FC236}">
                <a16:creationId xmlns:a16="http://schemas.microsoft.com/office/drawing/2014/main" id="{7C954B03-A2C8-4410-BBC4-A35FF3A27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66A937-65E2-4A2B-BFCA-0B2593DE1A63}"/>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422695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E0113-4B70-425B-9372-1CA8CC585DF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1C186B-B9C1-4837-B834-F5E26F7FBDB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229C04-E1CF-4F6F-98E7-71B79BEFAD24}"/>
              </a:ext>
            </a:extLst>
          </p:cNvPr>
          <p:cNvSpPr>
            <a:spLocks noGrp="1"/>
          </p:cNvSpPr>
          <p:nvPr>
            <p:ph type="dt" sz="half" idx="10"/>
          </p:nvPr>
        </p:nvSpPr>
        <p:spPr/>
        <p:txBody>
          <a:bodyPr/>
          <a:lstStyle/>
          <a:p>
            <a:fld id="{EE67114A-2CD6-478C-9BC5-692FF13EE3DA}" type="datetime1">
              <a:rPr kumimoji="1" lang="ja-JP" altLang="en-US" smtClean="0"/>
              <a:t>2019/2/17</a:t>
            </a:fld>
            <a:endParaRPr kumimoji="1" lang="ja-JP" altLang="en-US"/>
          </a:p>
        </p:txBody>
      </p:sp>
      <p:sp>
        <p:nvSpPr>
          <p:cNvPr id="5" name="フッター プレースホルダー 4">
            <a:extLst>
              <a:ext uri="{FF2B5EF4-FFF2-40B4-BE49-F238E27FC236}">
                <a16:creationId xmlns:a16="http://schemas.microsoft.com/office/drawing/2014/main" id="{2C3AC4C2-91AE-43A4-9FE3-3A3B731606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001D8F-23F0-4A84-BA4C-8DDBE02B9AAD}"/>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396771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D04BE22-95BA-4C22-B589-D9196173B5C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31B0DB-5FE7-4026-80CB-568497FE760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989629-B271-43FE-AEDE-FEF2C23D16B9}"/>
              </a:ext>
            </a:extLst>
          </p:cNvPr>
          <p:cNvSpPr>
            <a:spLocks noGrp="1"/>
          </p:cNvSpPr>
          <p:nvPr>
            <p:ph type="dt" sz="half" idx="10"/>
          </p:nvPr>
        </p:nvSpPr>
        <p:spPr/>
        <p:txBody>
          <a:bodyPr/>
          <a:lstStyle/>
          <a:p>
            <a:fld id="{3C768DE2-BDC1-4169-A6ED-840B69A892AA}" type="datetime1">
              <a:rPr kumimoji="1" lang="ja-JP" altLang="en-US" smtClean="0"/>
              <a:t>2019/2/17</a:t>
            </a:fld>
            <a:endParaRPr kumimoji="1" lang="ja-JP" altLang="en-US"/>
          </a:p>
        </p:txBody>
      </p:sp>
      <p:sp>
        <p:nvSpPr>
          <p:cNvPr id="5" name="フッター プレースホルダー 4">
            <a:extLst>
              <a:ext uri="{FF2B5EF4-FFF2-40B4-BE49-F238E27FC236}">
                <a16:creationId xmlns:a16="http://schemas.microsoft.com/office/drawing/2014/main" id="{4E72A9ED-DB3C-409F-95D5-76C8D53A47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DE1982-C797-48F8-9773-849A38E87D79}"/>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565202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9620275" y="6286019"/>
            <a:ext cx="2571726" cy="395199"/>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solidFill>
                  <a:schemeClr val="tx1">
                    <a:lumMod val="25000"/>
                    <a:lumOff val="75000"/>
                  </a:schemeClr>
                </a:solidFill>
                <a:cs typeface="Segoe UI" pitchFamily="34" charset="0"/>
              </a:rPr>
              <a:t>©</a:t>
            </a:r>
            <a:r>
              <a:rPr lang="en-US" sz="686" baseline="0">
                <a:solidFill>
                  <a:schemeClr val="tx1">
                    <a:lumMod val="25000"/>
                    <a:lumOff val="75000"/>
                  </a:schemeClr>
                </a:solidFill>
                <a:cs typeface="Segoe UI" pitchFamily="34" charset="0"/>
              </a:rPr>
              <a:t> Copyright</a:t>
            </a:r>
            <a:r>
              <a:rPr lang="en-US" sz="686">
                <a:solidFill>
                  <a:schemeClr val="tx1">
                    <a:lumMod val="25000"/>
                    <a:lumOff val="75000"/>
                  </a:schemeClr>
                </a:solidFill>
                <a:cs typeface="Segoe UI" pitchFamily="34" charset="0"/>
              </a:rPr>
              <a:t> Microsoft Corporation. All rights reserved. </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664" y="2679587"/>
            <a:ext cx="4074608" cy="1498825"/>
          </a:xfrm>
          <a:prstGeom prst="rect">
            <a:avLst/>
          </a:prstGeom>
        </p:spPr>
      </p:pic>
      <p:pic>
        <p:nvPicPr>
          <p:cNvPr id="4" name="Picture 7">
            <a:extLst>
              <a:ext uri="{FF2B5EF4-FFF2-40B4-BE49-F238E27FC236}">
                <a16:creationId xmlns:a16="http://schemas.microsoft.com/office/drawing/2014/main" id="{2E7913FE-ADD1-4C20-AE9C-064A65EB5A0D}"/>
              </a:ext>
            </a:extLst>
          </p:cNvPr>
          <p:cNvPicPr>
            <a:picLocks noChangeAspect="1"/>
          </p:cNvPicPr>
          <p:nvPr userDrawn="1"/>
        </p:nvPicPr>
        <p:blipFill rotWithShape="1">
          <a:blip r:embed="rId3" cstate="email">
            <a:biLevel thresh="25000"/>
            <a:extLst>
              <a:ext uri="{28A0092B-C50C-407E-A947-70E740481C1C}">
                <a14:useLocalDpi xmlns:a14="http://schemas.microsoft.com/office/drawing/2010/main"/>
              </a:ext>
            </a:extLst>
          </a:blip>
          <a:srcRect/>
          <a:stretch/>
        </p:blipFill>
        <p:spPr>
          <a:xfrm>
            <a:off x="233083" y="6152322"/>
            <a:ext cx="1645920" cy="662712"/>
          </a:xfrm>
          <a:prstGeom prst="rect">
            <a:avLst/>
          </a:prstGeom>
        </p:spPr>
      </p:pic>
    </p:spTree>
    <p:extLst>
      <p:ext uri="{BB962C8B-B14F-4D97-AF65-F5344CB8AC3E}">
        <p14:creationId xmlns:p14="http://schemas.microsoft.com/office/powerpoint/2010/main" val="37897893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4" spc="-147" baseline="0">
                <a:solidFill>
                  <a:schemeClr val="bg2"/>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1"/>
            <a:ext cx="8359808" cy="715931"/>
          </a:xfrm>
          <a:noFill/>
        </p:spPr>
        <p:txBody>
          <a:bodyPr lIns="0" tIns="109728" rIns="164592" bIns="109728">
            <a:noAutofit/>
          </a:bodyPr>
          <a:lstStyle>
            <a:lvl1pPr marL="0" indent="0">
              <a:spcBef>
                <a:spcPts val="0"/>
              </a:spcBef>
              <a:buNone/>
              <a:defRPr sz="1765" spc="0" baseline="0">
                <a:solidFill>
                  <a:schemeClr val="bg2"/>
                </a:solidFill>
                <a:latin typeface="+mn-lt"/>
              </a:defRPr>
            </a:lvl1pPr>
          </a:lstStyle>
          <a:p>
            <a:pPr lvl="0"/>
            <a:r>
              <a:rPr lang="en-US"/>
              <a:t>Author Name</a:t>
            </a:r>
          </a:p>
          <a:p>
            <a:pPr lvl="0"/>
            <a:r>
              <a:rPr lang="en-US"/>
              <a:t>Date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6894237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1FA537-4E26-4948-B5DA-04EDE3FEBCC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A8D02BA-1E7B-40D9-88F1-F6BB1A8DE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084B16C-1ADE-4351-8129-9E8298426DA9}"/>
              </a:ext>
            </a:extLst>
          </p:cNvPr>
          <p:cNvSpPr>
            <a:spLocks noGrp="1"/>
          </p:cNvSpPr>
          <p:nvPr>
            <p:ph type="dt" sz="half" idx="10"/>
          </p:nvPr>
        </p:nvSpPr>
        <p:spPr/>
        <p:txBody>
          <a:bodyPr/>
          <a:lstStyle/>
          <a:p>
            <a:fld id="{46970156-16E4-40DF-8D74-C1AD49F36A9E}" type="datetime1">
              <a:rPr kumimoji="1" lang="ja-JP" altLang="en-US" smtClean="0"/>
              <a:t>2019/2/17</a:t>
            </a:fld>
            <a:endParaRPr kumimoji="1" lang="ja-JP" altLang="en-US"/>
          </a:p>
        </p:txBody>
      </p:sp>
      <p:sp>
        <p:nvSpPr>
          <p:cNvPr id="5" name="フッター プレースホルダー 4">
            <a:extLst>
              <a:ext uri="{FF2B5EF4-FFF2-40B4-BE49-F238E27FC236}">
                <a16:creationId xmlns:a16="http://schemas.microsoft.com/office/drawing/2014/main" id="{7C954B03-A2C8-4410-BBC4-A35FF3A27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66A937-65E2-4A2B-BFCA-0B2593DE1A63}"/>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786544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C961C-8080-4363-BA38-779CF2CDC5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DF3480-AE00-43A7-BFFC-40A9CFB9AB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6983BD-6DCE-40F2-9346-CB0F00371045}"/>
              </a:ext>
            </a:extLst>
          </p:cNvPr>
          <p:cNvSpPr>
            <a:spLocks noGrp="1"/>
          </p:cNvSpPr>
          <p:nvPr>
            <p:ph type="dt" sz="half" idx="10"/>
          </p:nvPr>
        </p:nvSpPr>
        <p:spPr/>
        <p:txBody>
          <a:bodyPr/>
          <a:lstStyle/>
          <a:p>
            <a:fld id="{66DC30CC-E6CF-4209-95D5-1CDDDFDE12F6}" type="datetime1">
              <a:rPr kumimoji="1" lang="ja-JP" altLang="en-US" smtClean="0"/>
              <a:t>2019/2/17</a:t>
            </a:fld>
            <a:endParaRPr kumimoji="1" lang="ja-JP" altLang="en-US"/>
          </a:p>
        </p:txBody>
      </p:sp>
      <p:sp>
        <p:nvSpPr>
          <p:cNvPr id="5" name="フッター プレースホルダー 4">
            <a:extLst>
              <a:ext uri="{FF2B5EF4-FFF2-40B4-BE49-F238E27FC236}">
                <a16:creationId xmlns:a16="http://schemas.microsoft.com/office/drawing/2014/main" id="{317A80BF-1BEA-4B85-8261-B5F572BAFF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FE6127-F981-44BC-A169-C406B24F5681}"/>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003659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63B1D-F023-4E1B-9A56-8AA3C6E0D4E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8485C8-5ADE-499B-B667-6528CD99A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21FD68-80B6-4428-BF3A-C1027C77F6F3}"/>
              </a:ext>
            </a:extLst>
          </p:cNvPr>
          <p:cNvSpPr>
            <a:spLocks noGrp="1"/>
          </p:cNvSpPr>
          <p:nvPr>
            <p:ph type="dt" sz="half" idx="10"/>
          </p:nvPr>
        </p:nvSpPr>
        <p:spPr/>
        <p:txBody>
          <a:bodyPr/>
          <a:lstStyle/>
          <a:p>
            <a:fld id="{DF3EA7E8-4ECF-404B-87DD-4E4A5C26508F}" type="datetime1">
              <a:rPr kumimoji="1" lang="ja-JP" altLang="en-US" smtClean="0"/>
              <a:t>2019/2/17</a:t>
            </a:fld>
            <a:endParaRPr kumimoji="1" lang="ja-JP" altLang="en-US"/>
          </a:p>
        </p:txBody>
      </p:sp>
      <p:sp>
        <p:nvSpPr>
          <p:cNvPr id="5" name="フッター プレースホルダー 4">
            <a:extLst>
              <a:ext uri="{FF2B5EF4-FFF2-40B4-BE49-F238E27FC236}">
                <a16:creationId xmlns:a16="http://schemas.microsoft.com/office/drawing/2014/main" id="{1E64B441-A723-45C9-9016-87236927E4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3DD86-24F5-4D77-8962-4688A045C458}"/>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1011346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B2B3B-DDE1-498A-B511-CFE44B76A6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9C2372-4D41-4287-A339-4AFA9077F61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C7E9245-C81C-42D3-9E5B-27E782EFB68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DF7DBAC-3BEE-40E5-861E-32F2147DFEEE}"/>
              </a:ext>
            </a:extLst>
          </p:cNvPr>
          <p:cNvSpPr>
            <a:spLocks noGrp="1"/>
          </p:cNvSpPr>
          <p:nvPr>
            <p:ph type="dt" sz="half" idx="10"/>
          </p:nvPr>
        </p:nvSpPr>
        <p:spPr/>
        <p:txBody>
          <a:bodyPr/>
          <a:lstStyle/>
          <a:p>
            <a:fld id="{1D92E2CF-1148-42B0-8721-099494CE4F80}" type="datetime1">
              <a:rPr kumimoji="1" lang="ja-JP" altLang="en-US" smtClean="0"/>
              <a:t>2019/2/17</a:t>
            </a:fld>
            <a:endParaRPr kumimoji="1" lang="ja-JP" altLang="en-US"/>
          </a:p>
        </p:txBody>
      </p:sp>
      <p:sp>
        <p:nvSpPr>
          <p:cNvPr id="6" name="フッター プレースホルダー 5">
            <a:extLst>
              <a:ext uri="{FF2B5EF4-FFF2-40B4-BE49-F238E27FC236}">
                <a16:creationId xmlns:a16="http://schemas.microsoft.com/office/drawing/2014/main" id="{6ECB3D3E-9B77-40DC-A724-4A3DDE9519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96F973-9FDE-4A33-8A39-48A73BA4958E}"/>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762895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627DC5-B620-4D0C-A767-239756AB0D8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2CD370-E72A-4563-BB7B-D3EDA85ED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1832FDF-9D31-48CF-A1BA-C18CEDED64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DA8B16-2957-4291-A35A-74951C25E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A55F17A-DA27-4854-AC3B-748BF7E80D2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3AD5716-B447-455C-BC91-5767B0C5EAA5}"/>
              </a:ext>
            </a:extLst>
          </p:cNvPr>
          <p:cNvSpPr>
            <a:spLocks noGrp="1"/>
          </p:cNvSpPr>
          <p:nvPr>
            <p:ph type="dt" sz="half" idx="10"/>
          </p:nvPr>
        </p:nvSpPr>
        <p:spPr/>
        <p:txBody>
          <a:bodyPr/>
          <a:lstStyle/>
          <a:p>
            <a:fld id="{E74ED730-18F3-4BB9-A0C5-EC9E0F55BA44}" type="datetime1">
              <a:rPr kumimoji="1" lang="ja-JP" altLang="en-US" smtClean="0"/>
              <a:t>2019/2/17</a:t>
            </a:fld>
            <a:endParaRPr kumimoji="1" lang="ja-JP" altLang="en-US"/>
          </a:p>
        </p:txBody>
      </p:sp>
      <p:sp>
        <p:nvSpPr>
          <p:cNvPr id="8" name="フッター プレースホルダー 7">
            <a:extLst>
              <a:ext uri="{FF2B5EF4-FFF2-40B4-BE49-F238E27FC236}">
                <a16:creationId xmlns:a16="http://schemas.microsoft.com/office/drawing/2014/main" id="{8E6BC59A-23DD-4FBC-A41B-E8FE869F56A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05E251F-13FA-411D-9369-2E252E1E2246}"/>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345255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5AE0A-263A-44B6-ABB6-7E4A108159E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8716C97-CCD4-44FD-AFE9-AE7ECFE6D4F2}"/>
              </a:ext>
            </a:extLst>
          </p:cNvPr>
          <p:cNvSpPr>
            <a:spLocks noGrp="1"/>
          </p:cNvSpPr>
          <p:nvPr>
            <p:ph type="dt" sz="half" idx="10"/>
          </p:nvPr>
        </p:nvSpPr>
        <p:spPr/>
        <p:txBody>
          <a:bodyPr/>
          <a:lstStyle/>
          <a:p>
            <a:fld id="{85A2E23A-989E-4F3F-8E9F-561D66909F9F}" type="datetime1">
              <a:rPr kumimoji="1" lang="ja-JP" altLang="en-US" smtClean="0"/>
              <a:t>2019/2/17</a:t>
            </a:fld>
            <a:endParaRPr kumimoji="1" lang="ja-JP" altLang="en-US"/>
          </a:p>
        </p:txBody>
      </p:sp>
      <p:sp>
        <p:nvSpPr>
          <p:cNvPr id="4" name="フッター プレースホルダー 3">
            <a:extLst>
              <a:ext uri="{FF2B5EF4-FFF2-40B4-BE49-F238E27FC236}">
                <a16:creationId xmlns:a16="http://schemas.microsoft.com/office/drawing/2014/main" id="{C3EA9F3B-A8B1-4C53-9A94-B54C1CB3285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9DAD3BD-6EE6-40BD-9ABB-799BC72CCFD3}"/>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111393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C961C-8080-4363-BA38-779CF2CDC5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DF3480-AE00-43A7-BFFC-40A9CFB9AB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6983BD-6DCE-40F2-9346-CB0F00371045}"/>
              </a:ext>
            </a:extLst>
          </p:cNvPr>
          <p:cNvSpPr>
            <a:spLocks noGrp="1"/>
          </p:cNvSpPr>
          <p:nvPr>
            <p:ph type="dt" sz="half" idx="10"/>
          </p:nvPr>
        </p:nvSpPr>
        <p:spPr/>
        <p:txBody>
          <a:bodyPr/>
          <a:lstStyle/>
          <a:p>
            <a:fld id="{66DC30CC-E6CF-4209-95D5-1CDDDFDE12F6}" type="datetime1">
              <a:rPr kumimoji="1" lang="ja-JP" altLang="en-US" smtClean="0"/>
              <a:t>2019/2/17</a:t>
            </a:fld>
            <a:endParaRPr kumimoji="1" lang="ja-JP" altLang="en-US"/>
          </a:p>
        </p:txBody>
      </p:sp>
      <p:sp>
        <p:nvSpPr>
          <p:cNvPr id="5" name="フッター プレースホルダー 4">
            <a:extLst>
              <a:ext uri="{FF2B5EF4-FFF2-40B4-BE49-F238E27FC236}">
                <a16:creationId xmlns:a16="http://schemas.microsoft.com/office/drawing/2014/main" id="{317A80BF-1BEA-4B85-8261-B5F572BAFF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FE6127-F981-44BC-A169-C406B24F5681}"/>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16583951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93A5D0-E23E-4204-9FB8-04F2F15C10CC}"/>
              </a:ext>
            </a:extLst>
          </p:cNvPr>
          <p:cNvSpPr>
            <a:spLocks noGrp="1"/>
          </p:cNvSpPr>
          <p:nvPr>
            <p:ph type="dt" sz="half" idx="10"/>
          </p:nvPr>
        </p:nvSpPr>
        <p:spPr/>
        <p:txBody>
          <a:bodyPr/>
          <a:lstStyle/>
          <a:p>
            <a:fld id="{ECF02CE6-CE35-40DC-B11A-F97731DBA54C}" type="datetime1">
              <a:rPr kumimoji="1" lang="ja-JP" altLang="en-US" smtClean="0"/>
              <a:t>2019/2/17</a:t>
            </a:fld>
            <a:endParaRPr kumimoji="1" lang="ja-JP" altLang="en-US"/>
          </a:p>
        </p:txBody>
      </p:sp>
      <p:sp>
        <p:nvSpPr>
          <p:cNvPr id="3" name="フッター プレースホルダー 2">
            <a:extLst>
              <a:ext uri="{FF2B5EF4-FFF2-40B4-BE49-F238E27FC236}">
                <a16:creationId xmlns:a16="http://schemas.microsoft.com/office/drawing/2014/main" id="{4F495F3F-EFC7-4D38-B958-720814F481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8254B7-39DC-48C7-99B1-0417F108F4F5}"/>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329354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E96F8-39D5-4DA6-B92B-29C6D59097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FDFA51-4D97-430C-A68C-18FC653671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773659-43DB-45E7-9BF2-6C3FD9221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7D175DE-E817-40FC-B934-27C74ECA5B8B}"/>
              </a:ext>
            </a:extLst>
          </p:cNvPr>
          <p:cNvSpPr>
            <a:spLocks noGrp="1"/>
          </p:cNvSpPr>
          <p:nvPr>
            <p:ph type="dt" sz="half" idx="10"/>
          </p:nvPr>
        </p:nvSpPr>
        <p:spPr/>
        <p:txBody>
          <a:bodyPr/>
          <a:lstStyle/>
          <a:p>
            <a:fld id="{EA7E6E35-9A42-446C-B1AB-AEADCF284E20}" type="datetime1">
              <a:rPr kumimoji="1" lang="ja-JP" altLang="en-US" smtClean="0"/>
              <a:t>2019/2/17</a:t>
            </a:fld>
            <a:endParaRPr kumimoji="1" lang="ja-JP" altLang="en-US"/>
          </a:p>
        </p:txBody>
      </p:sp>
      <p:sp>
        <p:nvSpPr>
          <p:cNvPr id="6" name="フッター プレースホルダー 5">
            <a:extLst>
              <a:ext uri="{FF2B5EF4-FFF2-40B4-BE49-F238E27FC236}">
                <a16:creationId xmlns:a16="http://schemas.microsoft.com/office/drawing/2014/main" id="{28441B97-1662-4568-9239-C48120A317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904EB7-4444-4AC7-9F84-5952B3143418}"/>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559784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82C436-4D5E-42CB-B8CC-DB91421E12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591881-E2CC-4D0E-9DB1-EF5B64144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60398B9-D2B4-4D1A-BF19-A0890F94A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0948112-C487-4068-908F-CBBB4C754716}"/>
              </a:ext>
            </a:extLst>
          </p:cNvPr>
          <p:cNvSpPr>
            <a:spLocks noGrp="1"/>
          </p:cNvSpPr>
          <p:nvPr>
            <p:ph type="dt" sz="half" idx="10"/>
          </p:nvPr>
        </p:nvSpPr>
        <p:spPr/>
        <p:txBody>
          <a:bodyPr/>
          <a:lstStyle/>
          <a:p>
            <a:fld id="{307A68EF-BF0B-4F3C-ADFF-54E213AF0C28}" type="datetime1">
              <a:rPr kumimoji="1" lang="ja-JP" altLang="en-US" smtClean="0"/>
              <a:t>2019/2/17</a:t>
            </a:fld>
            <a:endParaRPr kumimoji="1" lang="ja-JP" altLang="en-US"/>
          </a:p>
        </p:txBody>
      </p:sp>
      <p:sp>
        <p:nvSpPr>
          <p:cNvPr id="6" name="フッター プレースホルダー 5">
            <a:extLst>
              <a:ext uri="{FF2B5EF4-FFF2-40B4-BE49-F238E27FC236}">
                <a16:creationId xmlns:a16="http://schemas.microsoft.com/office/drawing/2014/main" id="{C62F206B-9ACC-4336-9B7B-B5866088C7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54F36C-7779-412A-8441-6E8BA884C5C2}"/>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3083341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E0113-4B70-425B-9372-1CA8CC585DF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1C186B-B9C1-4837-B834-F5E26F7FBDB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229C04-E1CF-4F6F-98E7-71B79BEFAD24}"/>
              </a:ext>
            </a:extLst>
          </p:cNvPr>
          <p:cNvSpPr>
            <a:spLocks noGrp="1"/>
          </p:cNvSpPr>
          <p:nvPr>
            <p:ph type="dt" sz="half" idx="10"/>
          </p:nvPr>
        </p:nvSpPr>
        <p:spPr/>
        <p:txBody>
          <a:bodyPr/>
          <a:lstStyle/>
          <a:p>
            <a:fld id="{EE67114A-2CD6-478C-9BC5-692FF13EE3DA}" type="datetime1">
              <a:rPr kumimoji="1" lang="ja-JP" altLang="en-US" smtClean="0"/>
              <a:t>2019/2/17</a:t>
            </a:fld>
            <a:endParaRPr kumimoji="1" lang="ja-JP" altLang="en-US"/>
          </a:p>
        </p:txBody>
      </p:sp>
      <p:sp>
        <p:nvSpPr>
          <p:cNvPr id="5" name="フッター プレースホルダー 4">
            <a:extLst>
              <a:ext uri="{FF2B5EF4-FFF2-40B4-BE49-F238E27FC236}">
                <a16:creationId xmlns:a16="http://schemas.microsoft.com/office/drawing/2014/main" id="{2C3AC4C2-91AE-43A4-9FE3-3A3B731606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001D8F-23F0-4A84-BA4C-8DDBE02B9AAD}"/>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40492535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D04BE22-95BA-4C22-B589-D9196173B5C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31B0DB-5FE7-4026-80CB-568497FE760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989629-B271-43FE-AEDE-FEF2C23D16B9}"/>
              </a:ext>
            </a:extLst>
          </p:cNvPr>
          <p:cNvSpPr>
            <a:spLocks noGrp="1"/>
          </p:cNvSpPr>
          <p:nvPr>
            <p:ph type="dt" sz="half" idx="10"/>
          </p:nvPr>
        </p:nvSpPr>
        <p:spPr/>
        <p:txBody>
          <a:bodyPr/>
          <a:lstStyle/>
          <a:p>
            <a:fld id="{3C768DE2-BDC1-4169-A6ED-840B69A892AA}" type="datetime1">
              <a:rPr kumimoji="1" lang="ja-JP" altLang="en-US" smtClean="0"/>
              <a:t>2019/2/17</a:t>
            </a:fld>
            <a:endParaRPr kumimoji="1" lang="ja-JP" altLang="en-US"/>
          </a:p>
        </p:txBody>
      </p:sp>
      <p:sp>
        <p:nvSpPr>
          <p:cNvPr id="5" name="フッター プレースホルダー 4">
            <a:extLst>
              <a:ext uri="{FF2B5EF4-FFF2-40B4-BE49-F238E27FC236}">
                <a16:creationId xmlns:a16="http://schemas.microsoft.com/office/drawing/2014/main" id="{4E72A9ED-DB3C-409F-95D5-76C8D53A47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DE1982-C797-48F8-9773-849A38E87D79}"/>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42913487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9620275" y="6286019"/>
            <a:ext cx="2571726" cy="395199"/>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solidFill>
                  <a:schemeClr val="tx1">
                    <a:lumMod val="25000"/>
                    <a:lumOff val="75000"/>
                  </a:schemeClr>
                </a:solidFill>
                <a:cs typeface="Segoe UI" pitchFamily="34" charset="0"/>
              </a:rPr>
              <a:t>©</a:t>
            </a:r>
            <a:r>
              <a:rPr lang="en-US" sz="686" baseline="0">
                <a:solidFill>
                  <a:schemeClr val="tx1">
                    <a:lumMod val="25000"/>
                    <a:lumOff val="75000"/>
                  </a:schemeClr>
                </a:solidFill>
                <a:cs typeface="Segoe UI" pitchFamily="34" charset="0"/>
              </a:rPr>
              <a:t> Copyright</a:t>
            </a:r>
            <a:r>
              <a:rPr lang="en-US" sz="686">
                <a:solidFill>
                  <a:schemeClr val="tx1">
                    <a:lumMod val="25000"/>
                    <a:lumOff val="75000"/>
                  </a:schemeClr>
                </a:solidFill>
                <a:cs typeface="Segoe UI" pitchFamily="34" charset="0"/>
              </a:rPr>
              <a:t> Microsoft Corporation. All rights reserved. </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664" y="2679587"/>
            <a:ext cx="4074608" cy="1498825"/>
          </a:xfrm>
          <a:prstGeom prst="rect">
            <a:avLst/>
          </a:prstGeom>
        </p:spPr>
      </p:pic>
      <p:pic>
        <p:nvPicPr>
          <p:cNvPr id="4" name="Picture 7">
            <a:extLst>
              <a:ext uri="{FF2B5EF4-FFF2-40B4-BE49-F238E27FC236}">
                <a16:creationId xmlns:a16="http://schemas.microsoft.com/office/drawing/2014/main" id="{2E7913FE-ADD1-4C20-AE9C-064A65EB5A0D}"/>
              </a:ext>
            </a:extLst>
          </p:cNvPr>
          <p:cNvPicPr>
            <a:picLocks noChangeAspect="1"/>
          </p:cNvPicPr>
          <p:nvPr userDrawn="1"/>
        </p:nvPicPr>
        <p:blipFill rotWithShape="1">
          <a:blip r:embed="rId3" cstate="email">
            <a:biLevel thresh="25000"/>
            <a:extLst>
              <a:ext uri="{28A0092B-C50C-407E-A947-70E740481C1C}">
                <a14:useLocalDpi xmlns:a14="http://schemas.microsoft.com/office/drawing/2010/main"/>
              </a:ext>
            </a:extLst>
          </a:blip>
          <a:srcRect/>
          <a:stretch/>
        </p:blipFill>
        <p:spPr>
          <a:xfrm>
            <a:off x="233083" y="6152322"/>
            <a:ext cx="1645920" cy="662712"/>
          </a:xfrm>
          <a:prstGeom prst="rect">
            <a:avLst/>
          </a:prstGeom>
        </p:spPr>
      </p:pic>
    </p:spTree>
    <p:extLst>
      <p:ext uri="{BB962C8B-B14F-4D97-AF65-F5344CB8AC3E}">
        <p14:creationId xmlns:p14="http://schemas.microsoft.com/office/powerpoint/2010/main" val="262849801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4" spc="-147" baseline="0">
                <a:solidFill>
                  <a:schemeClr val="bg2"/>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1"/>
            <a:ext cx="8359808" cy="715931"/>
          </a:xfrm>
          <a:noFill/>
        </p:spPr>
        <p:txBody>
          <a:bodyPr lIns="0" tIns="109728" rIns="164592" bIns="109728">
            <a:noAutofit/>
          </a:bodyPr>
          <a:lstStyle>
            <a:lvl1pPr marL="0" indent="0">
              <a:spcBef>
                <a:spcPts val="0"/>
              </a:spcBef>
              <a:buNone/>
              <a:defRPr sz="1765" spc="0" baseline="0">
                <a:solidFill>
                  <a:schemeClr val="bg2"/>
                </a:solidFill>
                <a:latin typeface="+mn-lt"/>
              </a:defRPr>
            </a:lvl1pPr>
          </a:lstStyle>
          <a:p>
            <a:pPr lvl="0"/>
            <a:r>
              <a:rPr lang="en-US"/>
              <a:t>Author Name</a:t>
            </a:r>
          </a:p>
          <a:p>
            <a:pPr lvl="0"/>
            <a:r>
              <a:rPr lang="en-US"/>
              <a:t>Date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1864161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_Sub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94378"/>
            <a:ext cx="11655840" cy="806897"/>
          </a:xfrm>
        </p:spPr>
        <p:txBody>
          <a:bodyPr/>
          <a:lstStyle>
            <a:lvl1pPr marL="0" algn="l" defTabSz="896046" rtl="0" eaLnBrk="1" latinLnBrk="0" hangingPunct="1">
              <a:spcBef>
                <a:spcPct val="0"/>
              </a:spcBef>
              <a:buNone/>
              <a:defRPr lang="en-US" sz="4312" b="1" i="0" u="none" kern="1200" spc="-147" baseline="0" dirty="0">
                <a:solidFill>
                  <a:srgbClr val="3B3738"/>
                </a:solidFill>
                <a:latin typeface="+mn-lt"/>
                <a:ea typeface="+mn-ea"/>
                <a:cs typeface="+mn-cs"/>
              </a:defRPr>
            </a:lvl1pPr>
          </a:lstStyle>
          <a:p>
            <a:r>
              <a:rPr lang="en-US"/>
              <a:t>Click to edit Master title style</a:t>
            </a:r>
          </a:p>
        </p:txBody>
      </p:sp>
      <p:sp>
        <p:nvSpPr>
          <p:cNvPr id="8" name="Text Placeholder 7"/>
          <p:cNvSpPr>
            <a:spLocks noGrp="1"/>
          </p:cNvSpPr>
          <p:nvPr>
            <p:ph type="body" sz="quarter" idx="10"/>
          </p:nvPr>
        </p:nvSpPr>
        <p:spPr>
          <a:xfrm>
            <a:off x="269241" y="1152803"/>
            <a:ext cx="11655078" cy="677814"/>
          </a:xfrm>
        </p:spPr>
        <p:txBody>
          <a:bodyPr tIns="0" bIns="0"/>
          <a:lstStyle>
            <a:lvl1pPr marL="0" indent="0">
              <a:buNone/>
              <a:defRPr lang="en-US" sz="1961" kern="1200" spc="-29" baseline="0" dirty="0">
                <a:solidFill>
                  <a:srgbClr val="ED6722"/>
                </a:solidFill>
                <a:latin typeface="+mn-lt"/>
                <a:ea typeface="+mn-ea"/>
                <a:cs typeface="Bodoni Std Bold Italic"/>
              </a:defRPr>
            </a:lvl1pPr>
          </a:lstStyle>
          <a:p>
            <a:pPr marL="0" lvl="0" algn="l" defTabSz="896214" rtl="0" eaLnBrk="1" latinLnBrk="0" hangingPunct="1"/>
            <a:r>
              <a:rPr lang="en-US"/>
              <a:t>Edit Master text styles</a:t>
            </a:r>
          </a:p>
          <a:p>
            <a:pPr marL="0" lvl="1" algn="l" defTabSz="896214" rtl="0" eaLnBrk="1" latinLnBrk="0" hangingPunct="1"/>
            <a:r>
              <a:rPr lang="en-US"/>
              <a:t>Second level</a:t>
            </a:r>
          </a:p>
        </p:txBody>
      </p:sp>
    </p:spTree>
    <p:extLst>
      <p:ext uri="{BB962C8B-B14F-4D97-AF65-F5344CB8AC3E}">
        <p14:creationId xmlns:p14="http://schemas.microsoft.com/office/powerpoint/2010/main" val="3113970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63B1D-F023-4E1B-9A56-8AA3C6E0D4E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8485C8-5ADE-499B-B667-6528CD99A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21FD68-80B6-4428-BF3A-C1027C77F6F3}"/>
              </a:ext>
            </a:extLst>
          </p:cNvPr>
          <p:cNvSpPr>
            <a:spLocks noGrp="1"/>
          </p:cNvSpPr>
          <p:nvPr>
            <p:ph type="dt" sz="half" idx="10"/>
          </p:nvPr>
        </p:nvSpPr>
        <p:spPr/>
        <p:txBody>
          <a:bodyPr/>
          <a:lstStyle/>
          <a:p>
            <a:fld id="{DF3EA7E8-4ECF-404B-87DD-4E4A5C26508F}" type="datetime1">
              <a:rPr kumimoji="1" lang="ja-JP" altLang="en-US" smtClean="0"/>
              <a:t>2019/2/17</a:t>
            </a:fld>
            <a:endParaRPr kumimoji="1" lang="ja-JP" altLang="en-US"/>
          </a:p>
        </p:txBody>
      </p:sp>
      <p:sp>
        <p:nvSpPr>
          <p:cNvPr id="5" name="フッター プレースホルダー 4">
            <a:extLst>
              <a:ext uri="{FF2B5EF4-FFF2-40B4-BE49-F238E27FC236}">
                <a16:creationId xmlns:a16="http://schemas.microsoft.com/office/drawing/2014/main" id="{1E64B441-A723-45C9-9016-87236927E4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3DD86-24F5-4D77-8962-4688A045C458}"/>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76585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B2B3B-DDE1-498A-B511-CFE44B76A6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9C2372-4D41-4287-A339-4AFA9077F61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C7E9245-C81C-42D3-9E5B-27E782EFB68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DF7DBAC-3BEE-40E5-861E-32F2147DFEEE}"/>
              </a:ext>
            </a:extLst>
          </p:cNvPr>
          <p:cNvSpPr>
            <a:spLocks noGrp="1"/>
          </p:cNvSpPr>
          <p:nvPr>
            <p:ph type="dt" sz="half" idx="10"/>
          </p:nvPr>
        </p:nvSpPr>
        <p:spPr/>
        <p:txBody>
          <a:bodyPr/>
          <a:lstStyle/>
          <a:p>
            <a:fld id="{1D92E2CF-1148-42B0-8721-099494CE4F80}" type="datetime1">
              <a:rPr kumimoji="1" lang="ja-JP" altLang="en-US" smtClean="0"/>
              <a:t>2019/2/17</a:t>
            </a:fld>
            <a:endParaRPr kumimoji="1" lang="ja-JP" altLang="en-US"/>
          </a:p>
        </p:txBody>
      </p:sp>
      <p:sp>
        <p:nvSpPr>
          <p:cNvPr id="6" name="フッター プレースホルダー 5">
            <a:extLst>
              <a:ext uri="{FF2B5EF4-FFF2-40B4-BE49-F238E27FC236}">
                <a16:creationId xmlns:a16="http://schemas.microsoft.com/office/drawing/2014/main" id="{6ECB3D3E-9B77-40DC-A724-4A3DDE9519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96F973-9FDE-4A33-8A39-48A73BA4958E}"/>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21527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627DC5-B620-4D0C-A767-239756AB0D8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2CD370-E72A-4563-BB7B-D3EDA85ED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1832FDF-9D31-48CF-A1BA-C18CEDED64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DA8B16-2957-4291-A35A-74951C25E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A55F17A-DA27-4854-AC3B-748BF7E80D2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3AD5716-B447-455C-BC91-5767B0C5EAA5}"/>
              </a:ext>
            </a:extLst>
          </p:cNvPr>
          <p:cNvSpPr>
            <a:spLocks noGrp="1"/>
          </p:cNvSpPr>
          <p:nvPr>
            <p:ph type="dt" sz="half" idx="10"/>
          </p:nvPr>
        </p:nvSpPr>
        <p:spPr/>
        <p:txBody>
          <a:bodyPr/>
          <a:lstStyle/>
          <a:p>
            <a:fld id="{E74ED730-18F3-4BB9-A0C5-EC9E0F55BA44}" type="datetime1">
              <a:rPr kumimoji="1" lang="ja-JP" altLang="en-US" smtClean="0"/>
              <a:t>2019/2/17</a:t>
            </a:fld>
            <a:endParaRPr kumimoji="1" lang="ja-JP" altLang="en-US"/>
          </a:p>
        </p:txBody>
      </p:sp>
      <p:sp>
        <p:nvSpPr>
          <p:cNvPr id="8" name="フッター プレースホルダー 7">
            <a:extLst>
              <a:ext uri="{FF2B5EF4-FFF2-40B4-BE49-F238E27FC236}">
                <a16:creationId xmlns:a16="http://schemas.microsoft.com/office/drawing/2014/main" id="{8E6BC59A-23DD-4FBC-A41B-E8FE869F56A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05E251F-13FA-411D-9369-2E252E1E2246}"/>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55870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5AE0A-263A-44B6-ABB6-7E4A108159E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8716C97-CCD4-44FD-AFE9-AE7ECFE6D4F2}"/>
              </a:ext>
            </a:extLst>
          </p:cNvPr>
          <p:cNvSpPr>
            <a:spLocks noGrp="1"/>
          </p:cNvSpPr>
          <p:nvPr>
            <p:ph type="dt" sz="half" idx="10"/>
          </p:nvPr>
        </p:nvSpPr>
        <p:spPr/>
        <p:txBody>
          <a:bodyPr/>
          <a:lstStyle/>
          <a:p>
            <a:fld id="{85A2E23A-989E-4F3F-8E9F-561D66909F9F}" type="datetime1">
              <a:rPr kumimoji="1" lang="ja-JP" altLang="en-US" smtClean="0"/>
              <a:t>2019/2/17</a:t>
            </a:fld>
            <a:endParaRPr kumimoji="1" lang="ja-JP" altLang="en-US"/>
          </a:p>
        </p:txBody>
      </p:sp>
      <p:sp>
        <p:nvSpPr>
          <p:cNvPr id="4" name="フッター プレースホルダー 3">
            <a:extLst>
              <a:ext uri="{FF2B5EF4-FFF2-40B4-BE49-F238E27FC236}">
                <a16:creationId xmlns:a16="http://schemas.microsoft.com/office/drawing/2014/main" id="{C3EA9F3B-A8B1-4C53-9A94-B54C1CB3285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9DAD3BD-6EE6-40BD-9ABB-799BC72CCFD3}"/>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773907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93A5D0-E23E-4204-9FB8-04F2F15C10CC}"/>
              </a:ext>
            </a:extLst>
          </p:cNvPr>
          <p:cNvSpPr>
            <a:spLocks noGrp="1"/>
          </p:cNvSpPr>
          <p:nvPr>
            <p:ph type="dt" sz="half" idx="10"/>
          </p:nvPr>
        </p:nvSpPr>
        <p:spPr/>
        <p:txBody>
          <a:bodyPr/>
          <a:lstStyle/>
          <a:p>
            <a:fld id="{ECF02CE6-CE35-40DC-B11A-F97731DBA54C}" type="datetime1">
              <a:rPr kumimoji="1" lang="ja-JP" altLang="en-US" smtClean="0"/>
              <a:t>2019/2/17</a:t>
            </a:fld>
            <a:endParaRPr kumimoji="1" lang="ja-JP" altLang="en-US"/>
          </a:p>
        </p:txBody>
      </p:sp>
      <p:sp>
        <p:nvSpPr>
          <p:cNvPr id="3" name="フッター プレースホルダー 2">
            <a:extLst>
              <a:ext uri="{FF2B5EF4-FFF2-40B4-BE49-F238E27FC236}">
                <a16:creationId xmlns:a16="http://schemas.microsoft.com/office/drawing/2014/main" id="{4F495F3F-EFC7-4D38-B958-720814F481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8254B7-39DC-48C7-99B1-0417F108F4F5}"/>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02500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E96F8-39D5-4DA6-B92B-29C6D59097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FDFA51-4D97-430C-A68C-18FC653671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773659-43DB-45E7-9BF2-6C3FD9221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7D175DE-E817-40FC-B934-27C74ECA5B8B}"/>
              </a:ext>
            </a:extLst>
          </p:cNvPr>
          <p:cNvSpPr>
            <a:spLocks noGrp="1"/>
          </p:cNvSpPr>
          <p:nvPr>
            <p:ph type="dt" sz="half" idx="10"/>
          </p:nvPr>
        </p:nvSpPr>
        <p:spPr/>
        <p:txBody>
          <a:bodyPr/>
          <a:lstStyle/>
          <a:p>
            <a:fld id="{EA7E6E35-9A42-446C-B1AB-AEADCF284E20}" type="datetime1">
              <a:rPr kumimoji="1" lang="ja-JP" altLang="en-US" smtClean="0"/>
              <a:t>2019/2/17</a:t>
            </a:fld>
            <a:endParaRPr kumimoji="1" lang="ja-JP" altLang="en-US"/>
          </a:p>
        </p:txBody>
      </p:sp>
      <p:sp>
        <p:nvSpPr>
          <p:cNvPr id="6" name="フッター プレースホルダー 5">
            <a:extLst>
              <a:ext uri="{FF2B5EF4-FFF2-40B4-BE49-F238E27FC236}">
                <a16:creationId xmlns:a16="http://schemas.microsoft.com/office/drawing/2014/main" id="{28441B97-1662-4568-9239-C48120A317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904EB7-4444-4AC7-9F84-5952B3143418}"/>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96208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82C436-4D5E-42CB-B8CC-DB91421E12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591881-E2CC-4D0E-9DB1-EF5B64144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60398B9-D2B4-4D1A-BF19-A0890F94A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0948112-C487-4068-908F-CBBB4C754716}"/>
              </a:ext>
            </a:extLst>
          </p:cNvPr>
          <p:cNvSpPr>
            <a:spLocks noGrp="1"/>
          </p:cNvSpPr>
          <p:nvPr>
            <p:ph type="dt" sz="half" idx="10"/>
          </p:nvPr>
        </p:nvSpPr>
        <p:spPr/>
        <p:txBody>
          <a:bodyPr/>
          <a:lstStyle/>
          <a:p>
            <a:fld id="{307A68EF-BF0B-4F3C-ADFF-54E213AF0C28}" type="datetime1">
              <a:rPr kumimoji="1" lang="ja-JP" altLang="en-US" smtClean="0"/>
              <a:t>2019/2/17</a:t>
            </a:fld>
            <a:endParaRPr kumimoji="1" lang="ja-JP" altLang="en-US"/>
          </a:p>
        </p:txBody>
      </p:sp>
      <p:sp>
        <p:nvSpPr>
          <p:cNvPr id="6" name="フッター プレースホルダー 5">
            <a:extLst>
              <a:ext uri="{FF2B5EF4-FFF2-40B4-BE49-F238E27FC236}">
                <a16:creationId xmlns:a16="http://schemas.microsoft.com/office/drawing/2014/main" id="{C62F206B-9ACC-4336-9B7B-B5866088C7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54F36C-7779-412A-8441-6E8BA884C5C2}"/>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96938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CE0C39-D93E-42F3-AF95-E7014A71B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8EBE9E-C393-45E2-B8E1-2E89798E5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C411DA-3170-46AF-89C7-D37F9BAEEB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D6ADB-59A0-446C-852B-DE1EB0F3C32B}" type="datetime1">
              <a:rPr kumimoji="1" lang="ja-JP" altLang="en-US" smtClean="0"/>
              <a:t>2019/2/17</a:t>
            </a:fld>
            <a:endParaRPr kumimoji="1" lang="ja-JP" altLang="en-US"/>
          </a:p>
        </p:txBody>
      </p:sp>
      <p:sp>
        <p:nvSpPr>
          <p:cNvPr id="5" name="フッター プレースホルダー 4">
            <a:extLst>
              <a:ext uri="{FF2B5EF4-FFF2-40B4-BE49-F238E27FC236}">
                <a16:creationId xmlns:a16="http://schemas.microsoft.com/office/drawing/2014/main" id="{CDF1AA72-B563-4437-8112-32FFDA665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11FF4CC-251D-447A-B160-6E3600D8E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262486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CE0C39-D93E-42F3-AF95-E7014A71B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8EBE9E-C393-45E2-B8E1-2E89798E5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C411DA-3170-46AF-89C7-D37F9BAEEB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D6ADB-59A0-446C-852B-DE1EB0F3C32B}" type="datetime1">
              <a:rPr kumimoji="1" lang="ja-JP" altLang="en-US" smtClean="0"/>
              <a:t>2019/2/17</a:t>
            </a:fld>
            <a:endParaRPr kumimoji="1" lang="ja-JP" altLang="en-US"/>
          </a:p>
        </p:txBody>
      </p:sp>
      <p:sp>
        <p:nvSpPr>
          <p:cNvPr id="5" name="フッター プレースホルダー 4">
            <a:extLst>
              <a:ext uri="{FF2B5EF4-FFF2-40B4-BE49-F238E27FC236}">
                <a16:creationId xmlns:a16="http://schemas.microsoft.com/office/drawing/2014/main" id="{CDF1AA72-B563-4437-8112-32FFDA665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11FF4CC-251D-447A-B160-6E3600D8E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61850122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commons.wikimedia.org/wiki/File:File_alt_font_awesome.svg" TargetMode="Externa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download/details.aspx?id=4533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etsukomonline.sharepoint.com/sites/Proj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a:spLocks noGrp="1"/>
          </p:cNvSpPr>
          <p:nvPr>
            <p:ph type="title"/>
          </p:nvPr>
        </p:nvSpPr>
        <p:spPr>
          <a:xfrm>
            <a:off x="414940" y="2603474"/>
            <a:ext cx="9699509" cy="1792850"/>
          </a:xfrm>
        </p:spPr>
        <p:txBody>
          <a:bodyPr>
            <a:normAutofit fontScale="90000"/>
          </a:bodyPr>
          <a:lstStyle/>
          <a:p>
            <a:pPr defTabSz="914314">
              <a:spcBef>
                <a:spcPts val="0"/>
              </a:spcBef>
            </a:pPr>
            <a:r>
              <a:rPr lang="en-US" altLang="ja-JP" dirty="0">
                <a:solidFill>
                  <a:srgbClr val="FFFFFF"/>
                </a:solidFill>
                <a:latin typeface="Segoe UI" panose="020B0502040204020203" pitchFamily="34" charset="0"/>
                <a:cs typeface="Segoe UI" panose="020B0502040204020203" pitchFamily="34" charset="0"/>
              </a:rPr>
              <a:t>Office365 and Teams Usage Advanced Power BI Graph</a:t>
            </a:r>
            <a:r>
              <a:rPr lang="ja-JP" altLang="en-US" dirty="0">
                <a:solidFill>
                  <a:srgbClr val="FFFFFF"/>
                </a:solidFill>
                <a:latin typeface="Segoe UI" panose="020B0502040204020203" pitchFamily="34" charset="0"/>
                <a:cs typeface="Segoe UI" panose="020B0502040204020203" pitchFamily="34" charset="0"/>
              </a:rPr>
              <a:t>サンプル</a:t>
            </a:r>
            <a:br>
              <a:rPr lang="en-US" altLang="ja-JP" dirty="0">
                <a:solidFill>
                  <a:srgbClr val="FFFFFF"/>
                </a:solidFill>
                <a:latin typeface="Segoe UI" panose="020B0502040204020203" pitchFamily="34" charset="0"/>
                <a:cs typeface="Segoe UI" panose="020B0502040204020203" pitchFamily="34" charset="0"/>
              </a:rPr>
            </a:br>
            <a:r>
              <a:rPr lang="en-US" altLang="ja-JP" dirty="0">
                <a:solidFill>
                  <a:srgbClr val="FFFFFF"/>
                </a:solidFill>
                <a:latin typeface="Segoe UI" panose="020B0502040204020203" pitchFamily="34" charset="0"/>
                <a:cs typeface="Segoe UI" panose="020B0502040204020203" pitchFamily="34" charset="0"/>
              </a:rPr>
              <a:t>-PBI Template Setup-</a:t>
            </a:r>
            <a:endParaRPr lang="en-US" dirty="0">
              <a:solidFill>
                <a:srgbClr val="FFFFFF"/>
              </a:solidFill>
              <a:latin typeface="Segoe UI" panose="020B0502040204020203" pitchFamily="34" charset="0"/>
              <a:cs typeface="Segoe UI" panose="020B0502040204020203" pitchFamily="34" charset="0"/>
            </a:endParaRPr>
          </a:p>
        </p:txBody>
      </p:sp>
      <p:sp>
        <p:nvSpPr>
          <p:cNvPr id="9" name="Text Placeholder 7"/>
          <p:cNvSpPr>
            <a:spLocks noGrp="1"/>
          </p:cNvSpPr>
          <p:nvPr>
            <p:ph type="body" sz="quarter" idx="12"/>
          </p:nvPr>
        </p:nvSpPr>
        <p:spPr>
          <a:xfrm>
            <a:off x="462754" y="5049430"/>
            <a:ext cx="8359808" cy="1226030"/>
          </a:xfrm>
        </p:spPr>
        <p:txBody>
          <a:bodyPr/>
          <a:lstStyle/>
          <a:p>
            <a:pPr defTabSz="914314">
              <a:spcBef>
                <a:spcPts val="471"/>
              </a:spcBef>
            </a:pPr>
            <a:r>
              <a:rPr lang="en-US" altLang="ja-JP" sz="2800" b="1" dirty="0">
                <a:solidFill>
                  <a:srgbClr val="FFFFFF"/>
                </a:solidFill>
                <a:latin typeface="+mj-ea"/>
                <a:ea typeface="+mj-ea"/>
              </a:rPr>
              <a:t>2018. Feb</a:t>
            </a:r>
            <a:r>
              <a:rPr lang="ja-JP" altLang="en-US" sz="2800" b="1" dirty="0">
                <a:solidFill>
                  <a:srgbClr val="FFFFFF"/>
                </a:solidFill>
                <a:latin typeface="+mj-ea"/>
                <a:ea typeface="+mj-ea"/>
              </a:rPr>
              <a:t> </a:t>
            </a:r>
            <a:r>
              <a:rPr lang="en-US" altLang="ja-JP" sz="2800" b="1">
                <a:solidFill>
                  <a:srgbClr val="FFFFFF"/>
                </a:solidFill>
                <a:latin typeface="+mj-ea"/>
                <a:ea typeface="+mj-ea"/>
              </a:rPr>
              <a:t>1st</a:t>
            </a:r>
            <a:br>
              <a:rPr lang="en-US" altLang="ja-JP" sz="2800" b="1" dirty="0">
                <a:solidFill>
                  <a:srgbClr val="FFFFFF"/>
                </a:solidFill>
                <a:latin typeface="+mj-ea"/>
                <a:ea typeface="+mj-ea"/>
              </a:rPr>
            </a:br>
            <a:r>
              <a:rPr lang="ja-JP" altLang="en-US" sz="2800" b="1" dirty="0">
                <a:solidFill>
                  <a:srgbClr val="FFFFFF"/>
                </a:solidFill>
                <a:latin typeface="+mj-ea"/>
                <a:ea typeface="+mj-ea"/>
              </a:rPr>
              <a:t>マイクロソフト株式会社</a:t>
            </a:r>
            <a:endParaRPr lang="en-US" altLang="ja-JP" sz="2800" b="1" dirty="0">
              <a:solidFill>
                <a:srgbClr val="FFFFFF"/>
              </a:solidFill>
              <a:latin typeface="+mj-ea"/>
              <a:ea typeface="+mj-ea"/>
            </a:endParaRPr>
          </a:p>
          <a:p>
            <a:pPr defTabSz="914314">
              <a:spcBef>
                <a:spcPts val="471"/>
              </a:spcBef>
            </a:pPr>
            <a:endParaRPr lang="ja-JP" altLang="en-US" sz="1372" dirty="0"/>
          </a:p>
        </p:txBody>
      </p:sp>
    </p:spTree>
    <p:extLst>
      <p:ext uri="{BB962C8B-B14F-4D97-AF65-F5344CB8AC3E}">
        <p14:creationId xmlns:p14="http://schemas.microsoft.com/office/powerpoint/2010/main" val="176935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795660" y="1323399"/>
            <a:ext cx="10822757" cy="2392924"/>
          </a:xfrm>
        </p:spPr>
        <p:txBody>
          <a:bodyPr>
            <a:noAutofit/>
          </a:bodyPr>
          <a:lstStyle/>
          <a:p>
            <a:pPr marL="514350" indent="-514350">
              <a:buFont typeface="+mj-ea"/>
              <a:buAutoNum type="circleNumDbPlain" startAt="7"/>
            </a:pPr>
            <a:r>
              <a:rPr lang="ja-JP" altLang="en-US" sz="1800" dirty="0">
                <a:latin typeface="Segoe UI" panose="020B0502040204020203" pitchFamily="34" charset="0"/>
                <a:cs typeface="Segoe UI" panose="020B0502040204020203" pitchFamily="34" charset="0"/>
              </a:rPr>
              <a:t>インポートが問題なく完了すればグラフ表示されます。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利用データが存在しない（例：ライセンスユーザーは存在するがアクティビティがない）グラフは空で表示されます。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エラーがある場合はエラー表示されます。</a:t>
            </a: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7"/>
            </a:pPr>
            <a:r>
              <a:rPr lang="ja-JP" altLang="en-US" sz="1800" dirty="0">
                <a:latin typeface="Segoe UI" panose="020B0502040204020203" pitchFamily="34" charset="0"/>
                <a:cs typeface="Segoe UI" panose="020B0502040204020203" pitchFamily="34" charset="0"/>
              </a:rPr>
              <a:t>（もし</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 Free</a:t>
            </a:r>
            <a:r>
              <a:rPr lang="ja-JP" altLang="en-US" sz="1800" dirty="0">
                <a:latin typeface="Segoe UI" panose="020B0502040204020203" pitchFamily="34" charset="0"/>
                <a:cs typeface="Segoe UI" panose="020B0502040204020203" pitchFamily="34" charset="0"/>
              </a:rPr>
              <a:t>または</a:t>
            </a:r>
            <a:r>
              <a:rPr lang="en-US" altLang="ja-JP" sz="1800" dirty="0">
                <a:latin typeface="Segoe UI" panose="020B0502040204020203" pitchFamily="34" charset="0"/>
                <a:cs typeface="Segoe UI" panose="020B0502040204020203" pitchFamily="34" charset="0"/>
              </a:rPr>
              <a:t>PRO</a:t>
            </a:r>
            <a:r>
              <a:rPr lang="ja-JP" altLang="en-US" sz="1800" dirty="0">
                <a:latin typeface="Segoe UI" panose="020B0502040204020203" pitchFamily="34" charset="0"/>
                <a:cs typeface="Segoe UI" panose="020B0502040204020203" pitchFamily="34" charset="0"/>
              </a:rPr>
              <a:t>ライセンスを保有の場合）</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Web</a:t>
            </a:r>
            <a:r>
              <a:rPr lang="ja-JP" altLang="en-US" sz="1800" dirty="0">
                <a:latin typeface="Segoe UI" panose="020B0502040204020203" pitchFamily="34" charset="0"/>
                <a:cs typeface="Segoe UI" panose="020B0502040204020203" pitchFamily="34" charset="0"/>
              </a:rPr>
              <a:t>サービス（</a:t>
            </a:r>
            <a:r>
              <a:rPr lang="en-US" altLang="ja-JP" sz="1800" dirty="0">
                <a:latin typeface="Segoe UI" panose="020B0502040204020203" pitchFamily="34" charset="0"/>
                <a:cs typeface="Segoe UI" panose="020B0502040204020203" pitchFamily="34" charset="0"/>
              </a:rPr>
              <a:t>O365</a:t>
            </a:r>
            <a:r>
              <a:rPr lang="ja-JP" altLang="en-US" sz="1800" dirty="0">
                <a:latin typeface="Segoe UI" panose="020B0502040204020203" pitchFamily="34" charset="0"/>
                <a:cs typeface="Segoe UI" panose="020B0502040204020203" pitchFamily="34" charset="0"/>
              </a:rPr>
              <a:t>）にログインし、発行ボタンをおしてグラフをマイワークスペース等に発行します。</a:t>
            </a: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7"/>
            </a:pPr>
            <a:r>
              <a:rPr lang="ja-JP" altLang="en-US" sz="1800" dirty="0">
                <a:latin typeface="Segoe UI" panose="020B0502040204020203" pitchFamily="34" charset="0"/>
                <a:cs typeface="Segoe UI" panose="020B0502040204020203" pitchFamily="34" charset="0"/>
              </a:rPr>
              <a:t>（もし</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 Free</a:t>
            </a:r>
            <a:r>
              <a:rPr lang="ja-JP" altLang="en-US" sz="1800" dirty="0">
                <a:latin typeface="Segoe UI" panose="020B0502040204020203" pitchFamily="34" charset="0"/>
                <a:cs typeface="Segoe UI" panose="020B0502040204020203" pitchFamily="34" charset="0"/>
              </a:rPr>
              <a:t>または</a:t>
            </a:r>
            <a:r>
              <a:rPr lang="en-US" altLang="ja-JP" sz="1800" dirty="0">
                <a:latin typeface="Segoe UI" panose="020B0502040204020203" pitchFamily="34" charset="0"/>
                <a:cs typeface="Segoe UI" panose="020B0502040204020203" pitchFamily="34" charset="0"/>
              </a:rPr>
              <a:t>PRO</a:t>
            </a:r>
            <a:r>
              <a:rPr lang="ja-JP" altLang="en-US" sz="1800" dirty="0">
                <a:latin typeface="Segoe UI" panose="020B0502040204020203" pitchFamily="34" charset="0"/>
                <a:cs typeface="Segoe UI" panose="020B0502040204020203" pitchFamily="34" charset="0"/>
              </a:rPr>
              <a:t>ライセンスを保有の場合）</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発行後、ブラウザで</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Web</a:t>
            </a:r>
            <a:r>
              <a:rPr lang="ja-JP" altLang="en-US" sz="1800" dirty="0">
                <a:latin typeface="Segoe UI" panose="020B0502040204020203" pitchFamily="34" charset="0"/>
                <a:cs typeface="Segoe UI" panose="020B0502040204020203" pitchFamily="34" charset="0"/>
              </a:rPr>
              <a:t>サービス画面を開き、自動更新スケジュール設定を実施します。</a:t>
            </a:r>
            <a:endParaRPr lang="en-US" altLang="ja-JP" sz="1800" dirty="0">
              <a:latin typeface="Segoe UI" panose="020B0502040204020203" pitchFamily="34" charset="0"/>
              <a:cs typeface="Segoe UI" panose="020B0502040204020203" pitchFamily="34" charset="0"/>
            </a:endParaRPr>
          </a:p>
        </p:txBody>
      </p:sp>
      <p:pic>
        <p:nvPicPr>
          <p:cNvPr id="9" name="図 8" descr="スクリーンショット が含まれている画像&#10;&#10;非常に高い精度で生成された説明">
            <a:extLst>
              <a:ext uri="{FF2B5EF4-FFF2-40B4-BE49-F238E27FC236}">
                <a16:creationId xmlns:a16="http://schemas.microsoft.com/office/drawing/2014/main" id="{0595AA5E-2797-4806-BA31-83D482C74E0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408166" y="3999689"/>
            <a:ext cx="4467040" cy="2582944"/>
          </a:xfrm>
          <a:prstGeom prst="rect">
            <a:avLst/>
          </a:prstGeom>
          <a:ln>
            <a:solidFill>
              <a:schemeClr val="bg1">
                <a:lumMod val="65000"/>
              </a:schemeClr>
            </a:solidFill>
          </a:ln>
        </p:spPr>
      </p:pic>
      <p:pic>
        <p:nvPicPr>
          <p:cNvPr id="18" name="図 17" descr="スクリーンショット が含まれている画像&#10;&#10;非常に高い精度で生成された説明">
            <a:extLst>
              <a:ext uri="{FF2B5EF4-FFF2-40B4-BE49-F238E27FC236}">
                <a16:creationId xmlns:a16="http://schemas.microsoft.com/office/drawing/2014/main" id="{075B9532-9AD8-49A0-A063-ED7CB38D428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427341" y="4514272"/>
            <a:ext cx="1310325" cy="1564849"/>
          </a:xfrm>
          <a:prstGeom prst="rect">
            <a:avLst/>
          </a:prstGeom>
        </p:spPr>
      </p:pic>
      <p:sp>
        <p:nvSpPr>
          <p:cNvPr id="19" name="正方形/長方形 18">
            <a:extLst>
              <a:ext uri="{FF2B5EF4-FFF2-40B4-BE49-F238E27FC236}">
                <a16:creationId xmlns:a16="http://schemas.microsoft.com/office/drawing/2014/main" id="{8EF38148-F27D-43AD-8C4C-0F7F23C6EA2C}"/>
              </a:ext>
            </a:extLst>
          </p:cNvPr>
          <p:cNvSpPr/>
          <p:nvPr/>
        </p:nvSpPr>
        <p:spPr>
          <a:xfrm>
            <a:off x="8672437" y="4517415"/>
            <a:ext cx="829559" cy="14768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右 20">
            <a:extLst>
              <a:ext uri="{FF2B5EF4-FFF2-40B4-BE49-F238E27FC236}">
                <a16:creationId xmlns:a16="http://schemas.microsoft.com/office/drawing/2014/main" id="{AE896239-C779-4F70-867E-9AE1AC4A1489}"/>
              </a:ext>
            </a:extLst>
          </p:cNvPr>
          <p:cNvSpPr/>
          <p:nvPr/>
        </p:nvSpPr>
        <p:spPr>
          <a:xfrm>
            <a:off x="7485887" y="4999896"/>
            <a:ext cx="218114" cy="50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C6826789-945F-4FD6-BD54-419942C50ABE}"/>
              </a:ext>
            </a:extLst>
          </p:cNvPr>
          <p:cNvSpPr>
            <a:spLocks noGrp="1"/>
          </p:cNvSpPr>
          <p:nvPr>
            <p:ph type="sldNum" sz="quarter" idx="12"/>
          </p:nvPr>
        </p:nvSpPr>
        <p:spPr/>
        <p:txBody>
          <a:bodyPr/>
          <a:lstStyle/>
          <a:p>
            <a:fld id="{3AE4FB8B-35D1-409B-8BCB-3FDFBBFE896D}" type="slidenum">
              <a:rPr kumimoji="1" lang="ja-JP" altLang="en-US" smtClean="0"/>
              <a:t>10</a:t>
            </a:fld>
            <a:endParaRPr kumimoji="1" lang="ja-JP" altLang="en-US"/>
          </a:p>
        </p:txBody>
      </p:sp>
      <p:sp>
        <p:nvSpPr>
          <p:cNvPr id="12" name="テキスト ボックス 11">
            <a:extLst>
              <a:ext uri="{FF2B5EF4-FFF2-40B4-BE49-F238E27FC236}">
                <a16:creationId xmlns:a16="http://schemas.microsoft.com/office/drawing/2014/main" id="{04C7D983-8150-4ADF-8DC2-FA90492761EF}"/>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３．</a:t>
            </a:r>
            <a:r>
              <a:rPr lang="en-US" altLang="ja-JP" sz="3529" dirty="0">
                <a:solidFill>
                  <a:schemeClr val="tx2"/>
                </a:solidFill>
              </a:rPr>
              <a:t>Power</a:t>
            </a:r>
            <a:r>
              <a:rPr lang="ja-JP" altLang="en-US" sz="3529" dirty="0">
                <a:solidFill>
                  <a:schemeClr val="tx2"/>
                </a:solidFill>
              </a:rPr>
              <a:t> </a:t>
            </a:r>
            <a:r>
              <a:rPr lang="en-US" altLang="ja-JP" sz="3529" dirty="0">
                <a:solidFill>
                  <a:schemeClr val="tx2"/>
                </a:solidFill>
              </a:rPr>
              <a:t>BI</a:t>
            </a:r>
            <a:r>
              <a:rPr lang="ja-JP" altLang="en-US" sz="3529" dirty="0">
                <a:solidFill>
                  <a:schemeClr val="tx2"/>
                </a:solidFill>
              </a:rPr>
              <a:t>テンプレートの設定</a:t>
            </a:r>
          </a:p>
        </p:txBody>
      </p:sp>
    </p:spTree>
    <p:extLst>
      <p:ext uri="{BB962C8B-B14F-4D97-AF65-F5344CB8AC3E}">
        <p14:creationId xmlns:p14="http://schemas.microsoft.com/office/powerpoint/2010/main" val="337170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C6826789-945F-4FD6-BD54-419942C50AB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E4FB8B-35D1-409B-8BCB-3FDFBBFE896D}"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F01D4224-9F42-4119-B66C-5AF6614FF5F8}"/>
              </a:ext>
            </a:extLst>
          </p:cNvPr>
          <p:cNvSpPr txBox="1"/>
          <p:nvPr/>
        </p:nvSpPr>
        <p:spPr>
          <a:xfrm>
            <a:off x="236825" y="181746"/>
            <a:ext cx="10199080" cy="783832"/>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４．</a:t>
            </a:r>
            <a:r>
              <a:rPr lang="en-US" altLang="ja-JP" sz="3529" dirty="0">
                <a:solidFill>
                  <a:schemeClr val="tx2"/>
                </a:solidFill>
              </a:rPr>
              <a:t>Users Directory CSV</a:t>
            </a:r>
            <a:r>
              <a:rPr lang="ja-JP" altLang="en-US" sz="3529" dirty="0">
                <a:solidFill>
                  <a:schemeClr val="tx2"/>
                </a:solidFill>
              </a:rPr>
              <a:t>ファイルの内容確認</a:t>
            </a:r>
          </a:p>
        </p:txBody>
      </p:sp>
      <p:sp>
        <p:nvSpPr>
          <p:cNvPr id="13" name="コンテンツ プレースホルダー 2">
            <a:extLst>
              <a:ext uri="{FF2B5EF4-FFF2-40B4-BE49-F238E27FC236}">
                <a16:creationId xmlns:a16="http://schemas.microsoft.com/office/drawing/2014/main" id="{90F194EA-290C-4E9A-A357-07CB3620D8F5}"/>
              </a:ext>
            </a:extLst>
          </p:cNvPr>
          <p:cNvSpPr>
            <a:spLocks noGrp="1"/>
          </p:cNvSpPr>
          <p:nvPr>
            <p:ph idx="1"/>
          </p:nvPr>
        </p:nvSpPr>
        <p:spPr>
          <a:xfrm>
            <a:off x="914400" y="1090568"/>
            <a:ext cx="9143999" cy="2265027"/>
          </a:xfrm>
          <a:ln>
            <a:noFill/>
          </a:ln>
        </p:spPr>
        <p:txBody>
          <a:bodyPr>
            <a:noAutofit/>
          </a:bodyPr>
          <a:lstStyle/>
          <a:p>
            <a:pPr marL="0" indent="0">
              <a:buNone/>
            </a:pPr>
            <a:r>
              <a:rPr lang="ja-JP" altLang="en-US" sz="2000" b="1" dirty="0">
                <a:latin typeface="Segoe UI" panose="020B0502040204020203" pitchFamily="34" charset="0"/>
                <a:cs typeface="Segoe UI" panose="020B0502040204020203" pitchFamily="34" charset="0"/>
              </a:rPr>
              <a:t>各プロダクトのアクティビティレポート</a:t>
            </a:r>
            <a:r>
              <a:rPr lang="en-US" altLang="ja-JP" sz="2000" b="1" dirty="0">
                <a:latin typeface="Segoe UI" panose="020B0502040204020203" pitchFamily="34" charset="0"/>
                <a:cs typeface="Segoe UI" panose="020B0502040204020203" pitchFamily="34" charset="0"/>
              </a:rPr>
              <a:t>CSV</a:t>
            </a:r>
            <a:r>
              <a:rPr lang="ja-JP" altLang="en-US" sz="2000" b="1" dirty="0">
                <a:latin typeface="Segoe UI" panose="020B0502040204020203" pitchFamily="34" charset="0"/>
                <a:cs typeface="Segoe UI" panose="020B0502040204020203" pitchFamily="34" charset="0"/>
              </a:rPr>
              <a:t>ファイルの</a:t>
            </a:r>
            <a:r>
              <a:rPr lang="en-US" altLang="ja-JP" sz="2000" b="1" dirty="0">
                <a:latin typeface="Segoe UI" panose="020B0502040204020203" pitchFamily="34" charset="0"/>
                <a:cs typeface="Segoe UI" panose="020B0502040204020203" pitchFamily="34" charset="0"/>
              </a:rPr>
              <a:t>UPN</a:t>
            </a:r>
            <a:r>
              <a:rPr lang="ja-JP" altLang="en-US" sz="2000" b="1" dirty="0">
                <a:latin typeface="Segoe UI" panose="020B0502040204020203" pitchFamily="34" charset="0"/>
                <a:cs typeface="Segoe UI" panose="020B0502040204020203" pitchFamily="34" charset="0"/>
              </a:rPr>
              <a:t>（</a:t>
            </a:r>
            <a:r>
              <a:rPr lang="en-US" altLang="ja-JP" sz="2000" b="1" dirty="0">
                <a:latin typeface="Segoe UI" panose="020B0502040204020203" pitchFamily="34" charset="0"/>
                <a:cs typeface="Segoe UI" panose="020B0502040204020203" pitchFamily="34" charset="0"/>
              </a:rPr>
              <a:t>User</a:t>
            </a:r>
            <a:r>
              <a:rPr lang="ja-JP" altLang="en-US" sz="2000" b="1" dirty="0">
                <a:latin typeface="Segoe UI" panose="020B0502040204020203" pitchFamily="34" charset="0"/>
                <a:cs typeface="Segoe UI" panose="020B0502040204020203" pitchFamily="34" charset="0"/>
              </a:rPr>
              <a:t> </a:t>
            </a:r>
            <a:r>
              <a:rPr lang="en-US" altLang="ja-JP" sz="2000" b="1" dirty="0">
                <a:latin typeface="Segoe UI" panose="020B0502040204020203" pitchFamily="34" charset="0"/>
                <a:cs typeface="Segoe UI" panose="020B0502040204020203" pitchFamily="34" charset="0"/>
              </a:rPr>
              <a:t>Principal</a:t>
            </a:r>
            <a:r>
              <a:rPr lang="ja-JP" altLang="en-US" sz="2000" b="1" dirty="0">
                <a:latin typeface="Segoe UI" panose="020B0502040204020203" pitchFamily="34" charset="0"/>
                <a:cs typeface="Segoe UI" panose="020B0502040204020203" pitchFamily="34" charset="0"/>
              </a:rPr>
              <a:t> </a:t>
            </a:r>
            <a:r>
              <a:rPr lang="en-US" altLang="ja-JP" sz="2000" b="1" dirty="0">
                <a:latin typeface="Segoe UI" panose="020B0502040204020203" pitchFamily="34" charset="0"/>
                <a:cs typeface="Segoe UI" panose="020B0502040204020203" pitchFamily="34" charset="0"/>
              </a:rPr>
              <a:t>Name)</a:t>
            </a:r>
            <a:r>
              <a:rPr lang="ja-JP" altLang="en-US" sz="2000" b="1" dirty="0">
                <a:latin typeface="Segoe UI" panose="020B0502040204020203" pitchFamily="34" charset="0"/>
                <a:cs typeface="Segoe UI" panose="020B0502040204020203" pitchFamily="34" charset="0"/>
              </a:rPr>
              <a:t>が用意した</a:t>
            </a:r>
            <a:r>
              <a:rPr lang="en-US" altLang="ja-JP" sz="2000" b="1" dirty="0">
                <a:latin typeface="Segoe UI" panose="020B0502040204020203" pitchFamily="34" charset="0"/>
                <a:cs typeface="Segoe UI" panose="020B0502040204020203" pitchFamily="34" charset="0"/>
              </a:rPr>
              <a:t>User</a:t>
            </a:r>
            <a:r>
              <a:rPr lang="ja-JP" altLang="en-US" sz="2000" b="1" dirty="0">
                <a:latin typeface="Segoe UI" panose="020B0502040204020203" pitchFamily="34" charset="0"/>
                <a:cs typeface="Segoe UI" panose="020B0502040204020203" pitchFamily="34" charset="0"/>
              </a:rPr>
              <a:t> </a:t>
            </a:r>
            <a:r>
              <a:rPr lang="en-US" altLang="ja-JP" sz="2000" b="1" dirty="0">
                <a:latin typeface="Segoe UI" panose="020B0502040204020203" pitchFamily="34" charset="0"/>
                <a:cs typeface="Segoe UI" panose="020B0502040204020203" pitchFamily="34" charset="0"/>
              </a:rPr>
              <a:t>Directory</a:t>
            </a:r>
            <a:r>
              <a:rPr lang="ja-JP" altLang="en-US" sz="2000" b="1" dirty="0">
                <a:latin typeface="Segoe UI" panose="020B0502040204020203" pitchFamily="34" charset="0"/>
                <a:cs typeface="Segoe UI" panose="020B0502040204020203" pitchFamily="34" charset="0"/>
              </a:rPr>
              <a:t> </a:t>
            </a:r>
            <a:r>
              <a:rPr lang="en-US" altLang="ja-JP" sz="2000" b="1" dirty="0">
                <a:latin typeface="Segoe UI" panose="020B0502040204020203" pitchFamily="34" charset="0"/>
                <a:cs typeface="Segoe UI" panose="020B0502040204020203" pitchFamily="34" charset="0"/>
              </a:rPr>
              <a:t>CSV</a:t>
            </a:r>
            <a:r>
              <a:rPr lang="ja-JP" altLang="en-US" sz="2000" b="1" dirty="0">
                <a:latin typeface="Segoe UI" panose="020B0502040204020203" pitchFamily="34" charset="0"/>
                <a:cs typeface="Segoe UI" panose="020B0502040204020203" pitchFamily="34" charset="0"/>
              </a:rPr>
              <a:t>に含まれているか、念のため確認します。</a:t>
            </a:r>
            <a:br>
              <a:rPr lang="en-US" altLang="ja-JP" sz="1800" b="1" dirty="0">
                <a:latin typeface="Segoe UI" panose="020B0502040204020203" pitchFamily="34" charset="0"/>
                <a:cs typeface="Segoe UI" panose="020B0502040204020203" pitchFamily="34" charset="0"/>
              </a:rPr>
            </a:br>
            <a:endParaRPr lang="en-US" altLang="ja-JP" sz="1800" b="1" dirty="0">
              <a:latin typeface="Segoe UI" panose="020B0502040204020203" pitchFamily="34" charset="0"/>
              <a:cs typeface="Segoe UI" panose="020B0502040204020203" pitchFamily="34" charset="0"/>
            </a:endParaRPr>
          </a:p>
          <a:p>
            <a:pPr marL="0" indent="0">
              <a:buNone/>
            </a:pPr>
            <a:r>
              <a:rPr lang="ja-JP" altLang="en-US" sz="1800" b="1" dirty="0">
                <a:latin typeface="Segoe UI" panose="020B0502040204020203" pitchFamily="34" charset="0"/>
                <a:cs typeface="Segoe UI" panose="020B0502040204020203" pitchFamily="34" charset="0"/>
              </a:rPr>
              <a:t>もし含まれていない場合、各プロダクトの利用グラフは</a:t>
            </a:r>
            <a:r>
              <a:rPr lang="ja-JP" altLang="en-US" sz="1800" b="1" dirty="0">
                <a:solidFill>
                  <a:srgbClr val="FF0000"/>
                </a:solidFill>
                <a:latin typeface="Segoe UI" panose="020B0502040204020203" pitchFamily="34" charset="0"/>
                <a:cs typeface="Segoe UI" panose="020B0502040204020203" pitchFamily="34" charset="0"/>
              </a:rPr>
              <a:t>”</a:t>
            </a:r>
            <a:r>
              <a:rPr lang="en-US" altLang="ja-JP" sz="1800" b="1" dirty="0">
                <a:solidFill>
                  <a:srgbClr val="FF0000"/>
                </a:solidFill>
                <a:latin typeface="Segoe UI" panose="020B0502040204020203" pitchFamily="34" charset="0"/>
                <a:cs typeface="Segoe UI" panose="020B0502040204020203" pitchFamily="34" charset="0"/>
              </a:rPr>
              <a:t>DisplayName=</a:t>
            </a:r>
            <a:r>
              <a:rPr lang="ja-JP" altLang="en-US" sz="1800" b="1" dirty="0">
                <a:solidFill>
                  <a:srgbClr val="FF0000"/>
                </a:solidFill>
                <a:latin typeface="Segoe UI" panose="020B0502040204020203" pitchFamily="34" charset="0"/>
                <a:cs typeface="Segoe UI" panose="020B0502040204020203" pitchFamily="34" charset="0"/>
              </a:rPr>
              <a:t>空白以外“</a:t>
            </a:r>
            <a:r>
              <a:rPr lang="ja-JP" altLang="en-US" sz="1800" b="1" dirty="0">
                <a:latin typeface="Segoe UI" panose="020B0502040204020203" pitchFamily="34" charset="0"/>
                <a:cs typeface="Segoe UI" panose="020B0502040204020203" pitchFamily="34" charset="0"/>
              </a:rPr>
              <a:t>といったページレベルフィルタが入っているため</a:t>
            </a:r>
            <a:r>
              <a:rPr lang="ja-JP" altLang="en-US" sz="1800" b="1" dirty="0" err="1">
                <a:latin typeface="Segoe UI" panose="020B0502040204020203" pitchFamily="34" charset="0"/>
                <a:cs typeface="Segoe UI" panose="020B0502040204020203" pitchFamily="34" charset="0"/>
              </a:rPr>
              <a:t>、。</a:t>
            </a:r>
            <a:r>
              <a:rPr lang="ja-JP" altLang="en-US" sz="1800" b="1" dirty="0">
                <a:solidFill>
                  <a:srgbClr val="FF0000"/>
                </a:solidFill>
                <a:latin typeface="Segoe UI" panose="020B0502040204020203" pitchFamily="34" charset="0"/>
                <a:cs typeface="Segoe UI" panose="020B0502040204020203" pitchFamily="34" charset="0"/>
              </a:rPr>
              <a:t>実際のアクティビティがあったとしてもグラフにカウントされていません</a:t>
            </a:r>
            <a:br>
              <a:rPr lang="en-US" altLang="ja-JP" sz="1800" b="1" dirty="0">
                <a:latin typeface="Segoe UI" panose="020B0502040204020203" pitchFamily="34" charset="0"/>
                <a:cs typeface="Segoe UI" panose="020B0502040204020203" pitchFamily="34" charset="0"/>
              </a:rPr>
            </a:br>
            <a:r>
              <a:rPr lang="ja-JP" altLang="en-US" sz="1800" b="1" dirty="0">
                <a:latin typeface="Segoe UI" panose="020B0502040204020203" pitchFamily="34" charset="0"/>
                <a:cs typeface="Segoe UI" panose="020B0502040204020203" pitchFamily="34" charset="0"/>
              </a:rPr>
              <a:t>正しく利用データをグラフで表示するために</a:t>
            </a:r>
            <a:r>
              <a:rPr lang="en-US" altLang="ja-JP" sz="1800" b="1" dirty="0">
                <a:solidFill>
                  <a:srgbClr val="FF0000"/>
                </a:solidFill>
                <a:latin typeface="Segoe UI" panose="020B0502040204020203" pitchFamily="34" charset="0"/>
                <a:cs typeface="Segoe UI" panose="020B0502040204020203" pitchFamily="34" charset="0"/>
              </a:rPr>
              <a:t>Users</a:t>
            </a:r>
            <a:r>
              <a:rPr lang="ja-JP" altLang="en-US" sz="1800" b="1" dirty="0">
                <a:solidFill>
                  <a:srgbClr val="FF0000"/>
                </a:solidFill>
                <a:latin typeface="Segoe UI" panose="020B0502040204020203" pitchFamily="34" charset="0"/>
                <a:cs typeface="Segoe UI" panose="020B0502040204020203" pitchFamily="34" charset="0"/>
              </a:rPr>
              <a:t> </a:t>
            </a:r>
            <a:r>
              <a:rPr lang="en-US" altLang="ja-JP" sz="1800" b="1" dirty="0">
                <a:solidFill>
                  <a:srgbClr val="FF0000"/>
                </a:solidFill>
                <a:latin typeface="Segoe UI" panose="020B0502040204020203" pitchFamily="34" charset="0"/>
                <a:cs typeface="Segoe UI" panose="020B0502040204020203" pitchFamily="34" charset="0"/>
              </a:rPr>
              <a:t>Directory</a:t>
            </a:r>
            <a:r>
              <a:rPr lang="ja-JP" altLang="en-US" sz="1800" b="1" dirty="0">
                <a:solidFill>
                  <a:srgbClr val="FF0000"/>
                </a:solidFill>
                <a:latin typeface="Segoe UI" panose="020B0502040204020203" pitchFamily="34" charset="0"/>
                <a:cs typeface="Segoe UI" panose="020B0502040204020203" pitchFamily="34" charset="0"/>
              </a:rPr>
              <a:t>に</a:t>
            </a:r>
            <a:r>
              <a:rPr lang="en-US" altLang="ja-JP" sz="1800" b="1" dirty="0">
                <a:solidFill>
                  <a:srgbClr val="FF0000"/>
                </a:solidFill>
                <a:latin typeface="Segoe UI" panose="020B0502040204020203" pitchFamily="34" charset="0"/>
                <a:cs typeface="Segoe UI" panose="020B0502040204020203" pitchFamily="34" charset="0"/>
              </a:rPr>
              <a:t>UPN</a:t>
            </a:r>
            <a:r>
              <a:rPr lang="ja-JP" altLang="en-US" sz="1800" b="1" dirty="0">
                <a:solidFill>
                  <a:srgbClr val="FF0000"/>
                </a:solidFill>
                <a:latin typeface="Segoe UI" panose="020B0502040204020203" pitchFamily="34" charset="0"/>
                <a:cs typeface="Segoe UI" panose="020B0502040204020203" pitchFamily="34" charset="0"/>
              </a:rPr>
              <a:t>の記載漏れがないか確認</a:t>
            </a:r>
            <a:r>
              <a:rPr lang="ja-JP" altLang="en-US" sz="1800" b="1" dirty="0">
                <a:latin typeface="Segoe UI" panose="020B0502040204020203" pitchFamily="34" charset="0"/>
                <a:cs typeface="Segoe UI" panose="020B0502040204020203" pitchFamily="34" charset="0"/>
              </a:rPr>
              <a:t>しましょう。</a:t>
            </a:r>
            <a:br>
              <a:rPr lang="en-US" altLang="ja-JP" sz="1800" b="1" dirty="0">
                <a:latin typeface="Segoe UI" panose="020B0502040204020203" pitchFamily="34" charset="0"/>
                <a:cs typeface="Segoe UI" panose="020B0502040204020203" pitchFamily="34" charset="0"/>
              </a:rPr>
            </a:br>
            <a:endParaRPr lang="en-US" altLang="ja-JP" sz="1800" b="1"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Office365 Usage Advanced Graphs</a:t>
            </a:r>
            <a:r>
              <a:rPr lang="ja-JP" altLang="en-US" sz="1800" dirty="0">
                <a:latin typeface="Segoe UI" panose="020B0502040204020203" pitchFamily="34" charset="0"/>
                <a:cs typeface="Segoe UI" panose="020B0502040204020203" pitchFamily="34" charset="0"/>
              </a:rPr>
              <a:t>にある「</a:t>
            </a:r>
            <a:r>
              <a:rPr lang="en-US" altLang="ja-JP" sz="1800" dirty="0">
                <a:latin typeface="Segoe UI" panose="020B0502040204020203" pitchFamily="34" charset="0"/>
                <a:cs typeface="Segoe UI" panose="020B0502040204020203" pitchFamily="34" charset="0"/>
              </a:rPr>
              <a:t>(Admin Use)</a:t>
            </a:r>
            <a:r>
              <a:rPr lang="en-US" altLang="ja-JP" sz="1800" dirty="0" err="1">
                <a:latin typeface="Segoe UI" panose="020B0502040204020203" pitchFamily="34" charset="0"/>
                <a:cs typeface="Segoe UI" panose="020B0502040204020203" pitchFamily="34" charset="0"/>
              </a:rPr>
              <a:t>UnListed</a:t>
            </a:r>
            <a:r>
              <a:rPr lang="en-US" altLang="ja-JP" sz="1800" dirty="0">
                <a:latin typeface="Segoe UI" panose="020B0502040204020203" pitchFamily="34" charset="0"/>
                <a:cs typeface="Segoe UI" panose="020B0502040204020203" pitchFamily="34" charset="0"/>
              </a:rPr>
              <a:t> Users Checker</a:t>
            </a:r>
            <a:r>
              <a:rPr lang="ja-JP" altLang="en-US" sz="1800" dirty="0">
                <a:latin typeface="Segoe UI" panose="020B0502040204020203" pitchFamily="34" charset="0"/>
                <a:cs typeface="Segoe UI" panose="020B0502040204020203" pitchFamily="34" charset="0"/>
              </a:rPr>
              <a:t>」シートを開きます。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画面は次ページを参照。</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Directory</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Listed</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＝空白になっているのを確認し、</a:t>
            </a:r>
            <a:r>
              <a:rPr lang="en-US" altLang="ja-JP" sz="1800" dirty="0">
                <a:latin typeface="Segoe UI" panose="020B0502040204020203" pitchFamily="34" charset="0"/>
                <a:cs typeface="Segoe UI" panose="020B0502040204020203" pitchFamily="34" charset="0"/>
              </a:rPr>
              <a:t>Report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Refresh</a:t>
            </a:r>
            <a:r>
              <a:rPr lang="ja-JP" altLang="en-US" sz="1800" dirty="0">
                <a:latin typeface="Segoe UI" panose="020B0502040204020203" pitchFamily="34" charset="0"/>
                <a:cs typeface="Segoe UI" panose="020B0502040204020203" pitchFamily="34" charset="0"/>
              </a:rPr>
              <a:t>月を調節しながら各プロダクトにおける</a:t>
            </a:r>
            <a:r>
              <a:rPr lang="en-US" altLang="ja-JP" sz="1800" dirty="0">
                <a:latin typeface="Segoe UI" panose="020B0502040204020203" pitchFamily="34" charset="0"/>
                <a:cs typeface="Segoe UI" panose="020B0502040204020203" pitchFamily="34" charset="0"/>
              </a:rPr>
              <a:t>Users</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Directory</a:t>
            </a:r>
            <a:r>
              <a:rPr lang="ja-JP" altLang="en-US" sz="1800" dirty="0">
                <a:latin typeface="Segoe UI" panose="020B0502040204020203" pitchFamily="34" charset="0"/>
                <a:cs typeface="Segoe UI" panose="020B0502040204020203" pitchFamily="34" charset="0"/>
              </a:rPr>
              <a:t>にリストされていない</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数・</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名を確認してください。</a:t>
            </a:r>
            <a:br>
              <a:rPr lang="en-US" altLang="ja-JP" sz="1800" dirty="0">
                <a:latin typeface="Segoe UI" panose="020B0502040204020203" pitchFamily="34" charset="0"/>
                <a:cs typeface="Segoe UI" panose="020B0502040204020203" pitchFamily="34" charset="0"/>
              </a:rPr>
            </a:b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例：退職者が月の途中までプロダクトを利用していたが、その月の</a:t>
            </a:r>
            <a:r>
              <a:rPr lang="en-US" altLang="ja-JP" sz="1800" dirty="0">
                <a:latin typeface="Segoe UI" panose="020B0502040204020203" pitchFamily="34" charset="0"/>
                <a:cs typeface="Segoe UI" panose="020B0502040204020203" pitchFamily="34" charset="0"/>
              </a:rPr>
              <a:t>Users</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Directory</a:t>
            </a:r>
            <a:r>
              <a:rPr lang="ja-JP" altLang="en-US" sz="1800" dirty="0">
                <a:latin typeface="Segoe UI" panose="020B0502040204020203" pitchFamily="34" charset="0"/>
                <a:cs typeface="Segoe UI" panose="020B0502040204020203" pitchFamily="34" charset="0"/>
              </a:rPr>
              <a:t>に</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が含まれていない。</a:t>
            </a:r>
            <a:endParaRPr lang="en-US" altLang="ja-JP" sz="1800" dirty="0">
              <a:latin typeface="Segoe UI" panose="020B0502040204020203" pitchFamily="34" charset="0"/>
              <a:cs typeface="Segoe UI" panose="020B0502040204020203" pitchFamily="34" charset="0"/>
            </a:endParaRPr>
          </a:p>
        </p:txBody>
      </p:sp>
      <p:pic>
        <p:nvPicPr>
          <p:cNvPr id="7" name="図 6">
            <a:extLst>
              <a:ext uri="{FF2B5EF4-FFF2-40B4-BE49-F238E27FC236}">
                <a16:creationId xmlns:a16="http://schemas.microsoft.com/office/drawing/2014/main" id="{0606573C-84FF-4F36-94DE-8D3D12B7C39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6145"/>
          <a:stretch/>
        </p:blipFill>
        <p:spPr>
          <a:xfrm>
            <a:off x="10072925" y="1771361"/>
            <a:ext cx="1687665" cy="1676514"/>
          </a:xfrm>
          <a:prstGeom prst="rect">
            <a:avLst/>
          </a:prstGeom>
        </p:spPr>
      </p:pic>
      <p:sp>
        <p:nvSpPr>
          <p:cNvPr id="8" name="四角形: 角を丸くする 7">
            <a:extLst>
              <a:ext uri="{FF2B5EF4-FFF2-40B4-BE49-F238E27FC236}">
                <a16:creationId xmlns:a16="http://schemas.microsoft.com/office/drawing/2014/main" id="{5302D406-C2A6-42A3-8AC8-67969FFAE113}"/>
              </a:ext>
            </a:extLst>
          </p:cNvPr>
          <p:cNvSpPr/>
          <p:nvPr/>
        </p:nvSpPr>
        <p:spPr>
          <a:xfrm>
            <a:off x="10108734" y="2441196"/>
            <a:ext cx="1652631" cy="55367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D50C5D98-19BD-4205-BAEA-DDFA0C32095D}"/>
              </a:ext>
            </a:extLst>
          </p:cNvPr>
          <p:cNvSpPr txBox="1"/>
          <p:nvPr/>
        </p:nvSpPr>
        <p:spPr>
          <a:xfrm>
            <a:off x="201337" y="1182848"/>
            <a:ext cx="713064" cy="369332"/>
          </a:xfrm>
          <a:prstGeom prst="rect">
            <a:avLst/>
          </a:prstGeom>
          <a:solidFill>
            <a:srgbClr val="FF0000"/>
          </a:solidFill>
        </p:spPr>
        <p:txBody>
          <a:bodyPr wrap="square" rtlCol="0">
            <a:spAutoFit/>
          </a:bodyPr>
          <a:lstStyle/>
          <a:p>
            <a:pPr algn="ctr"/>
            <a:r>
              <a:rPr kumimoji="1" lang="ja-JP" altLang="en-US" b="1" dirty="0">
                <a:solidFill>
                  <a:schemeClr val="bg1"/>
                </a:solidFill>
              </a:rPr>
              <a:t>重要</a:t>
            </a:r>
          </a:p>
        </p:txBody>
      </p:sp>
    </p:spTree>
    <p:extLst>
      <p:ext uri="{BB962C8B-B14F-4D97-AF65-F5344CB8AC3E}">
        <p14:creationId xmlns:p14="http://schemas.microsoft.com/office/powerpoint/2010/main" val="300836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C6826789-945F-4FD6-BD54-419942C50AB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E4FB8B-35D1-409B-8BCB-3FDFBBFE896D}"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F01D4224-9F42-4119-B66C-5AF6614FF5F8}"/>
              </a:ext>
            </a:extLst>
          </p:cNvPr>
          <p:cNvSpPr txBox="1"/>
          <p:nvPr/>
        </p:nvSpPr>
        <p:spPr>
          <a:xfrm>
            <a:off x="236825" y="181746"/>
            <a:ext cx="10199080" cy="783832"/>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1" lang="ja-JP" altLang="en-US" sz="3529" b="0" i="0" u="none" strike="noStrike" kern="1200" cap="none" spc="0" normalizeH="0" baseline="0" noProof="0" dirty="0">
                <a:ln>
                  <a:noFill/>
                </a:ln>
                <a:solidFill>
                  <a:srgbClr val="44546A"/>
                </a:solidFill>
                <a:effectLst/>
                <a:uLnTx/>
                <a:uFillTx/>
                <a:latin typeface="游ゴシック" panose="020F0502020204030204"/>
                <a:ea typeface="游ゴシック" panose="020B0400000000000000" pitchFamily="50" charset="-128"/>
                <a:cs typeface="+mn-cs"/>
              </a:rPr>
              <a:t>４．</a:t>
            </a:r>
            <a:r>
              <a:rPr kumimoji="1" lang="en-US" altLang="ja-JP" sz="3529" b="0" i="0" u="none" strike="noStrike" kern="1200" cap="none" spc="0" normalizeH="0" baseline="0" noProof="0" dirty="0">
                <a:ln>
                  <a:noFill/>
                </a:ln>
                <a:solidFill>
                  <a:srgbClr val="44546A"/>
                </a:solidFill>
                <a:effectLst/>
                <a:uLnTx/>
                <a:uFillTx/>
                <a:latin typeface="游ゴシック" panose="020F0502020204030204"/>
                <a:ea typeface="游ゴシック" panose="020B0400000000000000" pitchFamily="50" charset="-128"/>
                <a:cs typeface="+mn-cs"/>
              </a:rPr>
              <a:t>Users Directory CSV</a:t>
            </a:r>
            <a:r>
              <a:rPr kumimoji="1" lang="ja-JP" altLang="en-US" sz="3529" b="0" i="0" u="none" strike="noStrike" kern="1200" cap="none" spc="0" normalizeH="0" baseline="0" noProof="0" dirty="0">
                <a:ln>
                  <a:noFill/>
                </a:ln>
                <a:solidFill>
                  <a:srgbClr val="44546A"/>
                </a:solidFill>
                <a:effectLst/>
                <a:uLnTx/>
                <a:uFillTx/>
                <a:latin typeface="游ゴシック" panose="020F0502020204030204"/>
                <a:ea typeface="游ゴシック" panose="020B0400000000000000" pitchFamily="50" charset="-128"/>
                <a:cs typeface="+mn-cs"/>
              </a:rPr>
              <a:t>ファイルの内容確認</a:t>
            </a:r>
          </a:p>
        </p:txBody>
      </p:sp>
      <p:pic>
        <p:nvPicPr>
          <p:cNvPr id="6" name="図 5">
            <a:extLst>
              <a:ext uri="{FF2B5EF4-FFF2-40B4-BE49-F238E27FC236}">
                <a16:creationId xmlns:a16="http://schemas.microsoft.com/office/drawing/2014/main" id="{C62E6516-43F0-4880-B809-F3F448852B6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25757" y="2675627"/>
            <a:ext cx="7352266" cy="3845077"/>
          </a:xfrm>
          <a:prstGeom prst="rect">
            <a:avLst/>
          </a:prstGeom>
        </p:spPr>
      </p:pic>
      <p:sp>
        <p:nvSpPr>
          <p:cNvPr id="8" name="コンテンツ プレースホルダー 2">
            <a:extLst>
              <a:ext uri="{FF2B5EF4-FFF2-40B4-BE49-F238E27FC236}">
                <a16:creationId xmlns:a16="http://schemas.microsoft.com/office/drawing/2014/main" id="{44070A3B-FD0D-43A8-A5DE-03F207495654}"/>
              </a:ext>
            </a:extLst>
          </p:cNvPr>
          <p:cNvSpPr>
            <a:spLocks noGrp="1"/>
          </p:cNvSpPr>
          <p:nvPr>
            <p:ph idx="1"/>
          </p:nvPr>
        </p:nvSpPr>
        <p:spPr>
          <a:xfrm>
            <a:off x="864066" y="1082180"/>
            <a:ext cx="9991287" cy="989902"/>
          </a:xfrm>
        </p:spPr>
        <p:txBody>
          <a:bodyPr>
            <a:noAutofit/>
          </a:bodyPr>
          <a:lstStyle/>
          <a:p>
            <a:pPr marL="457200" indent="-457200">
              <a:buFont typeface="+mj-ea"/>
              <a:buAutoNum type="circleNumDbPlain" startAt="3"/>
            </a:pPr>
            <a:r>
              <a:rPr lang="ja-JP" altLang="en-US" sz="1800" dirty="0">
                <a:latin typeface="Segoe UI" panose="020B0502040204020203" pitchFamily="34" charset="0"/>
                <a:cs typeface="Segoe UI" panose="020B0502040204020203" pitchFamily="34" charset="0"/>
              </a:rPr>
              <a:t>リストにない</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がカウントされている場合は、対象月の</a:t>
            </a:r>
            <a:r>
              <a:rPr lang="en-US" altLang="ja-JP" sz="1800" dirty="0">
                <a:latin typeface="Segoe UI" panose="020B0502040204020203" pitchFamily="34" charset="0"/>
                <a:cs typeface="Segoe UI" panose="020B0502040204020203" pitchFamily="34" charset="0"/>
              </a:rPr>
              <a:t>Users</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Directory</a:t>
            </a:r>
            <a:r>
              <a:rPr lang="ja-JP" altLang="en-US" sz="1800" dirty="0">
                <a:latin typeface="Segoe UI" panose="020B0502040204020203" pitchFamily="34" charset="0"/>
                <a:cs typeface="Segoe UI" panose="020B0502040204020203" pitchFamily="34" charset="0"/>
              </a:rPr>
              <a:t>に</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がなぜ含まれていないかを確認して、必要あればユーザー情報と共に</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登録をしてください。</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startAt="3"/>
            </a:pPr>
            <a:r>
              <a:rPr lang="ja-JP" altLang="en-US" sz="1800" dirty="0">
                <a:latin typeface="Segoe UI" panose="020B0502040204020203" pitchFamily="34" charset="0"/>
                <a:cs typeface="Segoe UI" panose="020B0502040204020203" pitchFamily="34" charset="0"/>
              </a:rPr>
              <a:t>グラフを</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Web</a:t>
            </a:r>
            <a:r>
              <a:rPr lang="ja-JP" altLang="en-US" sz="1800" dirty="0">
                <a:latin typeface="Segoe UI" panose="020B0502040204020203" pitchFamily="34" charset="0"/>
                <a:cs typeface="Segoe UI" panose="020B0502040204020203" pitchFamily="34" charset="0"/>
              </a:rPr>
              <a:t>に発行し、</a:t>
            </a:r>
            <a:r>
              <a:rPr lang="ja-JP" altLang="en-US" sz="1800" u="sng" dirty="0">
                <a:solidFill>
                  <a:srgbClr val="FF0000"/>
                </a:solidFill>
                <a:latin typeface="Segoe UI" panose="020B0502040204020203" pitchFamily="34" charset="0"/>
                <a:cs typeface="Segoe UI" panose="020B0502040204020203" pitchFamily="34" charset="0"/>
              </a:rPr>
              <a:t>他ユーザーと共有時に本グラフが必要ない場合は、本シートだけ削除してから共有ください</a:t>
            </a:r>
            <a:r>
              <a:rPr lang="ja-JP" altLang="en-US" sz="1800" dirty="0">
                <a:solidFill>
                  <a:srgbClr val="FF0000"/>
                </a:solidFill>
                <a:latin typeface="Segoe UI" panose="020B0502040204020203" pitchFamily="34" charset="0"/>
                <a:cs typeface="Segoe UI" panose="020B0502040204020203" pitchFamily="34" charset="0"/>
              </a:rPr>
              <a:t>。</a:t>
            </a:r>
            <a:endParaRPr lang="en-US" altLang="ja-JP" sz="180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3156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E30CC666-4577-4F17-ACA6-95CA1AE0DD2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202596" y="3758268"/>
            <a:ext cx="4634271" cy="2491530"/>
          </a:xfrm>
          <a:prstGeom prst="rect">
            <a:avLst/>
          </a:prstGeom>
          <a:ln>
            <a:noFill/>
          </a:ln>
        </p:spPr>
      </p:pic>
      <p:sp>
        <p:nvSpPr>
          <p:cNvPr id="31" name="吹き出し: 角を丸めた四角形 30">
            <a:extLst>
              <a:ext uri="{FF2B5EF4-FFF2-40B4-BE49-F238E27FC236}">
                <a16:creationId xmlns:a16="http://schemas.microsoft.com/office/drawing/2014/main" id="{CB55C7D7-CF32-4EB4-B683-BDB362FB1A46}"/>
              </a:ext>
            </a:extLst>
          </p:cNvPr>
          <p:cNvSpPr/>
          <p:nvPr/>
        </p:nvSpPr>
        <p:spPr>
          <a:xfrm>
            <a:off x="8070209" y="1535185"/>
            <a:ext cx="3741490" cy="1484852"/>
          </a:xfrm>
          <a:prstGeom prst="wedgeRoundRectCallout">
            <a:avLst>
              <a:gd name="adj1" fmla="val 6390"/>
              <a:gd name="adj2" fmla="val 11733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コンテンツ プレースホルダー 2">
            <a:extLst>
              <a:ext uri="{FF2B5EF4-FFF2-40B4-BE49-F238E27FC236}">
                <a16:creationId xmlns:a16="http://schemas.microsoft.com/office/drawing/2014/main" id="{67BF47E6-CAE3-4B1F-BE10-3707CA657FBC}"/>
              </a:ext>
            </a:extLst>
          </p:cNvPr>
          <p:cNvSpPr txBox="1">
            <a:spLocks/>
          </p:cNvSpPr>
          <p:nvPr/>
        </p:nvSpPr>
        <p:spPr>
          <a:xfrm>
            <a:off x="838200" y="1381007"/>
            <a:ext cx="6570306" cy="4661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en-US" altLang="ja-JP" sz="1800" u="sng" dirty="0" err="1">
                <a:solidFill>
                  <a:srgbClr val="FF0000"/>
                </a:solidFill>
                <a:latin typeface="Segoe UI" panose="020B0502040204020203" pitchFamily="34" charset="0"/>
                <a:cs typeface="Segoe UI" panose="020B0502040204020203" pitchFamily="34" charset="0"/>
              </a:rPr>
              <a:t>UsersDirectory</a:t>
            </a:r>
            <a:r>
              <a:rPr lang="ja-JP" altLang="en-US" sz="1800" u="sng" dirty="0">
                <a:solidFill>
                  <a:srgbClr val="FF0000"/>
                </a:solidFill>
                <a:latin typeface="Segoe UI" panose="020B0502040204020203" pitchFamily="34" charset="0"/>
                <a:cs typeface="Segoe UI" panose="020B0502040204020203" pitchFamily="34" charset="0"/>
              </a:rPr>
              <a:t>ファイルは毎月分のデータを</a:t>
            </a:r>
            <a:r>
              <a:rPr lang="en-US" altLang="ja-JP" sz="1800" u="sng" dirty="0" err="1">
                <a:solidFill>
                  <a:srgbClr val="FF0000"/>
                </a:solidFill>
                <a:latin typeface="Segoe UI" panose="020B0502040204020203" pitchFamily="34" charset="0"/>
                <a:cs typeface="Segoe UI" panose="020B0502040204020203" pitchFamily="34" charset="0"/>
              </a:rPr>
              <a:t>UsersDirectory</a:t>
            </a:r>
            <a:r>
              <a:rPr lang="ja-JP" altLang="en-US" sz="1800" u="sng" dirty="0">
                <a:solidFill>
                  <a:srgbClr val="FF0000"/>
                </a:solidFill>
                <a:latin typeface="Segoe UI" panose="020B0502040204020203" pitchFamily="34" charset="0"/>
                <a:cs typeface="Segoe UI" panose="020B0502040204020203" pitchFamily="34" charset="0"/>
              </a:rPr>
              <a:t>フォルダに用意してください。</a:t>
            </a:r>
            <a:br>
              <a:rPr lang="en-US" altLang="ja-JP" sz="1800" u="sng" dirty="0">
                <a:solidFill>
                  <a:srgbClr val="FF0000"/>
                </a:solidFill>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部署移動等のユーザーデータを反映する目的です。</a:t>
            </a:r>
            <a:br>
              <a:rPr lang="en-US" altLang="ja-JP"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ja-JP" altLang="en-US" sz="1800" dirty="0">
                <a:solidFill>
                  <a:srgbClr val="FF0000"/>
                </a:solidFill>
                <a:latin typeface="Segoe UI" panose="020B0502040204020203" pitchFamily="34" charset="0"/>
                <a:cs typeface="Segoe UI" panose="020B0502040204020203" pitchFamily="34" charset="0"/>
              </a:rPr>
              <a:t>過去の</a:t>
            </a:r>
            <a:r>
              <a:rPr lang="en-US" altLang="ja-JP" sz="1800" dirty="0">
                <a:solidFill>
                  <a:srgbClr val="FF0000"/>
                </a:solidFill>
                <a:latin typeface="Segoe UI" panose="020B0502040204020203" pitchFamily="34" charset="0"/>
                <a:cs typeface="Segoe UI" panose="020B0502040204020203" pitchFamily="34" charset="0"/>
              </a:rPr>
              <a:t>Office365(Teams)</a:t>
            </a:r>
            <a:r>
              <a:rPr lang="ja-JP" altLang="en-US" sz="1800" dirty="0">
                <a:solidFill>
                  <a:srgbClr val="FF0000"/>
                </a:solidFill>
                <a:latin typeface="Segoe UI" panose="020B0502040204020203" pitchFamily="34" charset="0"/>
                <a:cs typeface="Segoe UI" panose="020B0502040204020203" pitchFamily="34" charset="0"/>
              </a:rPr>
              <a:t>利用データはそのまま</a:t>
            </a:r>
            <a:r>
              <a:rPr lang="en-US" altLang="ja-JP" sz="1800" dirty="0">
                <a:solidFill>
                  <a:srgbClr val="FF0000"/>
                </a:solidFill>
                <a:latin typeface="Segoe UI" panose="020B0502040204020203" pitchFamily="34" charset="0"/>
                <a:cs typeface="Segoe UI" panose="020B0502040204020203" pitchFamily="34" charset="0"/>
              </a:rPr>
              <a:t>SharePoint</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Online</a:t>
            </a:r>
            <a:r>
              <a:rPr lang="ja-JP" altLang="en-US" sz="1800" dirty="0">
                <a:solidFill>
                  <a:srgbClr val="FF0000"/>
                </a:solidFill>
                <a:latin typeface="Segoe UI" panose="020B0502040204020203" pitchFamily="34" charset="0"/>
                <a:cs typeface="Segoe UI" panose="020B0502040204020203" pitchFamily="34" charset="0"/>
              </a:rPr>
              <a:t>の</a:t>
            </a:r>
            <a:r>
              <a:rPr lang="en-US" altLang="ja-JP" sz="1800" dirty="0">
                <a:solidFill>
                  <a:srgbClr val="FF0000"/>
                </a:solidFill>
                <a:latin typeface="Segoe UI" panose="020B0502040204020203" pitchFamily="34" charset="0"/>
                <a:cs typeface="Segoe UI" panose="020B0502040204020203" pitchFamily="34" charset="0"/>
              </a:rPr>
              <a:t>Outputs</a:t>
            </a:r>
            <a:r>
              <a:rPr lang="ja-JP" altLang="en-US" sz="1800" dirty="0">
                <a:solidFill>
                  <a:srgbClr val="FF0000"/>
                </a:solidFill>
                <a:latin typeface="Segoe UI" panose="020B0502040204020203" pitchFamily="34" charset="0"/>
                <a:cs typeface="Segoe UI" panose="020B0502040204020203" pitchFamily="34" charset="0"/>
              </a:rPr>
              <a:t>フォルダに保存したまま、新しい利用データを追加保存してください。</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別紙で解説の</a:t>
            </a:r>
            <a:r>
              <a:rPr lang="en-US" altLang="ja-JP" sz="1800" dirty="0">
                <a:latin typeface="Segoe UI" panose="020B0502040204020203" pitchFamily="34" charset="0"/>
                <a:cs typeface="Segoe UI" panose="020B0502040204020203" pitchFamily="34" charset="0"/>
              </a:rPr>
              <a:t>PowerShell</a:t>
            </a:r>
            <a:r>
              <a:rPr lang="ja-JP" altLang="en-US" sz="1800" dirty="0">
                <a:latin typeface="Segoe UI" panose="020B0502040204020203" pitchFamily="34" charset="0"/>
                <a:cs typeface="Segoe UI" panose="020B0502040204020203" pitchFamily="34" charset="0"/>
              </a:rPr>
              <a:t>タスクスケジュールで新しい利用データは追加保存されていきます。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もしくは手動で追加保存してください。</a:t>
            </a:r>
            <a:br>
              <a:rPr lang="en-US" altLang="ja-JP"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Free/Pro</a:t>
            </a:r>
            <a:r>
              <a:rPr lang="ja-JP" altLang="en-US" sz="1800" dirty="0">
                <a:latin typeface="Segoe UI" panose="020B0502040204020203" pitchFamily="34" charset="0"/>
                <a:cs typeface="Segoe UI" panose="020B0502040204020203" pitchFamily="34" charset="0"/>
              </a:rPr>
              <a:t>ライセンス保有の場合：</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のデータ自動更新設定を利用して、利用データを採取＆</a:t>
            </a:r>
            <a:r>
              <a:rPr lang="en-US" altLang="ja-JP" sz="1800" dirty="0">
                <a:latin typeface="Segoe UI" panose="020B0502040204020203" pitchFamily="34" charset="0"/>
                <a:cs typeface="Segoe UI" panose="020B0502040204020203" pitchFamily="34" charset="0"/>
              </a:rPr>
              <a:t>SharePoint</a:t>
            </a:r>
            <a:r>
              <a:rPr lang="ja-JP" altLang="en-US" sz="1800" dirty="0">
                <a:latin typeface="Segoe UI" panose="020B0502040204020203" pitchFamily="34" charset="0"/>
                <a:cs typeface="Segoe UI" panose="020B0502040204020203" pitchFamily="34" charset="0"/>
              </a:rPr>
              <a:t>の</a:t>
            </a:r>
            <a:r>
              <a:rPr lang="en-US" altLang="ja-JP" sz="1800" dirty="0">
                <a:latin typeface="Segoe UI" panose="020B0502040204020203" pitchFamily="34" charset="0"/>
                <a:cs typeface="Segoe UI" panose="020B0502040204020203" pitchFamily="34" charset="0"/>
              </a:rPr>
              <a:t>Outputs</a:t>
            </a:r>
            <a:r>
              <a:rPr lang="ja-JP" altLang="en-US" sz="1800" dirty="0">
                <a:latin typeface="Segoe UI" panose="020B0502040204020203" pitchFamily="34" charset="0"/>
                <a:cs typeface="Segoe UI" panose="020B0502040204020203" pitchFamily="34" charset="0"/>
              </a:rPr>
              <a:t>フォルダにアップロードした後の時間に</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読み取りを実施するよう設定してください。（次ページ参照）</a:t>
            </a:r>
            <a:endParaRPr lang="en-US" altLang="ja-JP" sz="1400" dirty="0">
              <a:latin typeface="Segoe UI" panose="020B0502040204020203" pitchFamily="34" charset="0"/>
              <a:cs typeface="Segoe UI" panose="020B0502040204020203" pitchFamily="34" charset="0"/>
            </a:endParaRPr>
          </a:p>
        </p:txBody>
      </p:sp>
      <p:pic>
        <p:nvPicPr>
          <p:cNvPr id="25" name="図 24">
            <a:extLst>
              <a:ext uri="{FF2B5EF4-FFF2-40B4-BE49-F238E27FC236}">
                <a16:creationId xmlns:a16="http://schemas.microsoft.com/office/drawing/2014/main" id="{9A4C9B41-069A-4C59-A004-ADBB17A3C280}"/>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230952" y="1777408"/>
            <a:ext cx="355608" cy="355608"/>
          </a:xfrm>
          <a:prstGeom prst="rect">
            <a:avLst/>
          </a:prstGeom>
        </p:spPr>
      </p:pic>
      <p:pic>
        <p:nvPicPr>
          <p:cNvPr id="26" name="図 25">
            <a:extLst>
              <a:ext uri="{FF2B5EF4-FFF2-40B4-BE49-F238E27FC236}">
                <a16:creationId xmlns:a16="http://schemas.microsoft.com/office/drawing/2014/main" id="{4592E8C2-29D6-4E7E-844F-F8E1D0413AC4}"/>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534355" y="1778806"/>
            <a:ext cx="355608" cy="355608"/>
          </a:xfrm>
          <a:prstGeom prst="rect">
            <a:avLst/>
          </a:prstGeom>
        </p:spPr>
      </p:pic>
      <p:pic>
        <p:nvPicPr>
          <p:cNvPr id="27" name="図 26">
            <a:extLst>
              <a:ext uri="{FF2B5EF4-FFF2-40B4-BE49-F238E27FC236}">
                <a16:creationId xmlns:a16="http://schemas.microsoft.com/office/drawing/2014/main" id="{296C9B8B-6234-4116-B4DD-1EE56F7301EC}"/>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837756" y="1771816"/>
            <a:ext cx="355608" cy="355608"/>
          </a:xfrm>
          <a:prstGeom prst="rect">
            <a:avLst/>
          </a:prstGeom>
        </p:spPr>
      </p:pic>
      <p:pic>
        <p:nvPicPr>
          <p:cNvPr id="28" name="図 27">
            <a:extLst>
              <a:ext uri="{FF2B5EF4-FFF2-40B4-BE49-F238E27FC236}">
                <a16:creationId xmlns:a16="http://schemas.microsoft.com/office/drawing/2014/main" id="{35B8D678-CBAB-4566-A97E-B191919FC496}"/>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650402" y="2473695"/>
            <a:ext cx="355608" cy="355608"/>
          </a:xfrm>
          <a:prstGeom prst="rect">
            <a:avLst/>
          </a:prstGeom>
        </p:spPr>
      </p:pic>
      <p:sp>
        <p:nvSpPr>
          <p:cNvPr id="29" name="テキスト ボックス 28">
            <a:extLst>
              <a:ext uri="{FF2B5EF4-FFF2-40B4-BE49-F238E27FC236}">
                <a16:creationId xmlns:a16="http://schemas.microsoft.com/office/drawing/2014/main" id="{2F20CB75-3AB3-4A11-B184-E553D7FF8190}"/>
              </a:ext>
            </a:extLst>
          </p:cNvPr>
          <p:cNvSpPr txBox="1"/>
          <p:nvPr/>
        </p:nvSpPr>
        <p:spPr>
          <a:xfrm>
            <a:off x="9303391" y="1753299"/>
            <a:ext cx="1879134" cy="369332"/>
          </a:xfrm>
          <a:prstGeom prst="rect">
            <a:avLst/>
          </a:prstGeom>
          <a:noFill/>
        </p:spPr>
        <p:txBody>
          <a:bodyPr wrap="square" rtlCol="0">
            <a:spAutoFit/>
          </a:bodyPr>
          <a:lstStyle/>
          <a:p>
            <a:r>
              <a:rPr kumimoji="1" lang="en-US" altLang="ja-JP" dirty="0">
                <a:latin typeface="Segoe UI" panose="020B0502040204020203" pitchFamily="34" charset="0"/>
                <a:cs typeface="Segoe UI" panose="020B0502040204020203" pitchFamily="34" charset="0"/>
              </a:rPr>
              <a:t>Past log files</a:t>
            </a:r>
            <a:endParaRPr kumimoji="1" lang="ja-JP" altLang="en-US" dirty="0">
              <a:latin typeface="Segoe UI" panose="020B0502040204020203" pitchFamily="34" charset="0"/>
              <a:cs typeface="Segoe UI" panose="020B0502040204020203" pitchFamily="34" charset="0"/>
            </a:endParaRPr>
          </a:p>
        </p:txBody>
      </p:sp>
      <p:sp>
        <p:nvSpPr>
          <p:cNvPr id="30" name="テキスト ボックス 29">
            <a:extLst>
              <a:ext uri="{FF2B5EF4-FFF2-40B4-BE49-F238E27FC236}">
                <a16:creationId xmlns:a16="http://schemas.microsoft.com/office/drawing/2014/main" id="{5DDC897A-46AF-4BBC-939A-7D7D461EC23C}"/>
              </a:ext>
            </a:extLst>
          </p:cNvPr>
          <p:cNvSpPr txBox="1"/>
          <p:nvPr/>
        </p:nvSpPr>
        <p:spPr>
          <a:xfrm>
            <a:off x="9111841" y="2442595"/>
            <a:ext cx="2330741" cy="369332"/>
          </a:xfrm>
          <a:prstGeom prst="rect">
            <a:avLst/>
          </a:prstGeom>
          <a:noFill/>
        </p:spPr>
        <p:txBody>
          <a:bodyPr wrap="square" rtlCol="0">
            <a:spAutoFit/>
          </a:bodyPr>
          <a:lstStyle/>
          <a:p>
            <a:r>
              <a:rPr kumimoji="1" lang="en-US" altLang="ja-JP" dirty="0">
                <a:latin typeface="Segoe UI" panose="020B0502040204020203" pitchFamily="34" charset="0"/>
                <a:cs typeface="Segoe UI" panose="020B0502040204020203" pitchFamily="34" charset="0"/>
              </a:rPr>
              <a:t>Newly uploaded files</a:t>
            </a:r>
            <a:endParaRPr kumimoji="1" lang="ja-JP" altLang="en-US" dirty="0">
              <a:latin typeface="Segoe UI" panose="020B0502040204020203" pitchFamily="34" charset="0"/>
              <a:cs typeface="Segoe UI" panose="020B0502040204020203" pitchFamily="34" charset="0"/>
            </a:endParaRPr>
          </a:p>
        </p:txBody>
      </p:sp>
      <p:sp>
        <p:nvSpPr>
          <p:cNvPr id="32" name="加算記号 31">
            <a:extLst>
              <a:ext uri="{FF2B5EF4-FFF2-40B4-BE49-F238E27FC236}">
                <a16:creationId xmlns:a16="http://schemas.microsoft.com/office/drawing/2014/main" id="{E42339C1-2194-405C-99CB-63B99C308FD7}"/>
              </a:ext>
            </a:extLst>
          </p:cNvPr>
          <p:cNvSpPr/>
          <p:nvPr/>
        </p:nvSpPr>
        <p:spPr>
          <a:xfrm>
            <a:off x="9890620" y="2189526"/>
            <a:ext cx="268448" cy="2684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7D5EE17F-330E-4A0F-B351-3675FA663E3A}"/>
              </a:ext>
            </a:extLst>
          </p:cNvPr>
          <p:cNvSpPr>
            <a:spLocks noGrp="1"/>
          </p:cNvSpPr>
          <p:nvPr>
            <p:ph type="sldNum" sz="quarter" idx="12"/>
          </p:nvPr>
        </p:nvSpPr>
        <p:spPr/>
        <p:txBody>
          <a:bodyPr/>
          <a:lstStyle/>
          <a:p>
            <a:fld id="{3AE4FB8B-35D1-409B-8BCB-3FDFBBFE896D}" type="slidenum">
              <a:rPr kumimoji="1" lang="ja-JP" altLang="en-US" smtClean="0"/>
              <a:t>13</a:t>
            </a:fld>
            <a:endParaRPr kumimoji="1" lang="ja-JP" altLang="en-US"/>
          </a:p>
        </p:txBody>
      </p:sp>
      <p:sp>
        <p:nvSpPr>
          <p:cNvPr id="16" name="テキスト ボックス 15">
            <a:extLst>
              <a:ext uri="{FF2B5EF4-FFF2-40B4-BE49-F238E27FC236}">
                <a16:creationId xmlns:a16="http://schemas.microsoft.com/office/drawing/2014/main" id="{AEA3980D-FC57-4528-B258-9BDCE5091B00}"/>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5. </a:t>
            </a:r>
            <a:r>
              <a:rPr lang="ja-JP" altLang="en-US" sz="3529" dirty="0">
                <a:solidFill>
                  <a:schemeClr val="tx2"/>
                </a:solidFill>
              </a:rPr>
              <a:t>データ更新について</a:t>
            </a:r>
          </a:p>
        </p:txBody>
      </p:sp>
    </p:spTree>
    <p:extLst>
      <p:ext uri="{BB962C8B-B14F-4D97-AF65-F5344CB8AC3E}">
        <p14:creationId xmlns:p14="http://schemas.microsoft.com/office/powerpoint/2010/main" val="1356015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D586D646-C73D-4291-91AF-A08B09AA74F9}"/>
              </a:ext>
            </a:extLst>
          </p:cNvPr>
          <p:cNvGrpSpPr/>
          <p:nvPr/>
        </p:nvGrpSpPr>
        <p:grpSpPr>
          <a:xfrm>
            <a:off x="4144162" y="1778465"/>
            <a:ext cx="4169327" cy="4153959"/>
            <a:chOff x="4333531" y="989900"/>
            <a:chExt cx="5666146" cy="5252917"/>
          </a:xfrm>
        </p:grpSpPr>
        <p:pic>
          <p:nvPicPr>
            <p:cNvPr id="7" name="図 6">
              <a:extLst>
                <a:ext uri="{FF2B5EF4-FFF2-40B4-BE49-F238E27FC236}">
                  <a16:creationId xmlns:a16="http://schemas.microsoft.com/office/drawing/2014/main" id="{AC5BF11F-1940-4DB3-86AD-C821C779D35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79719" y="989900"/>
              <a:ext cx="5519958" cy="5252917"/>
            </a:xfrm>
            <a:prstGeom prst="rect">
              <a:avLst/>
            </a:prstGeom>
            <a:ln>
              <a:solidFill>
                <a:schemeClr val="bg1">
                  <a:lumMod val="85000"/>
                </a:schemeClr>
              </a:solidFill>
            </a:ln>
          </p:spPr>
        </p:pic>
        <p:sp>
          <p:nvSpPr>
            <p:cNvPr id="9" name="四角形: 角を丸くする 8">
              <a:extLst>
                <a:ext uri="{FF2B5EF4-FFF2-40B4-BE49-F238E27FC236}">
                  <a16:creationId xmlns:a16="http://schemas.microsoft.com/office/drawing/2014/main" id="{1D0F6169-9253-4EF3-8897-26DD86D559A9}"/>
                </a:ext>
              </a:extLst>
            </p:cNvPr>
            <p:cNvSpPr/>
            <p:nvPr/>
          </p:nvSpPr>
          <p:spPr>
            <a:xfrm>
              <a:off x="4454555" y="2483095"/>
              <a:ext cx="2563520" cy="394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四角形: 角を丸くする 49">
              <a:extLst>
                <a:ext uri="{FF2B5EF4-FFF2-40B4-BE49-F238E27FC236}">
                  <a16:creationId xmlns:a16="http://schemas.microsoft.com/office/drawing/2014/main" id="{A861D03B-F852-4AF4-802C-0DDD606686A2}"/>
                </a:ext>
              </a:extLst>
            </p:cNvPr>
            <p:cNvSpPr/>
            <p:nvPr/>
          </p:nvSpPr>
          <p:spPr>
            <a:xfrm>
              <a:off x="4333531" y="3064338"/>
              <a:ext cx="2640534" cy="27743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a:extLst>
              <a:ext uri="{FF2B5EF4-FFF2-40B4-BE49-F238E27FC236}">
                <a16:creationId xmlns:a16="http://schemas.microsoft.com/office/drawing/2014/main" id="{5AD59A18-FE91-4EE0-B409-C3557AEFF3E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967831" y="947954"/>
            <a:ext cx="2810312" cy="1568741"/>
          </a:xfrm>
          <a:prstGeom prst="rect">
            <a:avLst/>
          </a:prstGeom>
          <a:ln>
            <a:solidFill>
              <a:schemeClr val="bg1">
                <a:lumMod val="85000"/>
              </a:schemeClr>
            </a:solidFill>
          </a:ln>
        </p:spPr>
      </p:pic>
      <p:sp>
        <p:nvSpPr>
          <p:cNvPr id="52" name="矢印: 右 51">
            <a:extLst>
              <a:ext uri="{FF2B5EF4-FFF2-40B4-BE49-F238E27FC236}">
                <a16:creationId xmlns:a16="http://schemas.microsoft.com/office/drawing/2014/main" id="{76DCD9BF-6FD5-4E73-B458-2732476E3251}"/>
              </a:ext>
            </a:extLst>
          </p:cNvPr>
          <p:cNvSpPr/>
          <p:nvPr/>
        </p:nvSpPr>
        <p:spPr>
          <a:xfrm>
            <a:off x="8474279" y="1586917"/>
            <a:ext cx="350940" cy="50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矢印: 右 52">
            <a:extLst>
              <a:ext uri="{FF2B5EF4-FFF2-40B4-BE49-F238E27FC236}">
                <a16:creationId xmlns:a16="http://schemas.microsoft.com/office/drawing/2014/main" id="{22DA8926-F9E3-47C2-A353-91261D9E5CC5}"/>
              </a:ext>
            </a:extLst>
          </p:cNvPr>
          <p:cNvSpPr/>
          <p:nvPr/>
        </p:nvSpPr>
        <p:spPr>
          <a:xfrm>
            <a:off x="8458899" y="4373460"/>
            <a:ext cx="350940" cy="50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33ED45D8-04A7-42C1-9604-505CEBA02997}"/>
              </a:ext>
            </a:extLst>
          </p:cNvPr>
          <p:cNvGrpSpPr/>
          <p:nvPr/>
        </p:nvGrpSpPr>
        <p:grpSpPr>
          <a:xfrm>
            <a:off x="570451" y="1878010"/>
            <a:ext cx="2827089" cy="4212397"/>
            <a:chOff x="385893" y="1995456"/>
            <a:chExt cx="2827089" cy="4212397"/>
          </a:xfrm>
        </p:grpSpPr>
        <p:pic>
          <p:nvPicPr>
            <p:cNvPr id="6" name="図 5">
              <a:extLst>
                <a:ext uri="{FF2B5EF4-FFF2-40B4-BE49-F238E27FC236}">
                  <a16:creationId xmlns:a16="http://schemas.microsoft.com/office/drawing/2014/main" id="{DB71317E-B0BB-4C31-A4AA-28B4AAB5F00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21402" y="1995456"/>
              <a:ext cx="2739434" cy="4212397"/>
            </a:xfrm>
            <a:prstGeom prst="rect">
              <a:avLst/>
            </a:prstGeom>
          </p:spPr>
        </p:pic>
        <p:sp>
          <p:nvSpPr>
            <p:cNvPr id="54" name="四角形: 角を丸くする 53">
              <a:extLst>
                <a:ext uri="{FF2B5EF4-FFF2-40B4-BE49-F238E27FC236}">
                  <a16:creationId xmlns:a16="http://schemas.microsoft.com/office/drawing/2014/main" id="{1E04730F-FC79-497C-A969-7DD1F752356E}"/>
                </a:ext>
              </a:extLst>
            </p:cNvPr>
            <p:cNvSpPr/>
            <p:nvPr/>
          </p:nvSpPr>
          <p:spPr>
            <a:xfrm>
              <a:off x="1644243" y="5018014"/>
              <a:ext cx="1568739" cy="2251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四角形: 角を丸くする 54">
              <a:extLst>
                <a:ext uri="{FF2B5EF4-FFF2-40B4-BE49-F238E27FC236}">
                  <a16:creationId xmlns:a16="http://schemas.microsoft.com/office/drawing/2014/main" id="{4B1CBC60-4088-4DD6-869D-241AB67C9710}"/>
                </a:ext>
              </a:extLst>
            </p:cNvPr>
            <p:cNvSpPr/>
            <p:nvPr/>
          </p:nvSpPr>
          <p:spPr>
            <a:xfrm>
              <a:off x="385893" y="5145247"/>
              <a:ext cx="1310081" cy="2251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6" name="矢印: 右 55">
            <a:extLst>
              <a:ext uri="{FF2B5EF4-FFF2-40B4-BE49-F238E27FC236}">
                <a16:creationId xmlns:a16="http://schemas.microsoft.com/office/drawing/2014/main" id="{B52EED9C-AAA2-4A0F-AFD7-BFC5B33AE300}"/>
              </a:ext>
            </a:extLst>
          </p:cNvPr>
          <p:cNvSpPr/>
          <p:nvPr/>
        </p:nvSpPr>
        <p:spPr>
          <a:xfrm>
            <a:off x="3459060" y="3601673"/>
            <a:ext cx="350940" cy="50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3CA18E49-40A5-410B-9384-B1CAE0D1765B}"/>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8976221" y="2701255"/>
            <a:ext cx="2399251" cy="3842158"/>
          </a:xfrm>
          <a:prstGeom prst="rect">
            <a:avLst/>
          </a:prstGeom>
          <a:ln>
            <a:solidFill>
              <a:schemeClr val="bg1">
                <a:lumMod val="85000"/>
              </a:schemeClr>
            </a:solidFill>
          </a:ln>
        </p:spPr>
      </p:pic>
      <p:sp>
        <p:nvSpPr>
          <p:cNvPr id="57" name="テキスト ボックス 56">
            <a:extLst>
              <a:ext uri="{FF2B5EF4-FFF2-40B4-BE49-F238E27FC236}">
                <a16:creationId xmlns:a16="http://schemas.microsoft.com/office/drawing/2014/main" id="{BF9DE634-F66F-4EB2-8C2C-82FA2C3CC0E0}"/>
              </a:ext>
            </a:extLst>
          </p:cNvPr>
          <p:cNvSpPr txBox="1"/>
          <p:nvPr/>
        </p:nvSpPr>
        <p:spPr>
          <a:xfrm>
            <a:off x="3791824" y="2961314"/>
            <a:ext cx="897622" cy="369332"/>
          </a:xfrm>
          <a:prstGeom prst="rect">
            <a:avLst/>
          </a:prstGeom>
          <a:noFill/>
        </p:spPr>
        <p:txBody>
          <a:bodyPr wrap="square" rtlCol="0">
            <a:spAutoFit/>
          </a:bodyPr>
          <a:lstStyle/>
          <a:p>
            <a:r>
              <a:rPr lang="ja-JP" altLang="en-US" dirty="0">
                <a:solidFill>
                  <a:srgbClr val="FF0000"/>
                </a:solidFill>
              </a:rPr>
              <a:t>①</a:t>
            </a:r>
            <a:endParaRPr kumimoji="1" lang="ja-JP" altLang="en-US" dirty="0">
              <a:solidFill>
                <a:srgbClr val="FF0000"/>
              </a:solidFill>
            </a:endParaRPr>
          </a:p>
        </p:txBody>
      </p:sp>
      <p:sp>
        <p:nvSpPr>
          <p:cNvPr id="58" name="テキスト ボックス 57">
            <a:extLst>
              <a:ext uri="{FF2B5EF4-FFF2-40B4-BE49-F238E27FC236}">
                <a16:creationId xmlns:a16="http://schemas.microsoft.com/office/drawing/2014/main" id="{CB46C486-89B0-480F-A24C-31EAC84B772C}"/>
              </a:ext>
            </a:extLst>
          </p:cNvPr>
          <p:cNvSpPr txBox="1"/>
          <p:nvPr/>
        </p:nvSpPr>
        <p:spPr>
          <a:xfrm>
            <a:off x="3768055" y="4330117"/>
            <a:ext cx="897622" cy="369332"/>
          </a:xfrm>
          <a:prstGeom prst="rect">
            <a:avLst/>
          </a:prstGeom>
          <a:noFill/>
        </p:spPr>
        <p:txBody>
          <a:bodyPr wrap="square" rtlCol="0">
            <a:spAutoFit/>
          </a:bodyPr>
          <a:lstStyle/>
          <a:p>
            <a:r>
              <a:rPr lang="ja-JP" altLang="en-US">
                <a:solidFill>
                  <a:srgbClr val="FF0000"/>
                </a:solidFill>
              </a:rPr>
              <a:t>②</a:t>
            </a:r>
            <a:endParaRPr kumimoji="1" lang="ja-JP" altLang="en-US" dirty="0">
              <a:solidFill>
                <a:srgbClr val="FF0000"/>
              </a:solidFill>
            </a:endParaRPr>
          </a:p>
        </p:txBody>
      </p:sp>
      <p:sp>
        <p:nvSpPr>
          <p:cNvPr id="18" name="四角形: 角を丸くする 17">
            <a:extLst>
              <a:ext uri="{FF2B5EF4-FFF2-40B4-BE49-F238E27FC236}">
                <a16:creationId xmlns:a16="http://schemas.microsoft.com/office/drawing/2014/main" id="{AF5E52F6-7287-46FB-A542-96836DE9AD11}"/>
              </a:ext>
            </a:extLst>
          </p:cNvPr>
          <p:cNvSpPr/>
          <p:nvPr/>
        </p:nvSpPr>
        <p:spPr>
          <a:xfrm>
            <a:off x="8960840" y="1690380"/>
            <a:ext cx="2750191" cy="4236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84D8EDE2-C1DE-475B-930B-233892288D80}"/>
              </a:ext>
            </a:extLst>
          </p:cNvPr>
          <p:cNvSpPr/>
          <p:nvPr/>
        </p:nvSpPr>
        <p:spPr>
          <a:xfrm>
            <a:off x="10497425" y="2072081"/>
            <a:ext cx="693490" cy="3537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70D542E8-27D2-4A69-99B8-47AD121FD8EB}"/>
              </a:ext>
            </a:extLst>
          </p:cNvPr>
          <p:cNvSpPr/>
          <p:nvPr/>
        </p:nvSpPr>
        <p:spPr>
          <a:xfrm>
            <a:off x="9089472" y="2987879"/>
            <a:ext cx="1153486" cy="3537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83995716-5AB6-4967-BF0C-165CF86C28C1}"/>
              </a:ext>
            </a:extLst>
          </p:cNvPr>
          <p:cNvSpPr/>
          <p:nvPr/>
        </p:nvSpPr>
        <p:spPr>
          <a:xfrm>
            <a:off x="9107648" y="6151927"/>
            <a:ext cx="581636" cy="3537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FDC61429-C80C-4A71-B8A4-3617C3F37F0C}"/>
              </a:ext>
            </a:extLst>
          </p:cNvPr>
          <p:cNvSpPr>
            <a:spLocks noGrp="1"/>
          </p:cNvSpPr>
          <p:nvPr>
            <p:ph type="sldNum" sz="quarter" idx="12"/>
          </p:nvPr>
        </p:nvSpPr>
        <p:spPr/>
        <p:txBody>
          <a:bodyPr/>
          <a:lstStyle/>
          <a:p>
            <a:fld id="{3AE4FB8B-35D1-409B-8BCB-3FDFBBFE896D}" type="slidenum">
              <a:rPr kumimoji="1" lang="ja-JP" altLang="en-US" smtClean="0"/>
              <a:t>14</a:t>
            </a:fld>
            <a:endParaRPr kumimoji="1" lang="ja-JP" altLang="en-US"/>
          </a:p>
        </p:txBody>
      </p:sp>
      <p:sp>
        <p:nvSpPr>
          <p:cNvPr id="25" name="テキスト ボックス 24">
            <a:extLst>
              <a:ext uri="{FF2B5EF4-FFF2-40B4-BE49-F238E27FC236}">
                <a16:creationId xmlns:a16="http://schemas.microsoft.com/office/drawing/2014/main" id="{D3FEBC9F-C86F-4781-A24A-944712CFED6A}"/>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5. </a:t>
            </a:r>
            <a:r>
              <a:rPr lang="ja-JP" altLang="en-US" sz="3529" dirty="0">
                <a:solidFill>
                  <a:schemeClr val="tx2"/>
                </a:solidFill>
              </a:rPr>
              <a:t>データ更新について</a:t>
            </a:r>
          </a:p>
        </p:txBody>
      </p:sp>
      <p:sp>
        <p:nvSpPr>
          <p:cNvPr id="26" name="コンテンツ プレースホルダー 2">
            <a:extLst>
              <a:ext uri="{FF2B5EF4-FFF2-40B4-BE49-F238E27FC236}">
                <a16:creationId xmlns:a16="http://schemas.microsoft.com/office/drawing/2014/main" id="{9CFBB767-7CE1-4145-8B06-A7223F1258F0}"/>
              </a:ext>
            </a:extLst>
          </p:cNvPr>
          <p:cNvSpPr>
            <a:spLocks noGrp="1"/>
          </p:cNvSpPr>
          <p:nvPr>
            <p:ph idx="1"/>
          </p:nvPr>
        </p:nvSpPr>
        <p:spPr>
          <a:xfrm>
            <a:off x="770493" y="1088507"/>
            <a:ext cx="7341661" cy="748682"/>
          </a:xfrm>
        </p:spPr>
        <p:txBody>
          <a:bodyPr>
            <a:normAutofit/>
          </a:bodyPr>
          <a:lstStyle/>
          <a:p>
            <a:pPr marL="0" indent="0">
              <a:buNone/>
            </a:pPr>
            <a:r>
              <a:rPr lang="en-US" altLang="ja-JP" sz="2000" dirty="0">
                <a:latin typeface="Segoe UI" panose="020B0502040204020203" pitchFamily="34" charset="0"/>
                <a:cs typeface="Segoe UI" panose="020B0502040204020203" pitchFamily="34" charset="0"/>
              </a:rPr>
              <a:t>Power</a:t>
            </a:r>
            <a:r>
              <a:rPr lang="ja-JP" altLang="en-US" sz="2000" dirty="0">
                <a:latin typeface="Segoe UI" panose="020B0502040204020203" pitchFamily="34" charset="0"/>
                <a:cs typeface="Segoe UI" panose="020B0502040204020203" pitchFamily="34" charset="0"/>
              </a:rPr>
              <a:t> </a:t>
            </a:r>
            <a:r>
              <a:rPr lang="en-US" altLang="ja-JP" sz="2000" dirty="0">
                <a:latin typeface="Segoe UI" panose="020B0502040204020203" pitchFamily="34" charset="0"/>
                <a:cs typeface="Segoe UI" panose="020B0502040204020203" pitchFamily="34" charset="0"/>
              </a:rPr>
              <a:t>BI Web</a:t>
            </a:r>
            <a:r>
              <a:rPr lang="ja-JP" altLang="en-US" sz="2000" dirty="0">
                <a:latin typeface="Segoe UI" panose="020B0502040204020203" pitchFamily="34" charset="0"/>
                <a:cs typeface="Segoe UI" panose="020B0502040204020203" pitchFamily="34" charset="0"/>
              </a:rPr>
              <a:t>サービスで自動データ更新設定を行います。</a:t>
            </a:r>
            <a:endParaRPr lang="en-US" altLang="ja-JP"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6214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D95BE8C4-AC1F-4E3B-91E5-429BC3868F45}"/>
              </a:ext>
            </a:extLst>
          </p:cNvPr>
          <p:cNvSpPr txBox="1"/>
          <p:nvPr/>
        </p:nvSpPr>
        <p:spPr>
          <a:xfrm>
            <a:off x="882926" y="1200970"/>
            <a:ext cx="10752604" cy="646331"/>
          </a:xfrm>
          <a:prstGeom prst="rect">
            <a:avLst/>
          </a:prstGeom>
          <a:noFill/>
        </p:spPr>
        <p:txBody>
          <a:bodyPr wrap="square" rtlCol="0">
            <a:spAutoFit/>
          </a:bodyPr>
          <a:lstStyle/>
          <a:p>
            <a:r>
              <a:rPr lang="en-US" altLang="ja-JP" dirty="0">
                <a:latin typeface="Segoe UI" panose="020B0502040204020203" pitchFamily="34" charset="0"/>
                <a:cs typeface="Segoe UI" panose="020B0502040204020203" pitchFamily="34" charset="0"/>
              </a:rPr>
              <a:t>Power</a:t>
            </a:r>
            <a:r>
              <a:rPr lang="ja-JP" altLang="en-US" dirty="0">
                <a:latin typeface="Segoe UI" panose="020B0502040204020203" pitchFamily="34" charset="0"/>
                <a:cs typeface="Segoe UI" panose="020B0502040204020203" pitchFamily="34" charset="0"/>
              </a:rPr>
              <a:t> </a:t>
            </a:r>
            <a:r>
              <a:rPr lang="en-US" altLang="ja-JP" dirty="0">
                <a:latin typeface="Segoe UI" panose="020B0502040204020203" pitchFamily="34" charset="0"/>
                <a:cs typeface="Segoe UI" panose="020B0502040204020203" pitchFamily="34" charset="0"/>
              </a:rPr>
              <a:t>BI</a:t>
            </a:r>
            <a:r>
              <a:rPr lang="ja-JP" altLang="en-US" dirty="0">
                <a:latin typeface="Segoe UI" panose="020B0502040204020203" pitchFamily="34" charset="0"/>
                <a:cs typeface="Segoe UI" panose="020B0502040204020203" pitchFamily="34" charset="0"/>
              </a:rPr>
              <a:t> </a:t>
            </a:r>
            <a:r>
              <a:rPr lang="en-US" altLang="ja-JP" dirty="0">
                <a:latin typeface="Segoe UI" panose="020B0502040204020203" pitchFamily="34" charset="0"/>
                <a:cs typeface="Segoe UI" panose="020B0502040204020203" pitchFamily="34" charset="0"/>
              </a:rPr>
              <a:t>PRO</a:t>
            </a:r>
            <a:r>
              <a:rPr lang="ja-JP" altLang="en-US" dirty="0">
                <a:latin typeface="Segoe UI" panose="020B0502040204020203" pitchFamily="34" charset="0"/>
                <a:cs typeface="Segoe UI" panose="020B0502040204020203" pitchFamily="34" charset="0"/>
              </a:rPr>
              <a:t>・</a:t>
            </a:r>
            <a:r>
              <a:rPr lang="en-US" altLang="ja-JP" dirty="0">
                <a:latin typeface="Segoe UI" panose="020B0502040204020203" pitchFamily="34" charset="0"/>
                <a:cs typeface="Segoe UI" panose="020B0502040204020203" pitchFamily="34" charset="0"/>
              </a:rPr>
              <a:t>Premium</a:t>
            </a:r>
            <a:r>
              <a:rPr lang="ja-JP" altLang="en-US" dirty="0">
                <a:latin typeface="Segoe UI" panose="020B0502040204020203" pitchFamily="34" charset="0"/>
                <a:cs typeface="Segoe UI" panose="020B0502040204020203" pitchFamily="34" charset="0"/>
              </a:rPr>
              <a:t>ライセンスを利用してグラフを他ユーザーに共有した場合に、</a:t>
            </a:r>
            <a:br>
              <a:rPr lang="en-US" altLang="ja-JP" dirty="0">
                <a:latin typeface="Segoe UI" panose="020B0502040204020203" pitchFamily="34" charset="0"/>
                <a:cs typeface="Segoe UI" panose="020B0502040204020203" pitchFamily="34" charset="0"/>
              </a:rPr>
            </a:br>
            <a:r>
              <a:rPr lang="ja-JP" altLang="en-US" dirty="0">
                <a:latin typeface="Segoe UI" panose="020B0502040204020203" pitchFamily="34" charset="0"/>
                <a:cs typeface="Segoe UI" panose="020B0502040204020203" pitchFamily="34" charset="0"/>
              </a:rPr>
              <a:t>グラフにアクセスしたユーザー</a:t>
            </a:r>
            <a:r>
              <a:rPr lang="en-US" altLang="ja-JP" dirty="0">
                <a:latin typeface="Segoe UI" panose="020B0502040204020203" pitchFamily="34" charset="0"/>
                <a:cs typeface="Segoe UI" panose="020B0502040204020203" pitchFamily="34" charset="0"/>
              </a:rPr>
              <a:t>ID</a:t>
            </a:r>
            <a:r>
              <a:rPr lang="ja-JP" altLang="en-US" dirty="0">
                <a:latin typeface="Segoe UI" panose="020B0502040204020203" pitchFamily="34" charset="0"/>
                <a:cs typeface="Segoe UI" panose="020B0502040204020203" pitchFamily="34" charset="0"/>
              </a:rPr>
              <a:t>毎にグラフ公開範囲を制限したい場合に利用できる機能です。</a:t>
            </a:r>
            <a:endParaRPr kumimoji="1" lang="ja-JP" altLang="en-US" sz="2000" dirty="0">
              <a:latin typeface="Segoe UI" panose="020B0502040204020203" pitchFamily="34" charset="0"/>
              <a:cs typeface="Segoe UI" panose="020B0502040204020203" pitchFamily="34" charset="0"/>
            </a:endParaRPr>
          </a:p>
        </p:txBody>
      </p:sp>
      <p:sp>
        <p:nvSpPr>
          <p:cNvPr id="2" name="スライド番号プレースホルダー 1">
            <a:extLst>
              <a:ext uri="{FF2B5EF4-FFF2-40B4-BE49-F238E27FC236}">
                <a16:creationId xmlns:a16="http://schemas.microsoft.com/office/drawing/2014/main" id="{61826D46-45B2-4467-A430-B533B3AE1CDD}"/>
              </a:ext>
            </a:extLst>
          </p:cNvPr>
          <p:cNvSpPr>
            <a:spLocks noGrp="1"/>
          </p:cNvSpPr>
          <p:nvPr>
            <p:ph type="sldNum" sz="quarter" idx="12"/>
          </p:nvPr>
        </p:nvSpPr>
        <p:spPr/>
        <p:txBody>
          <a:bodyPr/>
          <a:lstStyle/>
          <a:p>
            <a:fld id="{3AE4FB8B-35D1-409B-8BCB-3FDFBBFE896D}" type="slidenum">
              <a:rPr kumimoji="1" lang="ja-JP" altLang="en-US" smtClean="0"/>
              <a:t>15</a:t>
            </a:fld>
            <a:endParaRPr kumimoji="1" lang="ja-JP" altLang="en-US"/>
          </a:p>
        </p:txBody>
      </p:sp>
      <p:sp>
        <p:nvSpPr>
          <p:cNvPr id="9" name="テキスト ボックス 8">
            <a:extLst>
              <a:ext uri="{FF2B5EF4-FFF2-40B4-BE49-F238E27FC236}">
                <a16:creationId xmlns:a16="http://schemas.microsoft.com/office/drawing/2014/main" id="{397CFFB4-E0EF-44A4-8AF3-52CA94D0B42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6. </a:t>
            </a:r>
            <a:r>
              <a:rPr lang="ja-JP" altLang="en-US" sz="3529" dirty="0">
                <a:solidFill>
                  <a:schemeClr val="tx2"/>
                </a:solidFill>
              </a:rPr>
              <a:t>行レベルセキュリティ機能について</a:t>
            </a:r>
          </a:p>
        </p:txBody>
      </p:sp>
      <p:pic>
        <p:nvPicPr>
          <p:cNvPr id="3" name="図 2">
            <a:extLst>
              <a:ext uri="{FF2B5EF4-FFF2-40B4-BE49-F238E27FC236}">
                <a16:creationId xmlns:a16="http://schemas.microsoft.com/office/drawing/2014/main" id="{A5437C4F-0E1B-431E-BB68-AC21D463E030}"/>
              </a:ext>
            </a:extLst>
          </p:cNvPr>
          <p:cNvPicPr>
            <a:picLocks noChangeAspect="1"/>
          </p:cNvPicPr>
          <p:nvPr/>
        </p:nvPicPr>
        <p:blipFill>
          <a:blip r:embed="rId3"/>
          <a:stretch>
            <a:fillRect/>
          </a:stretch>
        </p:blipFill>
        <p:spPr>
          <a:xfrm>
            <a:off x="5557611" y="2143472"/>
            <a:ext cx="6282795" cy="3773649"/>
          </a:xfrm>
          <a:prstGeom prst="rect">
            <a:avLst/>
          </a:prstGeom>
        </p:spPr>
      </p:pic>
      <p:sp>
        <p:nvSpPr>
          <p:cNvPr id="8" name="テキスト ボックス 7">
            <a:extLst>
              <a:ext uri="{FF2B5EF4-FFF2-40B4-BE49-F238E27FC236}">
                <a16:creationId xmlns:a16="http://schemas.microsoft.com/office/drawing/2014/main" id="{9DAC59C7-5D89-4CD4-A30A-337AAB146D21}"/>
              </a:ext>
            </a:extLst>
          </p:cNvPr>
          <p:cNvSpPr txBox="1"/>
          <p:nvPr/>
        </p:nvSpPr>
        <p:spPr>
          <a:xfrm>
            <a:off x="746620" y="2150324"/>
            <a:ext cx="4588778" cy="3539430"/>
          </a:xfrm>
          <a:prstGeom prst="rect">
            <a:avLst/>
          </a:prstGeom>
          <a:noFill/>
        </p:spPr>
        <p:txBody>
          <a:bodyPr wrap="square" rtlCol="0">
            <a:spAutoFit/>
          </a:bodyPr>
          <a:lstStyle/>
          <a:p>
            <a:r>
              <a:rPr lang="ja-JP" altLang="en-US" sz="1600" b="1" dirty="0">
                <a:solidFill>
                  <a:schemeClr val="accent5">
                    <a:lumMod val="75000"/>
                  </a:schemeClr>
                </a:solidFill>
                <a:latin typeface="Segoe UI" panose="020B0502040204020203" pitchFamily="34" charset="0"/>
                <a:cs typeface="Segoe UI" panose="020B0502040204020203" pitchFamily="34" charset="0"/>
              </a:rPr>
              <a:t>利用ケース</a:t>
            </a:r>
            <a:r>
              <a:rPr lang="en-US" altLang="ja-JP" sz="1600" b="1" dirty="0">
                <a:solidFill>
                  <a:schemeClr val="accent5">
                    <a:lumMod val="75000"/>
                  </a:schemeClr>
                </a:solidFill>
                <a:latin typeface="Segoe UI" panose="020B0502040204020203" pitchFamily="34" charset="0"/>
                <a:cs typeface="Segoe UI" panose="020B0502040204020203" pitchFamily="34" charset="0"/>
              </a:rPr>
              <a:t>:</a:t>
            </a:r>
          </a:p>
          <a:p>
            <a:pPr marL="285750" indent="-285750">
              <a:buFont typeface="Wingdings" panose="05000000000000000000" pitchFamily="2" charset="2"/>
              <a:buChar char="l"/>
            </a:pPr>
            <a:r>
              <a:rPr lang="en-US" altLang="ja-JP" sz="1600" dirty="0">
                <a:solidFill>
                  <a:schemeClr val="accent5">
                    <a:lumMod val="75000"/>
                  </a:schemeClr>
                </a:solidFill>
                <a:latin typeface="Segoe UI" panose="020B0502040204020203" pitchFamily="34" charset="0"/>
                <a:cs typeface="Segoe UI" panose="020B0502040204020203" pitchFamily="34" charset="0"/>
              </a:rPr>
              <a:t>Sales &amp; Marketing</a:t>
            </a:r>
            <a:r>
              <a:rPr lang="ja-JP" altLang="en-US" sz="1600" dirty="0">
                <a:solidFill>
                  <a:schemeClr val="accent5">
                    <a:lumMod val="75000"/>
                  </a:schemeClr>
                </a:solidFill>
                <a:latin typeface="Segoe UI" panose="020B0502040204020203" pitchFamily="34" charset="0"/>
                <a:cs typeface="Segoe UI" panose="020B0502040204020203" pitchFamily="34" charset="0"/>
              </a:rPr>
              <a:t>部長には自らの部署のみのデータを参照させ、他部署データを閲覧できないようにしたい。</a:t>
            </a:r>
            <a:endParaRPr lang="en-US" altLang="ja-JP" sz="1600" dirty="0">
              <a:solidFill>
                <a:schemeClr val="accent5">
                  <a:lumMod val="75000"/>
                </a:schemeClr>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l"/>
            </a:pPr>
            <a:r>
              <a:rPr lang="en-US" altLang="ja-JP" sz="1600" dirty="0">
                <a:solidFill>
                  <a:schemeClr val="accent5">
                    <a:lumMod val="75000"/>
                  </a:schemeClr>
                </a:solidFill>
                <a:latin typeface="Segoe UI" panose="020B0502040204020203" pitchFamily="34" charset="0"/>
                <a:cs typeface="Segoe UI" panose="020B0502040204020203" pitchFamily="34" charset="0"/>
              </a:rPr>
              <a:t>USA</a:t>
            </a:r>
            <a:r>
              <a:rPr lang="ja-JP" altLang="en-US" sz="1600" dirty="0">
                <a:solidFill>
                  <a:schemeClr val="accent5">
                    <a:lumMod val="75000"/>
                  </a:schemeClr>
                </a:solidFill>
                <a:latin typeface="Segoe UI" panose="020B0502040204020203" pitchFamily="34" charset="0"/>
                <a:cs typeface="Segoe UI" panose="020B0502040204020203" pitchFamily="34" charset="0"/>
              </a:rPr>
              <a:t>ユーザーは</a:t>
            </a:r>
            <a:r>
              <a:rPr lang="en-US" altLang="ja-JP" sz="1600" dirty="0">
                <a:solidFill>
                  <a:schemeClr val="accent5">
                    <a:lumMod val="75000"/>
                  </a:schemeClr>
                </a:solidFill>
                <a:latin typeface="Segoe UI" panose="020B0502040204020203" pitchFamily="34" charset="0"/>
                <a:cs typeface="Segoe UI" panose="020B0502040204020203" pitchFamily="34" charset="0"/>
              </a:rPr>
              <a:t>USA</a:t>
            </a:r>
            <a:r>
              <a:rPr lang="ja-JP" altLang="en-US" sz="1600" dirty="0">
                <a:solidFill>
                  <a:schemeClr val="accent5">
                    <a:lumMod val="75000"/>
                  </a:schemeClr>
                </a:solidFill>
                <a:latin typeface="Segoe UI" panose="020B0502040204020203" pitchFamily="34" charset="0"/>
                <a:cs typeface="Segoe UI" panose="020B0502040204020203" pitchFamily="34" charset="0"/>
              </a:rPr>
              <a:t>ユーザーのみのデータを参照させ、日本ユーザーのデータを参照できないようにしたい。</a:t>
            </a:r>
            <a:br>
              <a:rPr lang="en-US" altLang="ja-JP" sz="1600" dirty="0">
                <a:solidFill>
                  <a:schemeClr val="accent5">
                    <a:lumMod val="75000"/>
                  </a:schemeClr>
                </a:solidFill>
                <a:latin typeface="Segoe UI" panose="020B0502040204020203" pitchFamily="34" charset="0"/>
                <a:cs typeface="Segoe UI" panose="020B0502040204020203" pitchFamily="34" charset="0"/>
              </a:rPr>
            </a:br>
            <a:endParaRPr lang="en-US" altLang="ja-JP" sz="1600" dirty="0">
              <a:solidFill>
                <a:schemeClr val="accent5">
                  <a:lumMod val="75000"/>
                </a:schemeClr>
              </a:solidFill>
              <a:latin typeface="Segoe UI" panose="020B0502040204020203" pitchFamily="34" charset="0"/>
              <a:cs typeface="Segoe UI" panose="020B0502040204020203" pitchFamily="34" charset="0"/>
            </a:endParaRPr>
          </a:p>
          <a:p>
            <a:r>
              <a:rPr lang="ja-JP" altLang="en-US" sz="1600" dirty="0">
                <a:solidFill>
                  <a:schemeClr val="accent5">
                    <a:lumMod val="75000"/>
                  </a:schemeClr>
                </a:solidFill>
                <a:latin typeface="Segoe UI" panose="020B0502040204020203" pitchFamily="34" charset="0"/>
                <a:cs typeface="Segoe UI" panose="020B0502040204020203" pitchFamily="34" charset="0"/>
              </a:rPr>
              <a:t>行レベルセキュリティは、</a:t>
            </a:r>
            <a:r>
              <a:rPr lang="en-US" altLang="ja-JP" sz="1600" dirty="0">
                <a:solidFill>
                  <a:schemeClr val="accent5">
                    <a:lumMod val="75000"/>
                  </a:schemeClr>
                </a:solidFill>
                <a:latin typeface="Segoe UI" panose="020B0502040204020203" pitchFamily="34" charset="0"/>
                <a:cs typeface="Segoe UI" panose="020B0502040204020203" pitchFamily="34" charset="0"/>
              </a:rPr>
              <a:t>User</a:t>
            </a:r>
            <a:r>
              <a:rPr lang="ja-JP" altLang="en-US" sz="1600" dirty="0">
                <a:solidFill>
                  <a:schemeClr val="accent5">
                    <a:lumMod val="75000"/>
                  </a:schemeClr>
                </a:solidFill>
                <a:latin typeface="Segoe UI" panose="020B0502040204020203" pitchFamily="34" charset="0"/>
                <a:cs typeface="Segoe UI" panose="020B0502040204020203" pitchFamily="34" charset="0"/>
              </a:rPr>
              <a:t> </a:t>
            </a:r>
            <a:r>
              <a:rPr lang="en-US" altLang="ja-JP" sz="1600" dirty="0">
                <a:solidFill>
                  <a:schemeClr val="accent5">
                    <a:lumMod val="75000"/>
                  </a:schemeClr>
                </a:solidFill>
                <a:latin typeface="Segoe UI" panose="020B0502040204020203" pitchFamily="34" charset="0"/>
                <a:cs typeface="Segoe UI" panose="020B0502040204020203" pitchFamily="34" charset="0"/>
              </a:rPr>
              <a:t>ID</a:t>
            </a:r>
            <a:r>
              <a:rPr lang="ja-JP" altLang="en-US" sz="1600" dirty="0">
                <a:solidFill>
                  <a:schemeClr val="accent5">
                    <a:lumMod val="75000"/>
                  </a:schemeClr>
                </a:solidFill>
                <a:latin typeface="Segoe UI" panose="020B0502040204020203" pitchFamily="34" charset="0"/>
                <a:cs typeface="Segoe UI" panose="020B0502040204020203" pitchFamily="34" charset="0"/>
              </a:rPr>
              <a:t>と各グラフフィルタ条件をマッチさせる設定イメージで利用します。</a:t>
            </a:r>
            <a:br>
              <a:rPr lang="en-US" altLang="ja-JP" sz="1600" dirty="0">
                <a:solidFill>
                  <a:schemeClr val="accent5">
                    <a:lumMod val="75000"/>
                  </a:schemeClr>
                </a:solidFill>
                <a:latin typeface="Segoe UI" panose="020B0502040204020203" pitchFamily="34" charset="0"/>
                <a:cs typeface="Segoe UI" panose="020B0502040204020203" pitchFamily="34" charset="0"/>
              </a:rPr>
            </a:br>
            <a:r>
              <a:rPr lang="ja-JP" altLang="en-US" sz="1600" dirty="0">
                <a:solidFill>
                  <a:schemeClr val="accent5">
                    <a:lumMod val="75000"/>
                  </a:schemeClr>
                </a:solidFill>
                <a:latin typeface="Segoe UI" panose="020B0502040204020203" pitchFamily="34" charset="0"/>
                <a:cs typeface="Segoe UI" panose="020B0502040204020203" pitchFamily="34" charset="0"/>
              </a:rPr>
              <a:t>詳細は以下を参照してください。</a:t>
            </a:r>
            <a:br>
              <a:rPr lang="en-US" altLang="ja-JP" sz="1600" b="1" dirty="0">
                <a:solidFill>
                  <a:schemeClr val="accent2">
                    <a:lumMod val="75000"/>
                  </a:schemeClr>
                </a:solidFill>
                <a:latin typeface="Segoe UI" panose="020B0502040204020203" pitchFamily="34" charset="0"/>
                <a:cs typeface="Segoe UI" panose="020B0502040204020203" pitchFamily="34" charset="0"/>
              </a:rPr>
            </a:br>
            <a:r>
              <a:rPr lang="en-US" altLang="ja-JP" sz="1600" dirty="0">
                <a:latin typeface="Segoe UI" panose="020B0502040204020203" pitchFamily="34" charset="0"/>
                <a:cs typeface="Segoe UI" panose="020B0502040204020203" pitchFamily="34" charset="0"/>
              </a:rPr>
              <a:t>https://docs.microsoft.com/en-us/power-bi/service-admin-rls</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80264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CC864CF-F65B-4A8C-B2B2-07C21C9B67CE}"/>
              </a:ext>
            </a:extLst>
          </p:cNvPr>
          <p:cNvPicPr>
            <a:picLocks noChangeAspect="1"/>
          </p:cNvPicPr>
          <p:nvPr/>
        </p:nvPicPr>
        <p:blipFill rotWithShape="1">
          <a:blip r:embed="rId3"/>
          <a:srcRect l="2184" t="17088" r="19057" b="2221"/>
          <a:stretch/>
        </p:blipFill>
        <p:spPr>
          <a:xfrm>
            <a:off x="1446245" y="1496985"/>
            <a:ext cx="9155698" cy="5081097"/>
          </a:xfrm>
          <a:prstGeom prst="rect">
            <a:avLst/>
          </a:prstGeom>
        </p:spPr>
      </p:pic>
      <p:sp>
        <p:nvSpPr>
          <p:cNvPr id="2" name="スライド番号プレースホルダー 1">
            <a:extLst>
              <a:ext uri="{FF2B5EF4-FFF2-40B4-BE49-F238E27FC236}">
                <a16:creationId xmlns:a16="http://schemas.microsoft.com/office/drawing/2014/main" id="{61826D46-45B2-4467-A430-B533B3AE1CDD}"/>
              </a:ext>
            </a:extLst>
          </p:cNvPr>
          <p:cNvSpPr>
            <a:spLocks noGrp="1"/>
          </p:cNvSpPr>
          <p:nvPr>
            <p:ph type="sldNum" sz="quarter" idx="12"/>
          </p:nvPr>
        </p:nvSpPr>
        <p:spPr/>
        <p:txBody>
          <a:bodyPr/>
          <a:lstStyle/>
          <a:p>
            <a:fld id="{3AE4FB8B-35D1-409B-8BCB-3FDFBBFE896D}" type="slidenum">
              <a:rPr kumimoji="1" lang="ja-JP" altLang="en-US" smtClean="0"/>
              <a:t>16</a:t>
            </a:fld>
            <a:endParaRPr kumimoji="1" lang="ja-JP" altLang="en-US"/>
          </a:p>
        </p:txBody>
      </p:sp>
      <p:sp>
        <p:nvSpPr>
          <p:cNvPr id="9" name="テキスト ボックス 8">
            <a:extLst>
              <a:ext uri="{FF2B5EF4-FFF2-40B4-BE49-F238E27FC236}">
                <a16:creationId xmlns:a16="http://schemas.microsoft.com/office/drawing/2014/main" id="{397CFFB4-E0EF-44A4-8AF3-52CA94D0B42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6. </a:t>
            </a:r>
            <a:r>
              <a:rPr lang="ja-JP" altLang="en-US" sz="3529" dirty="0">
                <a:solidFill>
                  <a:schemeClr val="tx2"/>
                </a:solidFill>
              </a:rPr>
              <a:t>行レベルセキュリティ機能について</a:t>
            </a:r>
          </a:p>
        </p:txBody>
      </p:sp>
      <p:sp>
        <p:nvSpPr>
          <p:cNvPr id="7" name="テキスト ボックス 6">
            <a:extLst>
              <a:ext uri="{FF2B5EF4-FFF2-40B4-BE49-F238E27FC236}">
                <a16:creationId xmlns:a16="http://schemas.microsoft.com/office/drawing/2014/main" id="{2957BFA9-4E99-4576-8C38-977876492EBC}"/>
              </a:ext>
            </a:extLst>
          </p:cNvPr>
          <p:cNvSpPr txBox="1"/>
          <p:nvPr/>
        </p:nvSpPr>
        <p:spPr>
          <a:xfrm>
            <a:off x="892257" y="1061011"/>
            <a:ext cx="10752604" cy="369332"/>
          </a:xfrm>
          <a:prstGeom prst="rect">
            <a:avLst/>
          </a:prstGeom>
          <a:noFill/>
        </p:spPr>
        <p:txBody>
          <a:bodyPr wrap="square" rtlCol="0">
            <a:spAutoFit/>
          </a:bodyPr>
          <a:lstStyle/>
          <a:p>
            <a:r>
              <a:rPr lang="ja-JP" altLang="en-US" dirty="0">
                <a:latin typeface="Segoe UI" panose="020B0502040204020203" pitchFamily="34" charset="0"/>
                <a:cs typeface="Segoe UI" panose="020B0502040204020203" pitchFamily="34" charset="0"/>
              </a:rPr>
              <a:t>例：組織別制限（</a:t>
            </a:r>
            <a:r>
              <a:rPr lang="en-US" altLang="ja-JP" dirty="0" err="1">
                <a:latin typeface="Segoe UI" panose="020B0502040204020203" pitchFamily="34" charset="0"/>
                <a:cs typeface="Segoe UI" panose="020B0502040204020203" pitchFamily="34" charset="0"/>
              </a:rPr>
              <a:t>Conotoso</a:t>
            </a:r>
            <a:r>
              <a:rPr lang="en-US" altLang="ja-JP" dirty="0">
                <a:latin typeface="Segoe UI" panose="020B0502040204020203" pitchFamily="34" charset="0"/>
                <a:cs typeface="Segoe UI" panose="020B0502040204020203" pitchFamily="34" charset="0"/>
              </a:rPr>
              <a:t>-East)</a:t>
            </a:r>
            <a:r>
              <a:rPr lang="ja-JP" altLang="en-US" dirty="0">
                <a:latin typeface="Segoe UI" panose="020B0502040204020203" pitchFamily="34" charset="0"/>
                <a:cs typeface="Segoe UI" panose="020B0502040204020203" pitchFamily="34" charset="0"/>
              </a:rPr>
              <a:t>の未適応時、すべての会社の数値が表示される。</a:t>
            </a:r>
            <a:endParaRPr kumimoji="1" lang="ja-JP" alt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18389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5D2105D-98F7-41A7-8B21-18729272C1F4}"/>
              </a:ext>
            </a:extLst>
          </p:cNvPr>
          <p:cNvPicPr>
            <a:picLocks noChangeAspect="1"/>
          </p:cNvPicPr>
          <p:nvPr/>
        </p:nvPicPr>
        <p:blipFill rotWithShape="1">
          <a:blip r:embed="rId3"/>
          <a:srcRect l="2538" t="17045" r="18898" b="2209"/>
          <a:stretch/>
        </p:blipFill>
        <p:spPr>
          <a:xfrm>
            <a:off x="1436915" y="1492899"/>
            <a:ext cx="9190652" cy="5116444"/>
          </a:xfrm>
          <a:prstGeom prst="rect">
            <a:avLst/>
          </a:prstGeom>
        </p:spPr>
      </p:pic>
      <p:sp>
        <p:nvSpPr>
          <p:cNvPr id="2" name="スライド番号プレースホルダー 1">
            <a:extLst>
              <a:ext uri="{FF2B5EF4-FFF2-40B4-BE49-F238E27FC236}">
                <a16:creationId xmlns:a16="http://schemas.microsoft.com/office/drawing/2014/main" id="{61826D46-45B2-4467-A430-B533B3AE1CDD}"/>
              </a:ext>
            </a:extLst>
          </p:cNvPr>
          <p:cNvSpPr>
            <a:spLocks noGrp="1"/>
          </p:cNvSpPr>
          <p:nvPr>
            <p:ph type="sldNum" sz="quarter" idx="12"/>
          </p:nvPr>
        </p:nvSpPr>
        <p:spPr/>
        <p:txBody>
          <a:bodyPr/>
          <a:lstStyle/>
          <a:p>
            <a:fld id="{3AE4FB8B-35D1-409B-8BCB-3FDFBBFE896D}" type="slidenum">
              <a:rPr kumimoji="1" lang="ja-JP" altLang="en-US" smtClean="0"/>
              <a:t>17</a:t>
            </a:fld>
            <a:endParaRPr kumimoji="1" lang="ja-JP" altLang="en-US"/>
          </a:p>
        </p:txBody>
      </p:sp>
      <p:sp>
        <p:nvSpPr>
          <p:cNvPr id="9" name="テキスト ボックス 8">
            <a:extLst>
              <a:ext uri="{FF2B5EF4-FFF2-40B4-BE49-F238E27FC236}">
                <a16:creationId xmlns:a16="http://schemas.microsoft.com/office/drawing/2014/main" id="{397CFFB4-E0EF-44A4-8AF3-52CA94D0B42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6. </a:t>
            </a:r>
            <a:r>
              <a:rPr lang="ja-JP" altLang="en-US" sz="3529" dirty="0">
                <a:solidFill>
                  <a:schemeClr val="tx2"/>
                </a:solidFill>
              </a:rPr>
              <a:t>行レベルセキュリティ機能について</a:t>
            </a:r>
          </a:p>
        </p:txBody>
      </p:sp>
      <p:sp>
        <p:nvSpPr>
          <p:cNvPr id="7" name="正方形/長方形 6">
            <a:extLst>
              <a:ext uri="{FF2B5EF4-FFF2-40B4-BE49-F238E27FC236}">
                <a16:creationId xmlns:a16="http://schemas.microsoft.com/office/drawing/2014/main" id="{7A2F21F8-9656-4F2B-96A9-44891348AFDA}"/>
              </a:ext>
            </a:extLst>
          </p:cNvPr>
          <p:cNvSpPr/>
          <p:nvPr/>
        </p:nvSpPr>
        <p:spPr>
          <a:xfrm>
            <a:off x="9250935" y="3323096"/>
            <a:ext cx="1339310" cy="1976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5E642241-B8F7-48FB-A2D8-9AEB0686D01A}"/>
              </a:ext>
            </a:extLst>
          </p:cNvPr>
          <p:cNvSpPr/>
          <p:nvPr/>
        </p:nvSpPr>
        <p:spPr>
          <a:xfrm>
            <a:off x="1567543" y="3158255"/>
            <a:ext cx="942392" cy="1976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1A5090B-F076-45A3-B09B-1F90DBF53AB0}"/>
              </a:ext>
            </a:extLst>
          </p:cNvPr>
          <p:cNvSpPr/>
          <p:nvPr/>
        </p:nvSpPr>
        <p:spPr>
          <a:xfrm>
            <a:off x="5747657" y="3124042"/>
            <a:ext cx="550506" cy="1976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85A63BAE-F4E7-4812-89D2-B438E4933445}"/>
              </a:ext>
            </a:extLst>
          </p:cNvPr>
          <p:cNvSpPr txBox="1"/>
          <p:nvPr/>
        </p:nvSpPr>
        <p:spPr>
          <a:xfrm>
            <a:off x="892257" y="1061011"/>
            <a:ext cx="10752604" cy="369332"/>
          </a:xfrm>
          <a:prstGeom prst="rect">
            <a:avLst/>
          </a:prstGeom>
          <a:noFill/>
        </p:spPr>
        <p:txBody>
          <a:bodyPr wrap="square" rtlCol="0">
            <a:spAutoFit/>
          </a:bodyPr>
          <a:lstStyle/>
          <a:p>
            <a:r>
              <a:rPr lang="ja-JP" altLang="en-US" dirty="0">
                <a:latin typeface="Segoe UI" panose="020B0502040204020203" pitchFamily="34" charset="0"/>
                <a:cs typeface="Segoe UI" panose="020B0502040204020203" pitchFamily="34" charset="0"/>
              </a:rPr>
              <a:t>例：組織別制限（</a:t>
            </a:r>
            <a:r>
              <a:rPr lang="en-US" altLang="ja-JP" dirty="0" err="1">
                <a:latin typeface="Segoe UI" panose="020B0502040204020203" pitchFamily="34" charset="0"/>
                <a:cs typeface="Segoe UI" panose="020B0502040204020203" pitchFamily="34" charset="0"/>
              </a:rPr>
              <a:t>Conotoso</a:t>
            </a:r>
            <a:r>
              <a:rPr lang="en-US" altLang="ja-JP" dirty="0">
                <a:latin typeface="Segoe UI" panose="020B0502040204020203" pitchFamily="34" charset="0"/>
                <a:cs typeface="Segoe UI" panose="020B0502040204020203" pitchFamily="34" charset="0"/>
              </a:rPr>
              <a:t>-East)</a:t>
            </a:r>
            <a:r>
              <a:rPr lang="ja-JP" altLang="en-US" dirty="0">
                <a:latin typeface="Segoe UI" panose="020B0502040204020203" pitchFamily="34" charset="0"/>
                <a:cs typeface="Segoe UI" panose="020B0502040204020203" pitchFamily="34" charset="0"/>
              </a:rPr>
              <a:t>を適応した場合、すべての数値が</a:t>
            </a:r>
            <a:r>
              <a:rPr lang="en-US" altLang="ja-JP" dirty="0" err="1">
                <a:latin typeface="Segoe UI" panose="020B0502040204020203" pitchFamily="34" charset="0"/>
                <a:cs typeface="Segoe UI" panose="020B0502040204020203" pitchFamily="34" charset="0"/>
              </a:rPr>
              <a:t>Conotoso</a:t>
            </a:r>
            <a:r>
              <a:rPr lang="en-US" altLang="ja-JP" dirty="0">
                <a:latin typeface="Segoe UI" panose="020B0502040204020203" pitchFamily="34" charset="0"/>
                <a:cs typeface="Segoe UI" panose="020B0502040204020203" pitchFamily="34" charset="0"/>
              </a:rPr>
              <a:t>-East</a:t>
            </a:r>
            <a:r>
              <a:rPr lang="ja-JP" altLang="en-US" dirty="0">
                <a:latin typeface="Segoe UI" panose="020B0502040204020203" pitchFamily="34" charset="0"/>
                <a:cs typeface="Segoe UI" panose="020B0502040204020203" pitchFamily="34" charset="0"/>
              </a:rPr>
              <a:t>のものに限定される。</a:t>
            </a:r>
            <a:endParaRPr kumimoji="1" lang="ja-JP" alt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05821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D95BE8C4-AC1F-4E3B-91E5-429BC3868F45}"/>
              </a:ext>
            </a:extLst>
          </p:cNvPr>
          <p:cNvSpPr txBox="1"/>
          <p:nvPr/>
        </p:nvSpPr>
        <p:spPr>
          <a:xfrm>
            <a:off x="159391" y="1788199"/>
            <a:ext cx="4890781" cy="2800767"/>
          </a:xfrm>
          <a:prstGeom prst="rect">
            <a:avLst/>
          </a:prstGeom>
          <a:noFill/>
        </p:spPr>
        <p:txBody>
          <a:bodyPr wrap="square" rtlCol="0">
            <a:spAutoFit/>
          </a:bodyPr>
          <a:lstStyle/>
          <a:p>
            <a:r>
              <a:rPr lang="ja-JP" altLang="en-US" sz="1600" dirty="0">
                <a:latin typeface="Segoe UI" panose="020B0502040204020203" pitchFamily="34" charset="0"/>
                <a:cs typeface="Segoe UI" panose="020B0502040204020203" pitchFamily="34" charset="0"/>
              </a:rPr>
              <a:t>本サンプルグラフ（</a:t>
            </a:r>
            <a:r>
              <a:rPr lang="en-US" altLang="ja-JP" sz="1600" dirty="0">
                <a:latin typeface="Segoe UI" panose="020B0502040204020203" pitchFamily="34" charset="0"/>
                <a:cs typeface="Segoe UI" panose="020B0502040204020203" pitchFamily="34" charset="0"/>
              </a:rPr>
              <a:t>Office365</a:t>
            </a:r>
            <a:r>
              <a:rPr lang="ja-JP" altLang="en-US" sz="1600" dirty="0">
                <a:latin typeface="Segoe UI" panose="020B0502040204020203" pitchFamily="34" charset="0"/>
                <a:cs typeface="Segoe UI" panose="020B0502040204020203" pitchFamily="34" charset="0"/>
              </a:rPr>
              <a:t>・</a:t>
            </a:r>
            <a:r>
              <a:rPr lang="en-US" altLang="ja-JP" sz="1600" dirty="0">
                <a:latin typeface="Segoe UI" panose="020B0502040204020203" pitchFamily="34" charset="0"/>
                <a:cs typeface="Segoe UI" panose="020B0502040204020203" pitchFamily="34" charset="0"/>
              </a:rPr>
              <a:t>Teams</a:t>
            </a:r>
            <a:r>
              <a:rPr lang="ja-JP" altLang="en-US" sz="1600" dirty="0">
                <a:latin typeface="Segoe UI" panose="020B0502040204020203" pitchFamily="34" charset="0"/>
                <a:cs typeface="Segoe UI" panose="020B0502040204020203" pitchFamily="34" charset="0"/>
              </a:rPr>
              <a:t> </a:t>
            </a:r>
            <a:r>
              <a:rPr lang="en-US" altLang="ja-JP" sz="1600" dirty="0">
                <a:latin typeface="Segoe UI" panose="020B0502040204020203" pitchFamily="34" charset="0"/>
                <a:cs typeface="Segoe UI" panose="020B0502040204020203" pitchFamily="34" charset="0"/>
              </a:rPr>
              <a:t>Usage</a:t>
            </a:r>
            <a:r>
              <a:rPr lang="ja-JP" altLang="en-US" sz="1600" dirty="0">
                <a:latin typeface="Segoe UI" panose="020B0502040204020203" pitchFamily="34" charset="0"/>
                <a:cs typeface="Segoe UI" panose="020B0502040204020203" pitchFamily="34" charset="0"/>
              </a:rPr>
              <a:t>）では、</a:t>
            </a:r>
            <a:r>
              <a:rPr lang="ja-JP" altLang="en-US" sz="1600" b="1" dirty="0">
                <a:solidFill>
                  <a:srgbClr val="00B050"/>
                </a:solidFill>
                <a:latin typeface="Segoe UI" panose="020B0502040204020203" pitchFamily="34" charset="0"/>
                <a:cs typeface="Segoe UI" panose="020B0502040204020203" pitchFamily="34" charset="0"/>
              </a:rPr>
              <a:t>組織レイヤを利用した行レベルセキュリティを利用することを想定</a:t>
            </a:r>
            <a:r>
              <a:rPr lang="ja-JP" altLang="en-US" sz="1600" dirty="0">
                <a:latin typeface="Segoe UI" panose="020B0502040204020203" pitchFamily="34" charset="0"/>
                <a:cs typeface="Segoe UI" panose="020B0502040204020203" pitchFamily="34" charset="0"/>
              </a:rPr>
              <a:t>しています。</a:t>
            </a:r>
            <a:endParaRPr lang="en-US" altLang="ja-JP" sz="1600" dirty="0">
              <a:latin typeface="Segoe UI" panose="020B0502040204020203" pitchFamily="34" charset="0"/>
              <a:cs typeface="Segoe UI" panose="020B0502040204020203" pitchFamily="34" charset="0"/>
            </a:endParaRPr>
          </a:p>
          <a:p>
            <a:endParaRPr lang="en-US" altLang="ja-JP" sz="1600" dirty="0">
              <a:latin typeface="Segoe UI" panose="020B0502040204020203" pitchFamily="34" charset="0"/>
              <a:cs typeface="Segoe UI" panose="020B0502040204020203" pitchFamily="34" charset="0"/>
            </a:endParaRPr>
          </a:p>
          <a:p>
            <a:r>
              <a:rPr lang="en-US" altLang="ja-JP" sz="1600" dirty="0">
                <a:latin typeface="Segoe UI" panose="020B0502040204020203" pitchFamily="34" charset="0"/>
                <a:cs typeface="Segoe UI" panose="020B0502040204020203" pitchFamily="34" charset="0"/>
              </a:rPr>
              <a:t>Company</a:t>
            </a:r>
            <a:r>
              <a:rPr lang="ja-JP" altLang="en-US" sz="1600" dirty="0">
                <a:latin typeface="Segoe UI" panose="020B0502040204020203" pitchFamily="34" charset="0"/>
                <a:cs typeface="Segoe UI" panose="020B0502040204020203" pitchFamily="34" charset="0"/>
              </a:rPr>
              <a:t>（会社）・</a:t>
            </a:r>
            <a:r>
              <a:rPr lang="en-US" altLang="ja-JP" sz="1600" dirty="0">
                <a:latin typeface="Segoe UI" panose="020B0502040204020203" pitchFamily="34" charset="0"/>
                <a:cs typeface="Segoe UI" panose="020B0502040204020203" pitchFamily="34" charset="0"/>
              </a:rPr>
              <a:t>Division</a:t>
            </a:r>
            <a:r>
              <a:rPr lang="ja-JP" altLang="en-US" sz="1600" dirty="0">
                <a:latin typeface="Segoe UI" panose="020B0502040204020203" pitchFamily="34" charset="0"/>
                <a:cs typeface="Segoe UI" panose="020B0502040204020203" pitchFamily="34" charset="0"/>
              </a:rPr>
              <a:t>（事業部・部）・</a:t>
            </a:r>
            <a:r>
              <a:rPr lang="en-US" altLang="ja-JP" sz="1600" dirty="0">
                <a:latin typeface="Segoe UI" panose="020B0502040204020203" pitchFamily="34" charset="0"/>
                <a:cs typeface="Segoe UI" panose="020B0502040204020203" pitchFamily="34" charset="0"/>
              </a:rPr>
              <a:t>Department</a:t>
            </a:r>
            <a:r>
              <a:rPr lang="ja-JP" altLang="en-US" sz="1600" dirty="0">
                <a:latin typeface="Segoe UI" panose="020B0502040204020203" pitchFamily="34" charset="0"/>
                <a:cs typeface="Segoe UI" panose="020B0502040204020203" pitchFamily="34" charset="0"/>
              </a:rPr>
              <a:t>（部</a:t>
            </a:r>
            <a:r>
              <a:rPr lang="en-US" altLang="ja-JP" sz="1600" dirty="0">
                <a:latin typeface="Segoe UI" panose="020B0502040204020203" pitchFamily="34" charset="0"/>
                <a:cs typeface="Segoe UI" panose="020B0502040204020203" pitchFamily="34" charset="0"/>
              </a:rPr>
              <a:t>or</a:t>
            </a:r>
            <a:r>
              <a:rPr lang="ja-JP" altLang="en-US" sz="1600" dirty="0">
                <a:latin typeface="Segoe UI" panose="020B0502040204020203" pitchFamily="34" charset="0"/>
                <a:cs typeface="Segoe UI" panose="020B0502040204020203" pitchFamily="34" charset="0"/>
              </a:rPr>
              <a:t>課）の情報から</a:t>
            </a:r>
            <a:r>
              <a:rPr lang="en-US" altLang="ja-JP" sz="1600" dirty="0">
                <a:latin typeface="Segoe UI" panose="020B0502040204020203" pitchFamily="34" charset="0"/>
                <a:cs typeface="Segoe UI" panose="020B0502040204020203" pitchFamily="34" charset="0"/>
              </a:rPr>
              <a:t>Role</a:t>
            </a:r>
            <a:r>
              <a:rPr lang="ja-JP" altLang="en-US" sz="1600" dirty="0">
                <a:latin typeface="Segoe UI" panose="020B0502040204020203" pitchFamily="34" charset="0"/>
                <a:cs typeface="Segoe UI" panose="020B0502040204020203" pitchFamily="34" charset="0"/>
              </a:rPr>
              <a:t>を定義して、定義した組織データのみ閲覧できることを目的としています。</a:t>
            </a:r>
            <a:endParaRPr lang="en-US" altLang="ja-JP" sz="1600" dirty="0">
              <a:latin typeface="Segoe UI" panose="020B0502040204020203" pitchFamily="34" charset="0"/>
              <a:cs typeface="Segoe UI" panose="020B0502040204020203" pitchFamily="34" charset="0"/>
            </a:endParaRPr>
          </a:p>
          <a:p>
            <a:endParaRPr lang="en-US" altLang="ja-JP" sz="1600" dirty="0">
              <a:latin typeface="Segoe UI" panose="020B0502040204020203" pitchFamily="34" charset="0"/>
              <a:cs typeface="Segoe UI" panose="020B0502040204020203" pitchFamily="34" charset="0"/>
            </a:endParaRPr>
          </a:p>
          <a:p>
            <a:r>
              <a:rPr lang="ja-JP" altLang="en-US" sz="1600" dirty="0">
                <a:solidFill>
                  <a:srgbClr val="FF0000"/>
                </a:solidFill>
                <a:latin typeface="Segoe UI" panose="020B0502040204020203" pitchFamily="34" charset="0"/>
                <a:cs typeface="Segoe UI" panose="020B0502040204020203" pitchFamily="34" charset="0"/>
              </a:rPr>
              <a:t>ただし、</a:t>
            </a:r>
            <a:r>
              <a:rPr lang="en-US" altLang="ja-JP" sz="1600" dirty="0">
                <a:solidFill>
                  <a:srgbClr val="FF0000"/>
                </a:solidFill>
                <a:latin typeface="Segoe UI" panose="020B0502040204020203" pitchFamily="34" charset="0"/>
                <a:cs typeface="Segoe UI" panose="020B0502040204020203" pitchFamily="34" charset="0"/>
              </a:rPr>
              <a:t>SharePoint Site Usage</a:t>
            </a:r>
            <a:r>
              <a:rPr lang="ja-JP" altLang="en-US" sz="1600" dirty="0">
                <a:solidFill>
                  <a:srgbClr val="FF0000"/>
                </a:solidFill>
                <a:latin typeface="Segoe UI" panose="020B0502040204020203" pitchFamily="34" charset="0"/>
                <a:cs typeface="Segoe UI" panose="020B0502040204020203" pitchFamily="34" charset="0"/>
              </a:rPr>
              <a:t>のグラフでは組織フィルタが有効でない場合があるため注意ください。</a:t>
            </a:r>
          </a:p>
        </p:txBody>
      </p:sp>
      <p:sp>
        <p:nvSpPr>
          <p:cNvPr id="2" name="スライド番号プレースホルダー 1">
            <a:extLst>
              <a:ext uri="{FF2B5EF4-FFF2-40B4-BE49-F238E27FC236}">
                <a16:creationId xmlns:a16="http://schemas.microsoft.com/office/drawing/2014/main" id="{61826D46-45B2-4467-A430-B533B3AE1CDD}"/>
              </a:ext>
            </a:extLst>
          </p:cNvPr>
          <p:cNvSpPr>
            <a:spLocks noGrp="1"/>
          </p:cNvSpPr>
          <p:nvPr>
            <p:ph type="sldNum" sz="quarter" idx="12"/>
          </p:nvPr>
        </p:nvSpPr>
        <p:spPr/>
        <p:txBody>
          <a:bodyPr/>
          <a:lstStyle/>
          <a:p>
            <a:fld id="{3AE4FB8B-35D1-409B-8BCB-3FDFBBFE896D}" type="slidenum">
              <a:rPr kumimoji="1" lang="ja-JP" altLang="en-US" smtClean="0"/>
              <a:t>18</a:t>
            </a:fld>
            <a:endParaRPr kumimoji="1" lang="ja-JP" altLang="en-US"/>
          </a:p>
        </p:txBody>
      </p:sp>
      <p:sp>
        <p:nvSpPr>
          <p:cNvPr id="9" name="テキスト ボックス 8">
            <a:extLst>
              <a:ext uri="{FF2B5EF4-FFF2-40B4-BE49-F238E27FC236}">
                <a16:creationId xmlns:a16="http://schemas.microsoft.com/office/drawing/2014/main" id="{397CFFB4-E0EF-44A4-8AF3-52CA94D0B42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6. </a:t>
            </a:r>
            <a:r>
              <a:rPr lang="ja-JP" altLang="en-US" sz="3529" dirty="0">
                <a:solidFill>
                  <a:schemeClr val="tx2"/>
                </a:solidFill>
              </a:rPr>
              <a:t>行レベルセキュリティ機能について</a:t>
            </a:r>
          </a:p>
        </p:txBody>
      </p:sp>
      <p:graphicFrame>
        <p:nvGraphicFramePr>
          <p:cNvPr id="4" name="表 3">
            <a:extLst>
              <a:ext uri="{FF2B5EF4-FFF2-40B4-BE49-F238E27FC236}">
                <a16:creationId xmlns:a16="http://schemas.microsoft.com/office/drawing/2014/main" id="{288285DA-6034-426B-B06E-4F0C8D1AC538}"/>
              </a:ext>
            </a:extLst>
          </p:cNvPr>
          <p:cNvGraphicFramePr>
            <a:graphicFrameLocks noGrp="1"/>
          </p:cNvGraphicFramePr>
          <p:nvPr>
            <p:extLst>
              <p:ext uri="{D42A27DB-BD31-4B8C-83A1-F6EECF244321}">
                <p14:modId xmlns:p14="http://schemas.microsoft.com/office/powerpoint/2010/main" val="6526024"/>
              </p:ext>
            </p:extLst>
          </p:nvPr>
        </p:nvGraphicFramePr>
        <p:xfrm>
          <a:off x="5125673" y="977318"/>
          <a:ext cx="6962861" cy="5760720"/>
        </p:xfrm>
        <a:graphic>
          <a:graphicData uri="http://schemas.openxmlformats.org/drawingml/2006/table">
            <a:tbl>
              <a:tblPr firstRow="1" bandRow="1">
                <a:tableStyleId>{6E25E649-3F16-4E02-A733-19D2CDBF48F0}</a:tableStyleId>
              </a:tblPr>
              <a:tblGrid>
                <a:gridCol w="1367406">
                  <a:extLst>
                    <a:ext uri="{9D8B030D-6E8A-4147-A177-3AD203B41FA5}">
                      <a16:colId xmlns:a16="http://schemas.microsoft.com/office/drawing/2014/main" val="1427595421"/>
                    </a:ext>
                  </a:extLst>
                </a:gridCol>
                <a:gridCol w="2139193">
                  <a:extLst>
                    <a:ext uri="{9D8B030D-6E8A-4147-A177-3AD203B41FA5}">
                      <a16:colId xmlns:a16="http://schemas.microsoft.com/office/drawing/2014/main" val="1229093471"/>
                    </a:ext>
                  </a:extLst>
                </a:gridCol>
                <a:gridCol w="1249959">
                  <a:extLst>
                    <a:ext uri="{9D8B030D-6E8A-4147-A177-3AD203B41FA5}">
                      <a16:colId xmlns:a16="http://schemas.microsoft.com/office/drawing/2014/main" val="2397939659"/>
                    </a:ext>
                  </a:extLst>
                </a:gridCol>
                <a:gridCol w="2206303">
                  <a:extLst>
                    <a:ext uri="{9D8B030D-6E8A-4147-A177-3AD203B41FA5}">
                      <a16:colId xmlns:a16="http://schemas.microsoft.com/office/drawing/2014/main" val="793326329"/>
                    </a:ext>
                  </a:extLst>
                </a:gridCol>
              </a:tblGrid>
              <a:tr h="223207">
                <a:tc>
                  <a:txBody>
                    <a:bodyPr/>
                    <a:lstStyle/>
                    <a:p>
                      <a:pPr algn="ctr"/>
                      <a:r>
                        <a:rPr kumimoji="1" lang="ja-JP" altLang="en-US" sz="1400" dirty="0"/>
                        <a:t>テンプレート</a:t>
                      </a:r>
                    </a:p>
                  </a:txBody>
                  <a:tcPr/>
                </a:tc>
                <a:tc>
                  <a:txBody>
                    <a:bodyPr/>
                    <a:lstStyle/>
                    <a:p>
                      <a:pPr algn="ctr"/>
                      <a:r>
                        <a:rPr kumimoji="1" lang="ja-JP" altLang="en-US" sz="1400" dirty="0"/>
                        <a:t>グラフ種類</a:t>
                      </a:r>
                    </a:p>
                  </a:txBody>
                  <a:tcPr/>
                </a:tc>
                <a:tc>
                  <a:txBody>
                    <a:bodyPr/>
                    <a:lstStyle/>
                    <a:p>
                      <a:pPr algn="ctr"/>
                      <a:r>
                        <a:rPr kumimoji="1" lang="ja-JP" altLang="en-US" sz="1400" dirty="0"/>
                        <a:t>組織フィルタ</a:t>
                      </a:r>
                    </a:p>
                  </a:txBody>
                  <a:tcPr/>
                </a:tc>
                <a:tc>
                  <a:txBody>
                    <a:bodyPr/>
                    <a:lstStyle/>
                    <a:p>
                      <a:pPr algn="ctr"/>
                      <a:r>
                        <a:rPr kumimoji="1" lang="ja-JP" altLang="en-US" sz="1400" dirty="0"/>
                        <a:t>備考</a:t>
                      </a:r>
                    </a:p>
                  </a:txBody>
                  <a:tcPr/>
                </a:tc>
                <a:extLst>
                  <a:ext uri="{0D108BD9-81ED-4DB2-BD59-A6C34878D82A}">
                    <a16:rowId xmlns:a16="http://schemas.microsoft.com/office/drawing/2014/main" val="322760157"/>
                  </a:ext>
                </a:extLst>
              </a:tr>
              <a:tr h="189726">
                <a:tc>
                  <a:txBody>
                    <a:bodyPr/>
                    <a:lstStyle/>
                    <a:p>
                      <a:pPr algn="l"/>
                      <a:r>
                        <a:rPr kumimoji="1" lang="en-US" altLang="ja-JP" sz="1000" dirty="0"/>
                        <a:t>Office365</a:t>
                      </a:r>
                      <a:r>
                        <a:rPr kumimoji="1" lang="ja-JP" altLang="en-US" sz="1000" dirty="0"/>
                        <a:t> </a:t>
                      </a:r>
                      <a:r>
                        <a:rPr kumimoji="1" lang="en-US" altLang="ja-JP" sz="1000" dirty="0"/>
                        <a:t>Usage</a:t>
                      </a:r>
                      <a:endParaRPr kumimoji="1" lang="ja-JP" altLang="en-US" sz="1000" dirty="0"/>
                    </a:p>
                  </a:txBody>
                  <a:tcPr/>
                </a:tc>
                <a:tc>
                  <a:txBody>
                    <a:bodyPr/>
                    <a:lstStyle/>
                    <a:p>
                      <a:pPr algn="l"/>
                      <a:r>
                        <a:rPr kumimoji="1" lang="en-US" altLang="ja-JP" sz="1000" dirty="0"/>
                        <a:t>Office365</a:t>
                      </a:r>
                      <a:r>
                        <a:rPr kumimoji="1" lang="ja-JP" altLang="en-US" sz="1000" dirty="0"/>
                        <a:t> </a:t>
                      </a:r>
                      <a:r>
                        <a:rPr kumimoji="1" lang="en-US" altLang="ja-JP" sz="1000" dirty="0"/>
                        <a:t>Usage KPI &amp; Status</a:t>
                      </a:r>
                      <a:endParaRPr kumimoji="1" lang="ja-JP" altLang="en-US" sz="1000" dirty="0"/>
                    </a:p>
                  </a:txBody>
                  <a:tcPr/>
                </a:tc>
                <a:tc>
                  <a:txBody>
                    <a:bodyPr/>
                    <a:lstStyle/>
                    <a:p>
                      <a:pPr algn="ctr"/>
                      <a:r>
                        <a:rPr kumimoji="1" lang="ja-JP" altLang="en-US" sz="1000" b="1" dirty="0">
                          <a:solidFill>
                            <a:srgbClr val="00B050"/>
                          </a:solidFill>
                        </a:rPr>
                        <a:t>有効</a:t>
                      </a:r>
                    </a:p>
                  </a:txBody>
                  <a:tcPr/>
                </a:tc>
                <a:tc>
                  <a:txBody>
                    <a:bodyPr/>
                    <a:lstStyle/>
                    <a:p>
                      <a:pPr algn="l"/>
                      <a:endParaRPr kumimoji="1" lang="ja-JP" altLang="en-US" sz="1000" dirty="0"/>
                    </a:p>
                  </a:txBody>
                  <a:tcPr/>
                </a:tc>
                <a:extLst>
                  <a:ext uri="{0D108BD9-81ED-4DB2-BD59-A6C34878D82A}">
                    <a16:rowId xmlns:a16="http://schemas.microsoft.com/office/drawing/2014/main" val="3007447954"/>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Office365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1428872016"/>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User Questionnaire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3314465707"/>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err="1"/>
                        <a:t>SfB</a:t>
                      </a:r>
                      <a:r>
                        <a:rPr kumimoji="1" lang="en-US" altLang="ja-JP" sz="1000" dirty="0"/>
                        <a:t> to Teams Transition</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3857456041"/>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E-mail User/BOX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3460578938"/>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Skype for Business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1042703472"/>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OneDrive for Business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434167429"/>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OneDrive Account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12246504"/>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SharePoint User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1580131840"/>
                  </a:ext>
                </a:extLst>
              </a:tr>
              <a:tr h="5580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highlight>
                            <a:srgbClr val="FFFF00"/>
                          </a:highlight>
                          <a:uLnTx/>
                          <a:uFillTx/>
                        </a:rPr>
                        <a:t>Office365</a:t>
                      </a:r>
                      <a:r>
                        <a:rPr kumimoji="1" lang="ja-JP" altLang="en-US" sz="1000" u="none" strike="noStrike" kern="1200" cap="none" spc="0" normalizeH="0" baseline="0" noProof="0" dirty="0">
                          <a:ln>
                            <a:noFill/>
                          </a:ln>
                          <a:effectLst/>
                          <a:highlight>
                            <a:srgbClr val="FFFF00"/>
                          </a:highlight>
                          <a:uLnTx/>
                          <a:uFillTx/>
                        </a:rPr>
                        <a:t> </a:t>
                      </a:r>
                      <a:r>
                        <a:rPr kumimoji="1" lang="en-US" altLang="ja-JP" sz="1000" u="none" strike="noStrike" kern="1200" cap="none" spc="0" normalizeH="0" baseline="0" noProof="0" dirty="0">
                          <a:ln>
                            <a:noFill/>
                          </a:ln>
                          <a:effectLst/>
                          <a:highlight>
                            <a:srgbClr val="FFFF00"/>
                          </a:highlight>
                          <a:uLnTx/>
                          <a:uFillTx/>
                        </a:rPr>
                        <a:t>Usage</a:t>
                      </a:r>
                      <a:endParaRPr kumimoji="1" lang="ja-JP" altLang="en-US" sz="1000" b="0" i="0" u="none" strike="noStrike" kern="1200" cap="none" spc="0" normalizeH="0" baseline="0" noProof="0" dirty="0">
                        <a:ln>
                          <a:noFill/>
                        </a:ln>
                        <a:solidFill>
                          <a:prstClr val="black"/>
                        </a:solidFill>
                        <a:effectLst/>
                        <a:highlight>
                          <a:srgbClr val="FFFF00"/>
                        </a:highligh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highlight>
                            <a:srgbClr val="FFFF00"/>
                          </a:highlight>
                        </a:rPr>
                        <a:t>SharePoint Site Usage</a:t>
                      </a:r>
                      <a:endParaRPr kumimoji="1" lang="ja-JP" altLang="en-US" sz="1000" dirty="0">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FF0000"/>
                          </a:solidFill>
                          <a:effectLst/>
                          <a:highlight>
                            <a:srgbClr val="FFFF00"/>
                          </a:highlight>
                          <a:uLnTx/>
                          <a:uFillTx/>
                          <a:latin typeface="+mn-lt"/>
                          <a:ea typeface="+mn-ea"/>
                          <a:cs typeface="+mn-cs"/>
                        </a:rPr>
                        <a:t>無効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u="none" strike="noStrike" kern="1200" cap="none" spc="0" normalizeH="0" baseline="0" noProof="0" dirty="0">
                          <a:ln>
                            <a:noFill/>
                          </a:ln>
                          <a:effectLst/>
                          <a:highlight>
                            <a:srgbClr val="FFFF00"/>
                          </a:highlight>
                          <a:uLnTx/>
                          <a:uFillTx/>
                        </a:rPr>
                        <a:t>フィルタされないため、どの</a:t>
                      </a:r>
                      <a:r>
                        <a:rPr kumimoji="1" lang="en-US" altLang="ja-JP" sz="1000" u="none" strike="noStrike" kern="1200" cap="none" spc="0" normalizeH="0" baseline="0" noProof="0" dirty="0">
                          <a:ln>
                            <a:noFill/>
                          </a:ln>
                          <a:effectLst/>
                          <a:highlight>
                            <a:srgbClr val="FFFF00"/>
                          </a:highlight>
                          <a:uLnTx/>
                          <a:uFillTx/>
                        </a:rPr>
                        <a:t>Role</a:t>
                      </a:r>
                      <a:r>
                        <a:rPr kumimoji="1" lang="ja-JP" altLang="en-US" sz="1000" u="none" strike="noStrike" kern="1200" cap="none" spc="0" normalizeH="0" baseline="0" noProof="0" dirty="0">
                          <a:ln>
                            <a:noFill/>
                          </a:ln>
                          <a:effectLst/>
                          <a:highlight>
                            <a:srgbClr val="FFFF00"/>
                          </a:highlight>
                          <a:uLnTx/>
                          <a:uFillTx/>
                        </a:rPr>
                        <a:t>でもテナントすべての</a:t>
                      </a:r>
                      <a:r>
                        <a:rPr kumimoji="1" lang="en-US" altLang="ja-JP" sz="1000" u="none" strike="noStrike" kern="1200" cap="none" spc="0" normalizeH="0" baseline="0" noProof="0" dirty="0">
                          <a:ln>
                            <a:noFill/>
                          </a:ln>
                          <a:effectLst/>
                          <a:highlight>
                            <a:srgbClr val="FFFF00"/>
                          </a:highlight>
                          <a:uLnTx/>
                          <a:uFillTx/>
                        </a:rPr>
                        <a:t>SPO</a:t>
                      </a:r>
                      <a:r>
                        <a:rPr kumimoji="1" lang="ja-JP" altLang="en-US" sz="1000" u="none" strike="noStrike" kern="1200" cap="none" spc="0" normalizeH="0" baseline="0" noProof="0" dirty="0">
                          <a:ln>
                            <a:noFill/>
                          </a:ln>
                          <a:effectLst/>
                          <a:highlight>
                            <a:srgbClr val="FFFF00"/>
                          </a:highlight>
                          <a:uLnTx/>
                          <a:uFillTx/>
                        </a:rPr>
                        <a:t>情報が閲覧できる。</a:t>
                      </a:r>
                      <a:br>
                        <a:rPr kumimoji="1" lang="en-US" altLang="ja-JP" sz="1000" u="none" strike="noStrike" kern="1200" cap="none" spc="0" normalizeH="0" baseline="0" noProof="0" dirty="0">
                          <a:ln>
                            <a:noFill/>
                          </a:ln>
                          <a:effectLst/>
                          <a:highlight>
                            <a:srgbClr val="FFFF00"/>
                          </a:highlight>
                          <a:uLnTx/>
                          <a:uFillTx/>
                        </a:rPr>
                      </a:br>
                      <a:r>
                        <a:rPr kumimoji="1" lang="en-US" altLang="ja-JP" sz="1000" u="none" strike="noStrike" kern="1200" cap="none" spc="0" normalizeH="0" baseline="0" noProof="0" dirty="0">
                          <a:ln>
                            <a:noFill/>
                          </a:ln>
                          <a:effectLst/>
                          <a:highlight>
                            <a:srgbClr val="FFFF00"/>
                          </a:highlight>
                          <a:uLnTx/>
                          <a:uFillTx/>
                        </a:rPr>
                        <a:t>URL</a:t>
                      </a:r>
                      <a:r>
                        <a:rPr kumimoji="1" lang="ja-JP" altLang="en-US" sz="1000" u="none" strike="noStrike" kern="1200" cap="none" spc="0" normalizeH="0" baseline="0" noProof="0" dirty="0" err="1">
                          <a:ln>
                            <a:noFill/>
                          </a:ln>
                          <a:effectLst/>
                          <a:highlight>
                            <a:srgbClr val="FFFF00"/>
                          </a:highlight>
                          <a:uLnTx/>
                          <a:uFillTx/>
                        </a:rPr>
                        <a:t>での</a:t>
                      </a:r>
                      <a:r>
                        <a:rPr kumimoji="1" lang="ja-JP" altLang="en-US" sz="1000" u="none" strike="noStrike" kern="1200" cap="none" spc="0" normalizeH="0" baseline="0" noProof="0" dirty="0">
                          <a:ln>
                            <a:noFill/>
                          </a:ln>
                          <a:effectLst/>
                          <a:highlight>
                            <a:srgbClr val="FFFF00"/>
                          </a:highlight>
                          <a:uLnTx/>
                          <a:uFillTx/>
                        </a:rPr>
                        <a:t>フィルタは可能。</a:t>
                      </a:r>
                      <a:endParaRPr kumimoji="1" lang="ja-JP" altLang="en-US" sz="1000" b="0" i="0" u="none" strike="noStrike" kern="1200" cap="none" spc="0" normalizeH="0" baseline="0" noProof="0" dirty="0">
                        <a:ln>
                          <a:noFill/>
                        </a:ln>
                        <a:solidFill>
                          <a:prstClr val="black"/>
                        </a:solidFill>
                        <a:effectLst/>
                        <a:highlight>
                          <a:srgbClr val="FFFF00"/>
                        </a:highligh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842681525"/>
                  </a:ext>
                </a:extLst>
              </a:tr>
              <a:tr h="3124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Office365</a:t>
                      </a:r>
                      <a:r>
                        <a:rPr kumimoji="1" lang="ja-JP" altLang="en-US" sz="1000" u="none" strike="noStrike" kern="1200" cap="none" spc="0" normalizeH="0" baseline="0" noProof="0" dirty="0">
                          <a:ln>
                            <a:noFill/>
                          </a:ln>
                          <a:effectLst/>
                          <a:uLnTx/>
                          <a:uFillTx/>
                        </a:rPr>
                        <a:t> </a:t>
                      </a:r>
                      <a:r>
                        <a:rPr kumimoji="1" lang="en-US" altLang="ja-JP" sz="1000" u="none" strike="noStrike" kern="1200" cap="none" spc="0" normalizeH="0" baseline="0" noProof="0" dirty="0">
                          <a:ln>
                            <a:noFill/>
                          </a:ln>
                          <a:effectLst/>
                          <a:uLnTx/>
                          <a:uFillTx/>
                        </a:rPr>
                        <a:t>Usage/</a:t>
                      </a:r>
                      <a:br>
                        <a:rPr kumimoji="1" lang="en-US" altLang="ja-JP" sz="1000" u="none" strike="noStrike" kern="1200" cap="none" spc="0" normalizeH="0" baseline="0" noProof="0" dirty="0">
                          <a:ln>
                            <a:noFill/>
                          </a:ln>
                          <a:effectLst/>
                          <a:uLnTx/>
                          <a:uFillTx/>
                        </a:rPr>
                      </a:br>
                      <a:r>
                        <a:rPr kumimoji="1" lang="en-US" altLang="ja-JP" sz="1000" u="none" strike="noStrike" kern="1200" cap="none" spc="0" normalizeH="0" baseline="0" noProof="0" dirty="0">
                          <a:ln>
                            <a:noFill/>
                          </a:ln>
                          <a:effectLst/>
                          <a:uLnTx/>
                          <a:uFillTx/>
                        </a:rPr>
                        <a:t>Teams 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Teams User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107071960"/>
                  </a:ext>
                </a:extLst>
              </a:tr>
              <a:tr h="3124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Office365</a:t>
                      </a:r>
                      <a:r>
                        <a:rPr kumimoji="1" lang="ja-JP" altLang="en-US" sz="1000" u="none" strike="noStrike" kern="1200" cap="none" spc="0" normalizeH="0" baseline="0" noProof="0" dirty="0">
                          <a:ln>
                            <a:noFill/>
                          </a:ln>
                          <a:effectLst/>
                          <a:uLnTx/>
                          <a:uFillTx/>
                        </a:rPr>
                        <a:t> </a:t>
                      </a:r>
                      <a:r>
                        <a:rPr kumimoji="1" lang="en-US" altLang="ja-JP" sz="1000" u="none" strike="noStrike" kern="1200" cap="none" spc="0" normalizeH="0" baseline="0" noProof="0" dirty="0">
                          <a:ln>
                            <a:noFill/>
                          </a:ln>
                          <a:effectLst/>
                          <a:uLnTx/>
                          <a:uFillTx/>
                        </a:rPr>
                        <a:t>Usage/</a:t>
                      </a:r>
                      <a:br>
                        <a:rPr kumimoji="1" lang="en-US" altLang="ja-JP" sz="1000" u="none" strike="noStrike" kern="1200" cap="none" spc="0" normalizeH="0" baseline="0" noProof="0" dirty="0">
                          <a:ln>
                            <a:noFill/>
                          </a:ln>
                          <a:effectLst/>
                          <a:uLnTx/>
                          <a:uFillTx/>
                        </a:rPr>
                      </a:br>
                      <a:r>
                        <a:rPr kumimoji="1" lang="en-US" altLang="ja-JP" sz="1000" u="none" strike="noStrike" kern="1200" cap="none" spc="0" normalizeH="0" baseline="0" noProof="0" dirty="0">
                          <a:ln>
                            <a:noFill/>
                          </a:ln>
                          <a:effectLst/>
                          <a:uLnTx/>
                          <a:uFillTx/>
                        </a:rPr>
                        <a:t>Teams 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Office365 Groups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Group</a:t>
                      </a:r>
                      <a:r>
                        <a:rPr kumimoji="1" lang="ja-JP" altLang="en-US" sz="1000" u="none" strike="noStrike" kern="1200" cap="none" spc="0" normalizeH="0" baseline="0" noProof="0" dirty="0">
                          <a:ln>
                            <a:noFill/>
                          </a:ln>
                          <a:effectLst/>
                          <a:uLnTx/>
                          <a:uFillTx/>
                        </a:rPr>
                        <a:t>オーナーの組織でフィルタされる。</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848582649"/>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Yammer User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737881390"/>
                  </a:ext>
                </a:extLst>
              </a:tr>
              <a:tr h="3124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Yammer Groups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FF0000"/>
                          </a:solidFill>
                          <a:effectLst/>
                          <a:uLnTx/>
                          <a:uFillTx/>
                        </a:rPr>
                        <a:t>無効</a:t>
                      </a:r>
                      <a:endParaRPr kumimoji="1" lang="ja-JP" altLang="en-US" sz="1000" b="1"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u="none" strike="noStrike" kern="1200" cap="none" spc="0" normalizeH="0" baseline="0" noProof="0" dirty="0">
                          <a:ln>
                            <a:noFill/>
                          </a:ln>
                          <a:solidFill>
                            <a:srgbClr val="00B050"/>
                          </a:solidFill>
                          <a:effectLst/>
                          <a:uLnTx/>
                          <a:uFillTx/>
                        </a:rPr>
                        <a:t>ただし</a:t>
                      </a:r>
                      <a:r>
                        <a:rPr kumimoji="1" lang="en-US" altLang="ja-JP" sz="1000" u="none" strike="noStrike" kern="1200" cap="none" spc="0" normalizeH="0" baseline="0" noProof="0" dirty="0">
                          <a:ln>
                            <a:noFill/>
                          </a:ln>
                          <a:solidFill>
                            <a:srgbClr val="00B050"/>
                          </a:solidFill>
                          <a:effectLst/>
                          <a:uLnTx/>
                          <a:uFillTx/>
                        </a:rPr>
                        <a:t>Yammer</a:t>
                      </a:r>
                      <a:r>
                        <a:rPr kumimoji="1" lang="ja-JP" altLang="en-US" sz="1000" u="none" strike="noStrike" kern="1200" cap="none" spc="0" normalizeH="0" baseline="0" noProof="0" dirty="0">
                          <a:ln>
                            <a:noFill/>
                          </a:ln>
                          <a:solidFill>
                            <a:srgbClr val="00B050"/>
                          </a:solidFill>
                          <a:effectLst/>
                          <a:uLnTx/>
                          <a:uFillTx/>
                        </a:rPr>
                        <a:t> </a:t>
                      </a:r>
                      <a:r>
                        <a:rPr kumimoji="1" lang="en-US" altLang="ja-JP" sz="1000" u="none" strike="noStrike" kern="1200" cap="none" spc="0" normalizeH="0" baseline="0" noProof="0" dirty="0">
                          <a:ln>
                            <a:noFill/>
                          </a:ln>
                          <a:solidFill>
                            <a:srgbClr val="00B050"/>
                          </a:solidFill>
                          <a:effectLst/>
                          <a:uLnTx/>
                          <a:uFillTx/>
                        </a:rPr>
                        <a:t>Group</a:t>
                      </a:r>
                      <a:r>
                        <a:rPr kumimoji="1" lang="ja-JP" altLang="en-US" sz="1000" u="none" strike="noStrike" kern="1200" cap="none" spc="0" normalizeH="0" baseline="0" noProof="0" dirty="0">
                          <a:ln>
                            <a:noFill/>
                          </a:ln>
                          <a:solidFill>
                            <a:srgbClr val="00B050"/>
                          </a:solidFill>
                          <a:effectLst/>
                          <a:uLnTx/>
                          <a:uFillTx/>
                        </a:rPr>
                        <a:t>オーナー専用フィルタでフィルタ可能。</a:t>
                      </a:r>
                      <a:endParaRPr kumimoji="1" lang="en-US" altLang="ja-JP" sz="1000" b="0" i="0" u="none" strike="noStrike" kern="1200" cap="none" spc="0" normalizeH="0" baseline="0" noProof="0" dirty="0">
                        <a:ln>
                          <a:noFill/>
                        </a:ln>
                        <a:solidFill>
                          <a:srgbClr val="00B050"/>
                        </a:solidFill>
                        <a:effectLst/>
                        <a:uLnTx/>
                        <a:uFillTx/>
                        <a:latin typeface="+mn-lt"/>
                        <a:ea typeface="+mn-ea"/>
                        <a:cs typeface="+mn-cs"/>
                      </a:endParaRPr>
                    </a:p>
                  </a:txBody>
                  <a:tcPr/>
                </a:tc>
                <a:extLst>
                  <a:ext uri="{0D108BD9-81ED-4DB2-BD59-A6C34878D82A}">
                    <a16:rowId xmlns:a16="http://schemas.microsoft.com/office/drawing/2014/main" val="2969526165"/>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Office365</a:t>
                      </a:r>
                      <a:r>
                        <a:rPr kumimoji="1" lang="ja-JP" altLang="en-US" sz="1000" u="none" strike="noStrike" kern="1200" cap="none" spc="0" normalizeH="0" baseline="0" noProof="0" dirty="0">
                          <a:ln>
                            <a:noFill/>
                          </a:ln>
                          <a:effectLst/>
                          <a:uLnTx/>
                          <a:uFillTx/>
                        </a:rPr>
                        <a:t> </a:t>
                      </a:r>
                      <a:r>
                        <a:rPr kumimoji="1" lang="en-US" altLang="ja-JP" sz="1000" u="none" strike="noStrike" kern="1200" cap="none" spc="0" normalizeH="0" baseline="0" noProof="0" dirty="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Office </a:t>
                      </a:r>
                      <a:r>
                        <a:rPr kumimoji="1" lang="en-US" altLang="ja-JP" sz="1000" dirty="0" err="1"/>
                        <a:t>ProPlus</a:t>
                      </a:r>
                      <a:r>
                        <a:rPr kumimoji="1" lang="en-US" altLang="ja-JP" sz="1000" dirty="0"/>
                        <a:t> Activation</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309129776"/>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Teams 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Teams Member</a:t>
                      </a:r>
                      <a:r>
                        <a:rPr kumimoji="1" lang="ja-JP" altLang="en-US" sz="1000" dirty="0"/>
                        <a:t> </a:t>
                      </a:r>
                      <a:r>
                        <a:rPr kumimoji="1" lang="en-US" altLang="ja-JP" sz="1000" dirty="0"/>
                        <a:t>&amp;</a:t>
                      </a:r>
                      <a:r>
                        <a:rPr kumimoji="1" lang="ja-JP" altLang="en-US" sz="1000" dirty="0"/>
                        <a:t> </a:t>
                      </a:r>
                      <a:r>
                        <a:rPr kumimoji="1" lang="en-US" altLang="ja-JP" sz="1000" dirty="0"/>
                        <a:t>Relation</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Team</a:t>
                      </a:r>
                      <a:r>
                        <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オーナー、メンバの組織でフィルタされる。</a:t>
                      </a:r>
                    </a:p>
                  </a:txBody>
                  <a:tcPr/>
                </a:tc>
                <a:extLst>
                  <a:ext uri="{0D108BD9-81ED-4DB2-BD59-A6C34878D82A}">
                    <a16:rowId xmlns:a16="http://schemas.microsoft.com/office/drawing/2014/main" val="619721955"/>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Teams</a:t>
                      </a:r>
                      <a:r>
                        <a:rPr kumimoji="1" lang="ja-JP" altLang="en-US" sz="1000" u="none" strike="noStrike" kern="1200" cap="none" spc="0" normalizeH="0" baseline="0" noProof="0" dirty="0">
                          <a:ln>
                            <a:noFill/>
                          </a:ln>
                          <a:effectLst/>
                          <a:uLnTx/>
                          <a:uFillTx/>
                        </a:rPr>
                        <a:t> </a:t>
                      </a:r>
                      <a:r>
                        <a:rPr kumimoji="1" lang="en-US" altLang="ja-JP" sz="1000" u="none" strike="noStrike" kern="1200" cap="none" spc="0" normalizeH="0" baseline="0" noProof="0" dirty="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Audit</a:t>
                      </a:r>
                      <a:r>
                        <a:rPr kumimoji="1" lang="ja-JP" altLang="en-US" sz="1000" dirty="0"/>
                        <a:t> </a:t>
                      </a:r>
                      <a:r>
                        <a:rPr kumimoji="1" lang="en-US" altLang="ja-JP" sz="1000" dirty="0"/>
                        <a:t>Logs</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245327108"/>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Teams</a:t>
                      </a:r>
                      <a:r>
                        <a:rPr kumimoji="1" lang="ja-JP" altLang="en-US" sz="1000" u="none" strike="noStrike" kern="1200" cap="none" spc="0" normalizeH="0" baseline="0" noProof="0" dirty="0">
                          <a:ln>
                            <a:noFill/>
                          </a:ln>
                          <a:effectLst/>
                          <a:uLnTx/>
                          <a:uFillTx/>
                        </a:rPr>
                        <a:t> </a:t>
                      </a:r>
                      <a:r>
                        <a:rPr kumimoji="1" lang="en-US" altLang="ja-JP" sz="1000" u="none" strike="noStrike" kern="1200" cap="none" spc="0" normalizeH="0" baseline="0" noProof="0" dirty="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PSTN</a:t>
                      </a:r>
                      <a:r>
                        <a:rPr kumimoji="1" lang="ja-JP" altLang="en-US" sz="1000" dirty="0"/>
                        <a:t> </a:t>
                      </a:r>
                      <a:r>
                        <a:rPr kumimoji="1" lang="en-US" altLang="ja-JP" sz="1000" dirty="0"/>
                        <a:t>Logs</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1784968351"/>
                  </a:ext>
                </a:extLst>
              </a:tr>
            </a:tbl>
          </a:graphicData>
        </a:graphic>
      </p:graphicFrame>
    </p:spTree>
    <p:extLst>
      <p:ext uri="{BB962C8B-B14F-4D97-AF65-F5344CB8AC3E}">
        <p14:creationId xmlns:p14="http://schemas.microsoft.com/office/powerpoint/2010/main" val="15841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657F8660-69F1-4536-A28C-3F9E21B7DC24}"/>
              </a:ext>
            </a:extLst>
          </p:cNvPr>
          <p:cNvGrpSpPr/>
          <p:nvPr/>
        </p:nvGrpSpPr>
        <p:grpSpPr>
          <a:xfrm>
            <a:off x="8243188" y="2229960"/>
            <a:ext cx="3597966" cy="2062103"/>
            <a:chOff x="8377412" y="2154459"/>
            <a:chExt cx="3597966" cy="2062103"/>
          </a:xfrm>
        </p:grpSpPr>
        <p:sp>
          <p:nvSpPr>
            <p:cNvPr id="16" name="テキスト ボックス 15">
              <a:extLst>
                <a:ext uri="{FF2B5EF4-FFF2-40B4-BE49-F238E27FC236}">
                  <a16:creationId xmlns:a16="http://schemas.microsoft.com/office/drawing/2014/main" id="{AB6C9088-D44A-42C7-8A0D-77C7DAED4FC2}"/>
                </a:ext>
              </a:extLst>
            </p:cNvPr>
            <p:cNvSpPr txBox="1"/>
            <p:nvPr/>
          </p:nvSpPr>
          <p:spPr>
            <a:xfrm>
              <a:off x="8377412" y="2154459"/>
              <a:ext cx="3597966" cy="2062103"/>
            </a:xfrm>
            <a:prstGeom prst="rect">
              <a:avLst/>
            </a:prstGeom>
            <a:noFill/>
          </p:spPr>
          <p:txBody>
            <a:bodyPr wrap="square" rtlCol="0">
              <a:spAutoFit/>
            </a:bodyPr>
            <a:lstStyle/>
            <a:p>
              <a:pPr marL="342900" indent="-342900">
                <a:buFont typeface="+mj-ea"/>
                <a:buAutoNum type="circleNumDbPlain"/>
              </a:pPr>
              <a:r>
                <a:rPr lang="ja-JP" altLang="en-US" sz="1600" dirty="0">
                  <a:solidFill>
                    <a:srgbClr val="7030A0"/>
                  </a:solidFill>
                  <a:latin typeface="Segoe UI" panose="020B0502040204020203" pitchFamily="34" charset="0"/>
                  <a:cs typeface="Segoe UI" panose="020B0502040204020203" pitchFamily="34" charset="0"/>
                </a:rPr>
                <a:t>ビジュアルを選択します。</a:t>
              </a:r>
              <a:endParaRPr lang="en-US" altLang="ja-JP" sz="1600" dirty="0">
                <a:solidFill>
                  <a:srgbClr val="7030A0"/>
                </a:solidFill>
                <a:latin typeface="Segoe UI" panose="020B0502040204020203" pitchFamily="34" charset="0"/>
                <a:cs typeface="Segoe UI" panose="020B0502040204020203" pitchFamily="34" charset="0"/>
              </a:endParaRPr>
            </a:p>
            <a:p>
              <a:pPr marL="342900" indent="-342900">
                <a:buFont typeface="+mj-ea"/>
                <a:buAutoNum type="circleNumDbPlain"/>
              </a:pPr>
              <a:r>
                <a:rPr lang="ja-JP" altLang="en-US" sz="1600" dirty="0">
                  <a:solidFill>
                    <a:srgbClr val="7030A0"/>
                  </a:solidFill>
                  <a:latin typeface="Segoe UI" panose="020B0502040204020203" pitchFamily="34" charset="0"/>
                  <a:cs typeface="Segoe UI" panose="020B0502040204020203" pitchFamily="34" charset="0"/>
                </a:rPr>
                <a:t>　　　アイコンをクリックします。</a:t>
              </a:r>
              <a:endParaRPr lang="en-US" altLang="ja-JP" sz="1600" dirty="0">
                <a:solidFill>
                  <a:srgbClr val="7030A0"/>
                </a:solidFill>
                <a:latin typeface="Segoe UI" panose="020B0502040204020203" pitchFamily="34" charset="0"/>
                <a:cs typeface="Segoe UI" panose="020B0502040204020203" pitchFamily="34" charset="0"/>
              </a:endParaRPr>
            </a:p>
            <a:p>
              <a:pPr marL="342900" indent="-342900">
                <a:buFont typeface="+mj-ea"/>
                <a:buAutoNum type="circleNumDbPlain"/>
              </a:pPr>
              <a:r>
                <a:rPr lang="en-US" altLang="ja-JP" sz="1600" dirty="0" err="1">
                  <a:solidFill>
                    <a:srgbClr val="7030A0"/>
                  </a:solidFill>
                  <a:latin typeface="Segoe UI" panose="020B0502040204020203" pitchFamily="34" charset="0"/>
                  <a:cs typeface="Segoe UI" panose="020B0502040204020203" pitchFamily="34" charset="0"/>
                </a:rPr>
                <a:t>UsersDirectory</a:t>
              </a:r>
              <a:r>
                <a:rPr lang="ja-JP" altLang="en-US" sz="1600" dirty="0">
                  <a:solidFill>
                    <a:srgbClr val="7030A0"/>
                  </a:solidFill>
                  <a:latin typeface="Segoe UI" panose="020B0502040204020203" pitchFamily="34" charset="0"/>
                  <a:cs typeface="Segoe UI" panose="020B0502040204020203" pitchFamily="34" charset="0"/>
                </a:rPr>
                <a:t>データセットから</a:t>
              </a:r>
              <a:r>
                <a:rPr lang="en-US" altLang="ja-JP" sz="1600" dirty="0">
                  <a:solidFill>
                    <a:srgbClr val="7030A0"/>
                  </a:solidFill>
                  <a:latin typeface="Segoe UI" panose="020B0502040204020203" pitchFamily="34" charset="0"/>
                  <a:cs typeface="Segoe UI" panose="020B0502040204020203" pitchFamily="34" charset="0"/>
                </a:rPr>
                <a:t>Division</a:t>
              </a:r>
              <a:r>
                <a:rPr lang="ja-JP" altLang="en-US" sz="1600" dirty="0">
                  <a:solidFill>
                    <a:srgbClr val="7030A0"/>
                  </a:solidFill>
                  <a:latin typeface="Segoe UI" panose="020B0502040204020203" pitchFamily="34" charset="0"/>
                  <a:cs typeface="Segoe UI" panose="020B0502040204020203" pitchFamily="34" charset="0"/>
                </a:rPr>
                <a:t>といったデータをドラッグ＆ドロップして複数組織レイヤを設定したり削除します。</a:t>
              </a:r>
              <a:endParaRPr lang="en-US" altLang="ja-JP" sz="1600" dirty="0">
                <a:solidFill>
                  <a:srgbClr val="7030A0"/>
                </a:solidFill>
                <a:latin typeface="Segoe UI" panose="020B0502040204020203" pitchFamily="34" charset="0"/>
                <a:cs typeface="Segoe UI" panose="020B0502040204020203" pitchFamily="34" charset="0"/>
              </a:endParaRPr>
            </a:p>
            <a:p>
              <a:pPr marL="342900" indent="-342900">
                <a:buFont typeface="+mj-ea"/>
                <a:buAutoNum type="circleNumDbPlain"/>
              </a:pPr>
              <a:r>
                <a:rPr lang="ja-JP" altLang="en-US" sz="1600" dirty="0">
                  <a:solidFill>
                    <a:srgbClr val="7030A0"/>
                  </a:solidFill>
                  <a:latin typeface="Segoe UI" panose="020B0502040204020203" pitchFamily="34" charset="0"/>
                  <a:cs typeface="Segoe UI" panose="020B0502040204020203" pitchFamily="34" charset="0"/>
                </a:rPr>
                <a:t>この操作を各グラフやフィルタで実行し保存します。</a:t>
              </a:r>
              <a:endParaRPr lang="en-US" altLang="ja-JP" dirty="0"/>
            </a:p>
          </p:txBody>
        </p:sp>
        <p:pic>
          <p:nvPicPr>
            <p:cNvPr id="37" name="図 36">
              <a:extLst>
                <a:ext uri="{FF2B5EF4-FFF2-40B4-BE49-F238E27FC236}">
                  <a16:creationId xmlns:a16="http://schemas.microsoft.com/office/drawing/2014/main" id="{15D4A87E-0DB0-474D-BDCE-E9B28C8C767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891328" y="2441887"/>
              <a:ext cx="422413" cy="233057"/>
            </a:xfrm>
            <a:prstGeom prst="rect">
              <a:avLst/>
            </a:prstGeom>
          </p:spPr>
        </p:pic>
      </p:grpSp>
      <p:sp>
        <p:nvSpPr>
          <p:cNvPr id="19" name="テキスト ボックス 18">
            <a:extLst>
              <a:ext uri="{FF2B5EF4-FFF2-40B4-BE49-F238E27FC236}">
                <a16:creationId xmlns:a16="http://schemas.microsoft.com/office/drawing/2014/main" id="{9444BA2D-4075-4CB7-8693-E308544E0665}"/>
              </a:ext>
            </a:extLst>
          </p:cNvPr>
          <p:cNvSpPr txBox="1"/>
          <p:nvPr/>
        </p:nvSpPr>
        <p:spPr>
          <a:xfrm>
            <a:off x="8344448" y="5021590"/>
            <a:ext cx="3257825" cy="1600438"/>
          </a:xfrm>
          <a:prstGeom prst="rect">
            <a:avLst/>
          </a:prstGeom>
          <a:noFill/>
        </p:spPr>
        <p:txBody>
          <a:bodyPr wrap="square" rtlCol="0">
            <a:spAutoFit/>
          </a:bodyPr>
          <a:lstStyle/>
          <a:p>
            <a:r>
              <a:rPr kumimoji="1" lang="en-US" altLang="ja-JP" sz="1400" dirty="0">
                <a:solidFill>
                  <a:srgbClr val="FF0000"/>
                </a:solidFill>
                <a:latin typeface="Segoe UI" panose="020B0502040204020203" pitchFamily="34" charset="0"/>
                <a:cs typeface="Segoe UI" panose="020B0502040204020203" pitchFamily="34" charset="0"/>
              </a:rPr>
              <a:t>Office365</a:t>
            </a:r>
            <a:r>
              <a:rPr kumimoji="1" lang="ja-JP" altLang="en-US" sz="1400" dirty="0">
                <a:solidFill>
                  <a:srgbClr val="FF0000"/>
                </a:solidFill>
                <a:latin typeface="Segoe UI" panose="020B0502040204020203" pitchFamily="34" charset="0"/>
                <a:cs typeface="Segoe UI" panose="020B0502040204020203" pitchFamily="34" charset="0"/>
              </a:rPr>
              <a:t>の</a:t>
            </a:r>
            <a:r>
              <a:rPr kumimoji="1" lang="en-US" altLang="ja-JP" sz="1400" dirty="0">
                <a:solidFill>
                  <a:srgbClr val="FF0000"/>
                </a:solidFill>
                <a:latin typeface="Segoe UI" panose="020B0502040204020203" pitchFamily="34" charset="0"/>
                <a:cs typeface="Segoe UI" panose="020B0502040204020203" pitchFamily="34" charset="0"/>
              </a:rPr>
              <a:t>KPI</a:t>
            </a:r>
            <a:r>
              <a:rPr kumimoji="1" lang="ja-JP" altLang="en-US" sz="1400" dirty="0">
                <a:solidFill>
                  <a:srgbClr val="FF0000"/>
                </a:solidFill>
                <a:latin typeface="Segoe UI" panose="020B0502040204020203" pitchFamily="34" charset="0"/>
                <a:cs typeface="Segoe UI" panose="020B0502040204020203" pitchFamily="34" charset="0"/>
              </a:rPr>
              <a:t>設定グラフや、</a:t>
            </a:r>
            <a:r>
              <a:rPr kumimoji="1" lang="en-US" altLang="ja-JP" sz="1400" dirty="0">
                <a:solidFill>
                  <a:srgbClr val="FF0000"/>
                </a:solidFill>
                <a:latin typeface="Segoe UI" panose="020B0502040204020203" pitchFamily="34" charset="0"/>
                <a:cs typeface="Segoe UI" panose="020B0502040204020203" pitchFamily="34" charset="0"/>
              </a:rPr>
              <a:t>Teams</a:t>
            </a:r>
            <a:r>
              <a:rPr kumimoji="1" lang="ja-JP" altLang="en-US" sz="1400" dirty="0">
                <a:solidFill>
                  <a:srgbClr val="FF0000"/>
                </a:solidFill>
                <a:latin typeface="Segoe UI" panose="020B0502040204020203" pitchFamily="34" charset="0"/>
                <a:cs typeface="Segoe UI" panose="020B0502040204020203" pitchFamily="34" charset="0"/>
              </a:rPr>
              <a:t>グラフの</a:t>
            </a:r>
            <a:r>
              <a:rPr kumimoji="1" lang="en-US" altLang="ja-JP" sz="1400" dirty="0">
                <a:solidFill>
                  <a:srgbClr val="FF0000"/>
                </a:solidFill>
                <a:latin typeface="Segoe UI" panose="020B0502040204020203" pitchFamily="34" charset="0"/>
                <a:cs typeface="Segoe UI" panose="020B0502040204020203" pitchFamily="34" charset="0"/>
              </a:rPr>
              <a:t>Gamification</a:t>
            </a:r>
            <a:r>
              <a:rPr kumimoji="1" lang="ja-JP" altLang="en-US" sz="1400" dirty="0">
                <a:solidFill>
                  <a:srgbClr val="FF0000"/>
                </a:solidFill>
                <a:latin typeface="Segoe UI" panose="020B0502040204020203" pitchFamily="34" charset="0"/>
                <a:cs typeface="Segoe UI" panose="020B0502040204020203" pitchFamily="34" charset="0"/>
              </a:rPr>
              <a:t>グラフ等であらかじめ</a:t>
            </a:r>
            <a:r>
              <a:rPr kumimoji="1" lang="en-US" altLang="ja-JP" sz="1400" dirty="0">
                <a:solidFill>
                  <a:srgbClr val="FF0000"/>
                </a:solidFill>
                <a:latin typeface="Segoe UI" panose="020B0502040204020203" pitchFamily="34" charset="0"/>
                <a:cs typeface="Segoe UI" panose="020B0502040204020203" pitchFamily="34" charset="0"/>
              </a:rPr>
              <a:t>Department(</a:t>
            </a:r>
            <a:r>
              <a:rPr kumimoji="1" lang="ja-JP" altLang="en-US" sz="1400" dirty="0">
                <a:solidFill>
                  <a:srgbClr val="FF0000"/>
                </a:solidFill>
                <a:latin typeface="Segoe UI" panose="020B0502040204020203" pitchFamily="34" charset="0"/>
                <a:cs typeface="Segoe UI" panose="020B0502040204020203" pitchFamily="34" charset="0"/>
              </a:rPr>
              <a:t>部門）指定で計算・作成された</a:t>
            </a:r>
            <a:r>
              <a:rPr kumimoji="1" lang="en-US" altLang="ja-JP" sz="1400" dirty="0">
                <a:solidFill>
                  <a:srgbClr val="FF0000"/>
                </a:solidFill>
                <a:latin typeface="Segoe UI" panose="020B0502040204020203" pitchFamily="34" charset="0"/>
                <a:cs typeface="Segoe UI" panose="020B0502040204020203" pitchFamily="34" charset="0"/>
              </a:rPr>
              <a:t>Power</a:t>
            </a:r>
            <a:r>
              <a:rPr kumimoji="1" lang="ja-JP" altLang="en-US" sz="1400" dirty="0">
                <a:solidFill>
                  <a:srgbClr val="FF0000"/>
                </a:solidFill>
                <a:latin typeface="Segoe UI" panose="020B0502040204020203" pitchFamily="34" charset="0"/>
                <a:cs typeface="Segoe UI" panose="020B0502040204020203" pitchFamily="34" charset="0"/>
              </a:rPr>
              <a:t> </a:t>
            </a:r>
            <a:r>
              <a:rPr kumimoji="1" lang="en-US" altLang="ja-JP" sz="1400" dirty="0">
                <a:solidFill>
                  <a:srgbClr val="FF0000"/>
                </a:solidFill>
                <a:latin typeface="Segoe UI" panose="020B0502040204020203" pitchFamily="34" charset="0"/>
                <a:cs typeface="Segoe UI" panose="020B0502040204020203" pitchFamily="34" charset="0"/>
              </a:rPr>
              <a:t>BI</a:t>
            </a:r>
            <a:r>
              <a:rPr kumimoji="1" lang="ja-JP" altLang="en-US" sz="1400" dirty="0">
                <a:solidFill>
                  <a:srgbClr val="FF0000"/>
                </a:solidFill>
                <a:latin typeface="Segoe UI" panose="020B0502040204020203" pitchFamily="34" charset="0"/>
                <a:cs typeface="Segoe UI" panose="020B0502040204020203" pitchFamily="34" charset="0"/>
              </a:rPr>
              <a:t>グラフは本操作以上にメジャーや列計算</a:t>
            </a:r>
            <a:r>
              <a:rPr kumimoji="1" lang="en-US" altLang="ja-JP" sz="1400" dirty="0">
                <a:solidFill>
                  <a:srgbClr val="FF0000"/>
                </a:solidFill>
                <a:latin typeface="Segoe UI" panose="020B0502040204020203" pitchFamily="34" charset="0"/>
                <a:cs typeface="Segoe UI" panose="020B0502040204020203" pitchFamily="34" charset="0"/>
              </a:rPr>
              <a:t>DAX</a:t>
            </a:r>
            <a:r>
              <a:rPr kumimoji="1" lang="ja-JP" altLang="en-US" sz="1400" dirty="0">
                <a:solidFill>
                  <a:srgbClr val="FF0000"/>
                </a:solidFill>
                <a:latin typeface="Segoe UI" panose="020B0502040204020203" pitchFamily="34" charset="0"/>
                <a:cs typeface="Segoe UI" panose="020B0502040204020203" pitchFamily="34" charset="0"/>
              </a:rPr>
              <a:t>関数を編集して複数組織レイヤ表示に対応する必要があります。</a:t>
            </a:r>
          </a:p>
        </p:txBody>
      </p:sp>
      <p:sp>
        <p:nvSpPr>
          <p:cNvPr id="6" name="スライド番号プレースホルダー 5">
            <a:extLst>
              <a:ext uri="{FF2B5EF4-FFF2-40B4-BE49-F238E27FC236}">
                <a16:creationId xmlns:a16="http://schemas.microsoft.com/office/drawing/2014/main" id="{974B0A1E-8A61-4493-BD1E-968620F5B9CE}"/>
              </a:ext>
            </a:extLst>
          </p:cNvPr>
          <p:cNvSpPr>
            <a:spLocks noGrp="1"/>
          </p:cNvSpPr>
          <p:nvPr>
            <p:ph type="sldNum" sz="quarter" idx="12"/>
          </p:nvPr>
        </p:nvSpPr>
        <p:spPr/>
        <p:txBody>
          <a:bodyPr/>
          <a:lstStyle/>
          <a:p>
            <a:fld id="{3AE4FB8B-35D1-409B-8BCB-3FDFBBFE896D}" type="slidenum">
              <a:rPr kumimoji="1" lang="ja-JP" altLang="en-US" smtClean="0"/>
              <a:t>19</a:t>
            </a:fld>
            <a:endParaRPr kumimoji="1" lang="ja-JP" altLang="en-US"/>
          </a:p>
        </p:txBody>
      </p:sp>
      <p:sp>
        <p:nvSpPr>
          <p:cNvPr id="23" name="テキスト ボックス 22">
            <a:extLst>
              <a:ext uri="{FF2B5EF4-FFF2-40B4-BE49-F238E27FC236}">
                <a16:creationId xmlns:a16="http://schemas.microsoft.com/office/drawing/2014/main" id="{B04F673E-0692-4A69-8F78-9643D7C524EB}"/>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7. </a:t>
            </a:r>
            <a:r>
              <a:rPr lang="ja-JP" altLang="en-US" sz="3529" dirty="0">
                <a:solidFill>
                  <a:schemeClr val="tx2"/>
                </a:solidFill>
              </a:rPr>
              <a:t>複数レイヤの組織の対応について</a:t>
            </a:r>
          </a:p>
        </p:txBody>
      </p:sp>
      <p:sp>
        <p:nvSpPr>
          <p:cNvPr id="24" name="テキスト ボックス 23">
            <a:extLst>
              <a:ext uri="{FF2B5EF4-FFF2-40B4-BE49-F238E27FC236}">
                <a16:creationId xmlns:a16="http://schemas.microsoft.com/office/drawing/2014/main" id="{21BB8B3C-AD82-4077-89CF-A6CC6E353B01}"/>
              </a:ext>
            </a:extLst>
          </p:cNvPr>
          <p:cNvSpPr txBox="1"/>
          <p:nvPr/>
        </p:nvSpPr>
        <p:spPr>
          <a:xfrm>
            <a:off x="578839" y="974467"/>
            <a:ext cx="11702643" cy="892552"/>
          </a:xfrm>
          <a:prstGeom prst="rect">
            <a:avLst/>
          </a:prstGeom>
          <a:noFill/>
        </p:spPr>
        <p:txBody>
          <a:bodyPr wrap="square" rtlCol="0">
            <a:spAutoFit/>
          </a:bodyPr>
          <a:lstStyle/>
          <a:p>
            <a:r>
              <a:rPr lang="en-US" altLang="ja-JP" sz="1600" dirty="0">
                <a:latin typeface="Segoe UI" panose="020B0502040204020203" pitchFamily="34" charset="0"/>
                <a:cs typeface="Segoe UI" panose="020B0502040204020203" pitchFamily="34" charset="0"/>
              </a:rPr>
              <a:t>“Company” “Division” “Department”</a:t>
            </a:r>
            <a:r>
              <a:rPr lang="ja-JP" altLang="en-US" sz="1600" dirty="0">
                <a:latin typeface="Segoe UI" panose="020B0502040204020203" pitchFamily="34" charset="0"/>
                <a:cs typeface="Segoe UI" panose="020B0502040204020203" pitchFamily="34" charset="0"/>
              </a:rPr>
              <a:t>の３つの組織レイヤの表示が可能になっています。</a:t>
            </a:r>
            <a:endParaRPr lang="en-US" altLang="ja-JP" sz="1600" dirty="0">
              <a:latin typeface="Segoe UI" panose="020B0502040204020203" pitchFamily="34" charset="0"/>
              <a:cs typeface="Segoe UI" panose="020B0502040204020203" pitchFamily="34" charset="0"/>
            </a:endParaRPr>
          </a:p>
          <a:p>
            <a:r>
              <a:rPr kumimoji="1" lang="ja-JP" altLang="en-US" dirty="0">
                <a:latin typeface="Segoe UI" panose="020B0502040204020203" pitchFamily="34" charset="0"/>
                <a:cs typeface="Segoe UI" panose="020B0502040204020203" pitchFamily="34" charset="0"/>
              </a:rPr>
              <a:t>もし必要のない組織レイヤ（例：</a:t>
            </a:r>
            <a:r>
              <a:rPr kumimoji="1" lang="en-US" altLang="ja-JP" dirty="0">
                <a:latin typeface="Segoe UI" panose="020B0502040204020203" pitchFamily="34" charset="0"/>
                <a:cs typeface="Segoe UI" panose="020B0502040204020203" pitchFamily="34" charset="0"/>
              </a:rPr>
              <a:t>Division</a:t>
            </a:r>
            <a:r>
              <a:rPr kumimoji="1" lang="ja-JP" altLang="en-US" dirty="0">
                <a:latin typeface="Segoe UI" panose="020B0502040204020203" pitchFamily="34" charset="0"/>
                <a:cs typeface="Segoe UI" panose="020B0502040204020203" pitchFamily="34" charset="0"/>
              </a:rPr>
              <a:t>）があれば、</a:t>
            </a:r>
            <a:r>
              <a:rPr kumimoji="1" lang="en-US" altLang="ja-JP" dirty="0">
                <a:latin typeface="Segoe UI" panose="020B0502040204020203" pitchFamily="34" charset="0"/>
                <a:cs typeface="Segoe UI" panose="020B0502040204020203" pitchFamily="34" charset="0"/>
              </a:rPr>
              <a:t>Power</a:t>
            </a:r>
            <a:r>
              <a:rPr kumimoji="1" lang="ja-JP" altLang="en-US" dirty="0">
                <a:latin typeface="Segoe UI" panose="020B0502040204020203" pitchFamily="34" charset="0"/>
                <a:cs typeface="Segoe UI" panose="020B0502040204020203" pitchFamily="34" charset="0"/>
              </a:rPr>
              <a:t> </a:t>
            </a:r>
            <a:r>
              <a:rPr kumimoji="1" lang="en-US" altLang="ja-JP" dirty="0">
                <a:latin typeface="Segoe UI" panose="020B0502040204020203" pitchFamily="34" charset="0"/>
                <a:cs typeface="Segoe UI" panose="020B0502040204020203" pitchFamily="34" charset="0"/>
              </a:rPr>
              <a:t>BI</a:t>
            </a:r>
            <a:r>
              <a:rPr kumimoji="1" lang="ja-JP" altLang="en-US" dirty="0">
                <a:latin typeface="Segoe UI" panose="020B0502040204020203" pitchFamily="34" charset="0"/>
                <a:cs typeface="Segoe UI" panose="020B0502040204020203" pitchFamily="34" charset="0"/>
              </a:rPr>
              <a:t> </a:t>
            </a:r>
            <a:r>
              <a:rPr kumimoji="1" lang="en-US" altLang="ja-JP" dirty="0">
                <a:latin typeface="Segoe UI" panose="020B0502040204020203" pitchFamily="34" charset="0"/>
                <a:cs typeface="Segoe UI" panose="020B0502040204020203" pitchFamily="34" charset="0"/>
              </a:rPr>
              <a:t>Desktop</a:t>
            </a:r>
            <a:r>
              <a:rPr kumimoji="1" lang="ja-JP" altLang="en-US" dirty="0">
                <a:latin typeface="Segoe UI" panose="020B0502040204020203" pitchFamily="34" charset="0"/>
                <a:cs typeface="Segoe UI" panose="020B0502040204020203" pitchFamily="34" charset="0"/>
              </a:rPr>
              <a:t>の編集機能で組織フィルタから</a:t>
            </a:r>
            <a:br>
              <a:rPr kumimoji="1" lang="en-US" altLang="ja-JP" dirty="0">
                <a:latin typeface="Segoe UI" panose="020B0502040204020203" pitchFamily="34" charset="0"/>
                <a:cs typeface="Segoe UI" panose="020B0502040204020203" pitchFamily="34" charset="0"/>
              </a:rPr>
            </a:br>
            <a:r>
              <a:rPr kumimoji="1" lang="en-US" altLang="ja-JP" dirty="0">
                <a:latin typeface="Segoe UI" panose="020B0502040204020203" pitchFamily="34" charset="0"/>
                <a:cs typeface="Segoe UI" panose="020B0502040204020203" pitchFamily="34" charset="0"/>
              </a:rPr>
              <a:t>Division</a:t>
            </a:r>
            <a:r>
              <a:rPr kumimoji="1" lang="ja-JP" altLang="en-US" dirty="0" err="1">
                <a:latin typeface="Segoe UI" panose="020B0502040204020203" pitchFamily="34" charset="0"/>
                <a:cs typeface="Segoe UI" panose="020B0502040204020203" pitchFamily="34" charset="0"/>
              </a:rPr>
              <a:t>を削</a:t>
            </a:r>
            <a:r>
              <a:rPr kumimoji="1" lang="ja-JP" altLang="en-US" dirty="0">
                <a:latin typeface="Segoe UI" panose="020B0502040204020203" pitchFamily="34" charset="0"/>
                <a:cs typeface="Segoe UI" panose="020B0502040204020203" pitchFamily="34" charset="0"/>
              </a:rPr>
              <a:t>除してご利用ください。（元データである</a:t>
            </a:r>
            <a:r>
              <a:rPr kumimoji="1" lang="en-US" altLang="ja-JP" dirty="0" err="1">
                <a:latin typeface="Segoe UI" panose="020B0502040204020203" pitchFamily="34" charset="0"/>
                <a:cs typeface="Segoe UI" panose="020B0502040204020203" pitchFamily="34" charset="0"/>
              </a:rPr>
              <a:t>UsersDirectory</a:t>
            </a:r>
            <a:r>
              <a:rPr kumimoji="1" lang="en-US" altLang="ja-JP" dirty="0">
                <a:latin typeface="Segoe UI" panose="020B0502040204020203" pitchFamily="34" charset="0"/>
                <a:cs typeface="Segoe UI" panose="020B0502040204020203" pitchFamily="34" charset="0"/>
              </a:rPr>
              <a:t> CSV</a:t>
            </a:r>
            <a:r>
              <a:rPr lang="ja-JP" altLang="en-US" dirty="0">
                <a:latin typeface="Segoe UI" panose="020B0502040204020203" pitchFamily="34" charset="0"/>
                <a:cs typeface="Segoe UI" panose="020B0502040204020203" pitchFamily="34" charset="0"/>
              </a:rPr>
              <a:t>からこれらを削除しないでください）</a:t>
            </a:r>
            <a:endParaRPr kumimoji="1" lang="ja-JP" altLang="en-US" dirty="0">
              <a:latin typeface="Segoe UI" panose="020B0502040204020203" pitchFamily="34" charset="0"/>
              <a:cs typeface="Segoe UI" panose="020B0502040204020203" pitchFamily="34" charset="0"/>
            </a:endParaRPr>
          </a:p>
        </p:txBody>
      </p:sp>
      <p:grpSp>
        <p:nvGrpSpPr>
          <p:cNvPr id="5" name="グループ化 4">
            <a:extLst>
              <a:ext uri="{FF2B5EF4-FFF2-40B4-BE49-F238E27FC236}">
                <a16:creationId xmlns:a16="http://schemas.microsoft.com/office/drawing/2014/main" id="{3DA49992-952F-4B39-A7E9-8B552ED66171}"/>
              </a:ext>
            </a:extLst>
          </p:cNvPr>
          <p:cNvGrpSpPr/>
          <p:nvPr/>
        </p:nvGrpSpPr>
        <p:grpSpPr>
          <a:xfrm>
            <a:off x="578111" y="1996579"/>
            <a:ext cx="8112884" cy="4677415"/>
            <a:chOff x="318052" y="1606826"/>
            <a:chExt cx="8554032" cy="5025224"/>
          </a:xfrm>
        </p:grpSpPr>
        <p:grpSp>
          <p:nvGrpSpPr>
            <p:cNvPr id="12" name="グループ化 11">
              <a:extLst>
                <a:ext uri="{FF2B5EF4-FFF2-40B4-BE49-F238E27FC236}">
                  <a16:creationId xmlns:a16="http://schemas.microsoft.com/office/drawing/2014/main" id="{41B56D48-9422-4B01-B1E5-E9C95EB2EFC2}"/>
                </a:ext>
              </a:extLst>
            </p:cNvPr>
            <p:cNvGrpSpPr/>
            <p:nvPr/>
          </p:nvGrpSpPr>
          <p:grpSpPr>
            <a:xfrm>
              <a:off x="318052" y="1606826"/>
              <a:ext cx="7924800" cy="5025224"/>
              <a:chOff x="1943100" y="1621735"/>
              <a:chExt cx="7924800" cy="5025224"/>
            </a:xfrm>
          </p:grpSpPr>
          <p:pic>
            <p:nvPicPr>
              <p:cNvPr id="2" name="図 1">
                <a:extLst>
                  <a:ext uri="{FF2B5EF4-FFF2-40B4-BE49-F238E27FC236}">
                    <a16:creationId xmlns:a16="http://schemas.microsoft.com/office/drawing/2014/main" id="{E7C890FE-1DF0-4332-B9F3-3CE748FC2F5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43100" y="1621735"/>
                <a:ext cx="7851913" cy="5025224"/>
              </a:xfrm>
              <a:prstGeom prst="rect">
                <a:avLst/>
              </a:prstGeom>
            </p:spPr>
          </p:pic>
          <p:sp>
            <p:nvSpPr>
              <p:cNvPr id="3" name="正方形/長方形 2">
                <a:extLst>
                  <a:ext uri="{FF2B5EF4-FFF2-40B4-BE49-F238E27FC236}">
                    <a16:creationId xmlns:a16="http://schemas.microsoft.com/office/drawing/2014/main" id="{139D9C6B-9997-4B40-85E9-CF3E5CA5023A}"/>
                  </a:ext>
                </a:extLst>
              </p:cNvPr>
              <p:cNvSpPr/>
              <p:nvPr/>
            </p:nvSpPr>
            <p:spPr>
              <a:xfrm>
                <a:off x="6917635" y="3558209"/>
                <a:ext cx="805069" cy="1774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42860C5E-2148-4C88-AFEA-56B7579068E8}"/>
                  </a:ext>
                </a:extLst>
              </p:cNvPr>
              <p:cNvSpPr/>
              <p:nvPr/>
            </p:nvSpPr>
            <p:spPr>
              <a:xfrm>
                <a:off x="8705022" y="3437284"/>
                <a:ext cx="1159565" cy="165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44E555D7-C84A-4476-BAA8-BF77A6FD702D}"/>
                  </a:ext>
                </a:extLst>
              </p:cNvPr>
              <p:cNvSpPr/>
              <p:nvPr/>
            </p:nvSpPr>
            <p:spPr>
              <a:xfrm>
                <a:off x="8708335" y="3788465"/>
                <a:ext cx="1159565" cy="162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3DDAED7-FC2E-4FC4-86C2-90A4C2A660F9}"/>
                  </a:ext>
                </a:extLst>
              </p:cNvPr>
              <p:cNvSpPr/>
              <p:nvPr/>
            </p:nvSpPr>
            <p:spPr>
              <a:xfrm>
                <a:off x="8701709" y="6097656"/>
                <a:ext cx="1159565" cy="162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0FBBDCB-2466-48FD-B6C7-CA67A35DC177}"/>
                  </a:ext>
                </a:extLst>
              </p:cNvPr>
              <p:cNvSpPr/>
              <p:nvPr/>
            </p:nvSpPr>
            <p:spPr>
              <a:xfrm>
                <a:off x="8398567" y="3274947"/>
                <a:ext cx="268356" cy="1871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3" name="テキスト ボックス 12">
              <a:extLst>
                <a:ext uri="{FF2B5EF4-FFF2-40B4-BE49-F238E27FC236}">
                  <a16:creationId xmlns:a16="http://schemas.microsoft.com/office/drawing/2014/main" id="{F5F6FB25-A08F-4A87-92FD-855B75B1F9B8}"/>
                </a:ext>
              </a:extLst>
            </p:cNvPr>
            <p:cNvSpPr txBox="1"/>
            <p:nvPr/>
          </p:nvSpPr>
          <p:spPr>
            <a:xfrm>
              <a:off x="4880114" y="3687416"/>
              <a:ext cx="452230" cy="461665"/>
            </a:xfrm>
            <a:prstGeom prst="rect">
              <a:avLst/>
            </a:prstGeom>
            <a:noFill/>
          </p:spPr>
          <p:txBody>
            <a:bodyPr wrap="square" rtlCol="0">
              <a:spAutoFit/>
            </a:bodyPr>
            <a:lstStyle/>
            <a:p>
              <a:r>
                <a:rPr lang="ja-JP" altLang="en-US" sz="2400" b="1" dirty="0">
                  <a:solidFill>
                    <a:srgbClr val="FF0000"/>
                  </a:solidFill>
                </a:rPr>
                <a:t>①</a:t>
              </a:r>
              <a:endParaRPr kumimoji="1" lang="ja-JP" altLang="en-US" sz="2400" b="1" dirty="0">
                <a:solidFill>
                  <a:srgbClr val="FF0000"/>
                </a:solidFill>
              </a:endParaRPr>
            </a:p>
          </p:txBody>
        </p:sp>
        <p:sp>
          <p:nvSpPr>
            <p:cNvPr id="14" name="テキスト ボックス 13">
              <a:extLst>
                <a:ext uri="{FF2B5EF4-FFF2-40B4-BE49-F238E27FC236}">
                  <a16:creationId xmlns:a16="http://schemas.microsoft.com/office/drawing/2014/main" id="{46FD1563-55C4-46FF-B515-F72F97D9CCB5}"/>
                </a:ext>
              </a:extLst>
            </p:cNvPr>
            <p:cNvSpPr txBox="1"/>
            <p:nvPr/>
          </p:nvSpPr>
          <p:spPr>
            <a:xfrm>
              <a:off x="6319631" y="3054624"/>
              <a:ext cx="452230" cy="461665"/>
            </a:xfrm>
            <a:prstGeom prst="rect">
              <a:avLst/>
            </a:prstGeom>
            <a:noFill/>
          </p:spPr>
          <p:txBody>
            <a:bodyPr wrap="square" rtlCol="0">
              <a:spAutoFit/>
            </a:bodyPr>
            <a:lstStyle/>
            <a:p>
              <a:r>
                <a:rPr lang="ja-JP" altLang="en-US" sz="2400" b="1" dirty="0">
                  <a:solidFill>
                    <a:srgbClr val="FF0000"/>
                  </a:solidFill>
                </a:rPr>
                <a:t>②</a:t>
              </a:r>
              <a:endParaRPr kumimoji="1" lang="ja-JP" altLang="en-US" sz="2400" b="1" dirty="0">
                <a:solidFill>
                  <a:srgbClr val="FF0000"/>
                </a:solidFill>
              </a:endParaRPr>
            </a:p>
          </p:txBody>
        </p:sp>
        <p:sp>
          <p:nvSpPr>
            <p:cNvPr id="15" name="テキスト ボックス 14">
              <a:extLst>
                <a:ext uri="{FF2B5EF4-FFF2-40B4-BE49-F238E27FC236}">
                  <a16:creationId xmlns:a16="http://schemas.microsoft.com/office/drawing/2014/main" id="{23199788-1B8D-43AE-8B60-B4080F56ED86}"/>
                </a:ext>
              </a:extLst>
            </p:cNvPr>
            <p:cNvSpPr txBox="1"/>
            <p:nvPr/>
          </p:nvSpPr>
          <p:spPr>
            <a:xfrm>
              <a:off x="7800561" y="2940324"/>
              <a:ext cx="452230" cy="461665"/>
            </a:xfrm>
            <a:prstGeom prst="rect">
              <a:avLst/>
            </a:prstGeom>
            <a:noFill/>
          </p:spPr>
          <p:txBody>
            <a:bodyPr wrap="square" rtlCol="0">
              <a:spAutoFit/>
            </a:bodyPr>
            <a:lstStyle/>
            <a:p>
              <a:r>
                <a:rPr lang="ja-JP" altLang="en-US" sz="2400" b="1" dirty="0">
                  <a:solidFill>
                    <a:srgbClr val="FF0000"/>
                  </a:solidFill>
                </a:rPr>
                <a:t>③</a:t>
              </a:r>
              <a:endParaRPr kumimoji="1" lang="ja-JP" altLang="en-US" sz="2400" b="1" dirty="0">
                <a:solidFill>
                  <a:srgbClr val="FF0000"/>
                </a:solidFill>
              </a:endParaRPr>
            </a:p>
          </p:txBody>
        </p:sp>
        <p:cxnSp>
          <p:nvCxnSpPr>
            <p:cNvPr id="18" name="直線矢印コネクタ 17">
              <a:extLst>
                <a:ext uri="{FF2B5EF4-FFF2-40B4-BE49-F238E27FC236}">
                  <a16:creationId xmlns:a16="http://schemas.microsoft.com/office/drawing/2014/main" id="{CB5D71CF-4EDA-40A8-A805-E977CD900B66}"/>
                </a:ext>
              </a:extLst>
            </p:cNvPr>
            <p:cNvCxnSpPr/>
            <p:nvPr/>
          </p:nvCxnSpPr>
          <p:spPr>
            <a:xfrm flipH="1">
              <a:off x="6669157" y="3642691"/>
              <a:ext cx="372717" cy="372718"/>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C21ABF8E-17AA-4014-A537-F145A347AE8F}"/>
                </a:ext>
              </a:extLst>
            </p:cNvPr>
            <p:cNvCxnSpPr/>
            <p:nvPr/>
          </p:nvCxnSpPr>
          <p:spPr>
            <a:xfrm flipH="1">
              <a:off x="6751980" y="3800061"/>
              <a:ext cx="372717" cy="372718"/>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0F66819B-5B37-4609-9D0B-13457C0F839C}"/>
                </a:ext>
              </a:extLst>
            </p:cNvPr>
            <p:cNvCxnSpPr>
              <a:cxnSpLocks/>
            </p:cNvCxnSpPr>
            <p:nvPr/>
          </p:nvCxnSpPr>
          <p:spPr>
            <a:xfrm flipH="1" flipV="1">
              <a:off x="6738730" y="4442791"/>
              <a:ext cx="352839" cy="1605169"/>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5" name="グラフィックス 24" descr="警告">
              <a:extLst>
                <a:ext uri="{FF2B5EF4-FFF2-40B4-BE49-F238E27FC236}">
                  <a16:creationId xmlns:a16="http://schemas.microsoft.com/office/drawing/2014/main" id="{6BE17235-5975-454F-8A00-CD1952297FFA}"/>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93122" y="4521663"/>
              <a:ext cx="278962" cy="330667"/>
            </a:xfrm>
            <a:prstGeom prst="rect">
              <a:avLst/>
            </a:prstGeom>
          </p:spPr>
        </p:pic>
      </p:grpSp>
    </p:spTree>
    <p:extLst>
      <p:ext uri="{BB962C8B-B14F-4D97-AF65-F5344CB8AC3E}">
        <p14:creationId xmlns:p14="http://schemas.microsoft.com/office/powerpoint/2010/main" val="49182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0437E17-9B7C-4B8C-9D13-77741B496622}"/>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本書の目的</a:t>
            </a:r>
          </a:p>
        </p:txBody>
      </p:sp>
      <p:sp>
        <p:nvSpPr>
          <p:cNvPr id="5" name="テキスト ボックス 4">
            <a:extLst>
              <a:ext uri="{FF2B5EF4-FFF2-40B4-BE49-F238E27FC236}">
                <a16:creationId xmlns:a16="http://schemas.microsoft.com/office/drawing/2014/main" id="{272807B7-ACB0-4C28-926E-FD3601E07A95}"/>
              </a:ext>
            </a:extLst>
          </p:cNvPr>
          <p:cNvSpPr txBox="1"/>
          <p:nvPr/>
        </p:nvSpPr>
        <p:spPr>
          <a:xfrm>
            <a:off x="906011" y="1195208"/>
            <a:ext cx="10511406" cy="846669"/>
          </a:xfrm>
          <a:prstGeom prst="rect">
            <a:avLst/>
          </a:prstGeom>
          <a:noFill/>
        </p:spPr>
        <p:txBody>
          <a:bodyPr wrap="square" lIns="179285" tIns="143428" rIns="179285" bIns="143428" rtlCol="0">
            <a:spAutoFit/>
          </a:bodyPr>
          <a:lstStyle/>
          <a:p>
            <a:pPr>
              <a:lnSpc>
                <a:spcPct val="90000"/>
              </a:lnSpc>
              <a:spcAft>
                <a:spcPts val="588"/>
              </a:spcAft>
            </a:pPr>
            <a:r>
              <a:rPr lang="en-US" altLang="ja-JP" sz="2000" b="1" dirty="0">
                <a:gradFill>
                  <a:gsLst>
                    <a:gs pos="2917">
                      <a:schemeClr val="tx1"/>
                    </a:gs>
                    <a:gs pos="30000">
                      <a:schemeClr val="tx1"/>
                    </a:gs>
                  </a:gsLst>
                  <a:lin ang="5400000" scaled="0"/>
                </a:gradFill>
              </a:rPr>
              <a:t>Power</a:t>
            </a:r>
            <a:r>
              <a:rPr lang="ja-JP" altLang="en-US" sz="2000" b="1" dirty="0">
                <a:gradFill>
                  <a:gsLst>
                    <a:gs pos="2917">
                      <a:schemeClr val="tx1"/>
                    </a:gs>
                    <a:gs pos="30000">
                      <a:schemeClr val="tx1"/>
                    </a:gs>
                  </a:gsLst>
                  <a:lin ang="5400000" scaled="0"/>
                </a:gradFill>
              </a:rPr>
              <a:t> </a:t>
            </a:r>
            <a:r>
              <a:rPr lang="en-US" altLang="ja-JP" sz="2000" b="1" dirty="0">
                <a:gradFill>
                  <a:gsLst>
                    <a:gs pos="2917">
                      <a:schemeClr val="tx1"/>
                    </a:gs>
                    <a:gs pos="30000">
                      <a:schemeClr val="tx1"/>
                    </a:gs>
                  </a:gsLst>
                  <a:lin ang="5400000" scaled="0"/>
                </a:gradFill>
              </a:rPr>
              <a:t>BI</a:t>
            </a:r>
            <a:r>
              <a:rPr lang="ja-JP" altLang="en-US" sz="2000" b="1" dirty="0">
                <a:gradFill>
                  <a:gsLst>
                    <a:gs pos="2917">
                      <a:schemeClr val="tx1"/>
                    </a:gs>
                    <a:gs pos="30000">
                      <a:schemeClr val="tx1"/>
                    </a:gs>
                  </a:gsLst>
                  <a:lin ang="5400000" scaled="0"/>
                </a:gradFill>
              </a:rPr>
              <a:t>を利用した</a:t>
            </a:r>
            <a:r>
              <a:rPr lang="en-US" altLang="ja-JP" sz="2000" b="1" dirty="0">
                <a:gradFill>
                  <a:gsLst>
                    <a:gs pos="2917">
                      <a:schemeClr val="tx1"/>
                    </a:gs>
                    <a:gs pos="30000">
                      <a:schemeClr val="tx1"/>
                    </a:gs>
                  </a:gsLst>
                  <a:lin ang="5400000" scaled="0"/>
                </a:gradFill>
              </a:rPr>
              <a:t>Office365</a:t>
            </a:r>
            <a:r>
              <a:rPr lang="ja-JP" altLang="en-US" sz="2000" b="1" dirty="0">
                <a:gradFill>
                  <a:gsLst>
                    <a:gs pos="2917">
                      <a:schemeClr val="tx1"/>
                    </a:gs>
                    <a:gs pos="30000">
                      <a:schemeClr val="tx1"/>
                    </a:gs>
                  </a:gsLst>
                  <a:lin ang="5400000" scaled="0"/>
                </a:gradFill>
              </a:rPr>
              <a:t>利用状況グラフを作成するための</a:t>
            </a:r>
            <a:br>
              <a:rPr lang="en-US" altLang="ja-JP" sz="2000" b="1" dirty="0">
                <a:gradFill>
                  <a:gsLst>
                    <a:gs pos="2917">
                      <a:schemeClr val="tx1"/>
                    </a:gs>
                    <a:gs pos="30000">
                      <a:schemeClr val="tx1"/>
                    </a:gs>
                  </a:gsLst>
                  <a:lin ang="5400000" scaled="0"/>
                </a:gradFill>
              </a:rPr>
            </a:br>
            <a:r>
              <a:rPr lang="en-US" altLang="ja-JP" sz="2000" b="1" dirty="0">
                <a:gradFill>
                  <a:gsLst>
                    <a:gs pos="2917">
                      <a:schemeClr val="tx1"/>
                    </a:gs>
                    <a:gs pos="30000">
                      <a:schemeClr val="tx1"/>
                    </a:gs>
                  </a:gsLst>
                  <a:lin ang="5400000" scaled="0"/>
                </a:gradFill>
              </a:rPr>
              <a:t>Power BI</a:t>
            </a:r>
            <a:r>
              <a:rPr lang="ja-JP" altLang="en-US" sz="2000" b="1" dirty="0">
                <a:gradFill>
                  <a:gsLst>
                    <a:gs pos="2917">
                      <a:schemeClr val="tx1"/>
                    </a:gs>
                    <a:gs pos="30000">
                      <a:schemeClr val="tx1"/>
                    </a:gs>
                  </a:gsLst>
                  <a:lin ang="5400000" scaled="0"/>
                </a:gradFill>
              </a:rPr>
              <a:t>テンプレートサンプルの設定方法につき解説します。</a:t>
            </a:r>
            <a:endParaRPr lang="en-US" altLang="ja-JP" sz="2000" b="1" dirty="0">
              <a:gradFill>
                <a:gsLst>
                  <a:gs pos="2917">
                    <a:schemeClr val="tx1"/>
                  </a:gs>
                  <a:gs pos="30000">
                    <a:schemeClr val="tx1"/>
                  </a:gs>
                </a:gsLst>
                <a:lin ang="5400000" scaled="0"/>
              </a:gradFill>
            </a:endParaRPr>
          </a:p>
        </p:txBody>
      </p:sp>
      <p:pic>
        <p:nvPicPr>
          <p:cNvPr id="2" name="図 1">
            <a:extLst>
              <a:ext uri="{FF2B5EF4-FFF2-40B4-BE49-F238E27FC236}">
                <a16:creationId xmlns:a16="http://schemas.microsoft.com/office/drawing/2014/main" id="{E64E6E39-0F00-44CF-BEC7-B2849929EE87}"/>
              </a:ext>
            </a:extLst>
          </p:cNvPr>
          <p:cNvPicPr>
            <a:picLocks noChangeAspect="1"/>
          </p:cNvPicPr>
          <p:nvPr/>
        </p:nvPicPr>
        <p:blipFill>
          <a:blip r:embed="rId2"/>
          <a:stretch>
            <a:fillRect/>
          </a:stretch>
        </p:blipFill>
        <p:spPr>
          <a:xfrm>
            <a:off x="539427" y="2978090"/>
            <a:ext cx="5368955" cy="3020037"/>
          </a:xfrm>
          <a:prstGeom prst="rect">
            <a:avLst/>
          </a:prstGeom>
          <a:ln>
            <a:solidFill>
              <a:schemeClr val="bg1">
                <a:lumMod val="85000"/>
              </a:schemeClr>
            </a:solidFill>
          </a:ln>
        </p:spPr>
      </p:pic>
      <p:sp>
        <p:nvSpPr>
          <p:cNvPr id="6" name="テキスト ボックス 5">
            <a:extLst>
              <a:ext uri="{FF2B5EF4-FFF2-40B4-BE49-F238E27FC236}">
                <a16:creationId xmlns:a16="http://schemas.microsoft.com/office/drawing/2014/main" id="{87C429B5-4157-4FEC-9447-F3E1977AE0A1}"/>
              </a:ext>
            </a:extLst>
          </p:cNvPr>
          <p:cNvSpPr txBox="1"/>
          <p:nvPr/>
        </p:nvSpPr>
        <p:spPr>
          <a:xfrm>
            <a:off x="528505" y="2298583"/>
            <a:ext cx="2223084" cy="369332"/>
          </a:xfrm>
          <a:prstGeom prst="rect">
            <a:avLst/>
          </a:prstGeom>
          <a:noFill/>
          <a:ln w="28575">
            <a:solidFill>
              <a:srgbClr val="00B050"/>
            </a:solidFill>
          </a:ln>
        </p:spPr>
        <p:txBody>
          <a:bodyPr wrap="square" rtlCol="0">
            <a:spAutoFit/>
          </a:bodyPr>
          <a:lstStyle/>
          <a:p>
            <a:pPr algn="ctr"/>
            <a:r>
              <a:rPr kumimoji="1" lang="ja-JP" altLang="en-US" dirty="0">
                <a:solidFill>
                  <a:srgbClr val="00B050"/>
                </a:solidFill>
              </a:rPr>
              <a:t>本書での解説範囲</a:t>
            </a:r>
          </a:p>
        </p:txBody>
      </p:sp>
      <p:pic>
        <p:nvPicPr>
          <p:cNvPr id="8" name="図 7">
            <a:extLst>
              <a:ext uri="{FF2B5EF4-FFF2-40B4-BE49-F238E27FC236}">
                <a16:creationId xmlns:a16="http://schemas.microsoft.com/office/drawing/2014/main" id="{C84E9ABA-9DDB-4075-88B8-2C659F15B61C}"/>
              </a:ext>
            </a:extLst>
          </p:cNvPr>
          <p:cNvPicPr>
            <a:picLocks noChangeAspect="1"/>
          </p:cNvPicPr>
          <p:nvPr/>
        </p:nvPicPr>
        <p:blipFill>
          <a:blip r:embed="rId3"/>
          <a:stretch>
            <a:fillRect/>
          </a:stretch>
        </p:blipFill>
        <p:spPr>
          <a:xfrm>
            <a:off x="6092938" y="2981090"/>
            <a:ext cx="5341257" cy="3004457"/>
          </a:xfrm>
          <a:prstGeom prst="rect">
            <a:avLst/>
          </a:prstGeom>
          <a:ln>
            <a:solidFill>
              <a:schemeClr val="bg1">
                <a:lumMod val="85000"/>
              </a:schemeClr>
            </a:solidFill>
          </a:ln>
        </p:spPr>
      </p:pic>
      <p:sp>
        <p:nvSpPr>
          <p:cNvPr id="10" name="正方形/長方形 9">
            <a:extLst>
              <a:ext uri="{FF2B5EF4-FFF2-40B4-BE49-F238E27FC236}">
                <a16:creationId xmlns:a16="http://schemas.microsoft.com/office/drawing/2014/main" id="{1AAE9D2A-5B35-4F18-9EDB-5F17969EDA3A}"/>
              </a:ext>
            </a:extLst>
          </p:cNvPr>
          <p:cNvSpPr/>
          <p:nvPr/>
        </p:nvSpPr>
        <p:spPr>
          <a:xfrm>
            <a:off x="6761527" y="3422708"/>
            <a:ext cx="2734812" cy="80534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スライド番号プレースホルダー 3">
            <a:extLst>
              <a:ext uri="{FF2B5EF4-FFF2-40B4-BE49-F238E27FC236}">
                <a16:creationId xmlns:a16="http://schemas.microsoft.com/office/drawing/2014/main" id="{145B3B1F-D665-4916-88D4-6FE0619D74F2}"/>
              </a:ext>
            </a:extLst>
          </p:cNvPr>
          <p:cNvSpPr txBox="1">
            <a:spLocks/>
          </p:cNvSpPr>
          <p:nvPr/>
        </p:nvSpPr>
        <p:spPr>
          <a:xfrm>
            <a:off x="11434193" y="6415073"/>
            <a:ext cx="523613"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fld id="{3AE4FB8B-35D1-409B-8BCB-3FDFBBFE896D}" type="slidenum">
              <a:rPr lang="ja-JP" altLang="en-US" sz="1200" smtClean="0">
                <a:solidFill>
                  <a:prstClr val="black">
                    <a:tint val="75000"/>
                  </a:prstClr>
                </a:solidFill>
                <a:latin typeface="Meiryo UI" panose="020B0604030504040204" pitchFamily="50" charset="-128"/>
                <a:ea typeface="Meiryo UI" panose="020B0604030504040204" pitchFamily="50" charset="-128"/>
              </a:rPr>
              <a:pPr algn="r"/>
              <a:t>2</a:t>
            </a:fld>
            <a:endParaRPr lang="ja-JP" altLang="en-US" sz="1200" dirty="0">
              <a:solidFill>
                <a:prstClr val="black">
                  <a:tint val="75000"/>
                </a:prstClr>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3700E0D5-B996-4168-A3BD-9591240389A7}"/>
              </a:ext>
            </a:extLst>
          </p:cNvPr>
          <p:cNvSpPr/>
          <p:nvPr/>
        </p:nvSpPr>
        <p:spPr>
          <a:xfrm>
            <a:off x="731240" y="5328408"/>
            <a:ext cx="4755159" cy="56905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790821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159D9F64-D3F4-4B07-858C-58F310C4F01E}"/>
              </a:ext>
            </a:extLst>
          </p:cNvPr>
          <p:cNvSpPr>
            <a:spLocks noGrp="1"/>
          </p:cNvSpPr>
          <p:nvPr>
            <p:ph idx="1"/>
          </p:nvPr>
        </p:nvSpPr>
        <p:spPr>
          <a:xfrm>
            <a:off x="835007" y="1283715"/>
            <a:ext cx="10822757" cy="1342039"/>
          </a:xfrm>
        </p:spPr>
        <p:txBody>
          <a:bodyPr>
            <a:normAutofit/>
          </a:bodyPr>
          <a:lstStyle/>
          <a:p>
            <a:pPr marL="514350" indent="-514350">
              <a:buFont typeface="+mj-ea"/>
              <a:buAutoNum type="circleNumDbPlain"/>
            </a:pPr>
            <a:r>
              <a:rPr lang="en-US" altLang="ja-JP" sz="2000" dirty="0">
                <a:latin typeface="Segoe UI" panose="020B0502040204020203" pitchFamily="34" charset="0"/>
                <a:cs typeface="Segoe UI" panose="020B0502040204020203" pitchFamily="34" charset="0"/>
              </a:rPr>
              <a:t>On Power BI Desktop, click “Edit Queries”.</a:t>
            </a:r>
          </a:p>
          <a:p>
            <a:pPr marL="514350" indent="-514350">
              <a:buFont typeface="+mj-ea"/>
              <a:buAutoNum type="circleNumDbPlain"/>
            </a:pPr>
            <a:r>
              <a:rPr lang="en-US" altLang="ja-JP" sz="2000" dirty="0">
                <a:latin typeface="Segoe UI" panose="020B0502040204020203" pitchFamily="34" charset="0"/>
                <a:cs typeface="Segoe UI" panose="020B0502040204020203" pitchFamily="34" charset="0"/>
              </a:rPr>
              <a:t>Select “</a:t>
            </a:r>
            <a:r>
              <a:rPr lang="en-US" altLang="ja-JP" sz="2000" dirty="0" err="1">
                <a:latin typeface="Segoe UI" panose="020B0502040204020203" pitchFamily="34" charset="0"/>
                <a:cs typeface="Segoe UI" panose="020B0502040204020203" pitchFamily="34" charset="0"/>
              </a:rPr>
              <a:t>MinAllActCount</a:t>
            </a:r>
            <a:r>
              <a:rPr lang="en-US" altLang="ja-JP" sz="2000" dirty="0">
                <a:latin typeface="Segoe UI" panose="020B0502040204020203" pitchFamily="34" charset="0"/>
                <a:cs typeface="Segoe UI" panose="020B0502040204020203" pitchFamily="34" charset="0"/>
              </a:rPr>
              <a:t> per </a:t>
            </a:r>
            <a:r>
              <a:rPr lang="en-US" altLang="ja-JP" sz="2000" dirty="0" err="1">
                <a:latin typeface="Segoe UI" panose="020B0502040204020203" pitchFamily="34" charset="0"/>
                <a:cs typeface="Segoe UI" panose="020B0502040204020203" pitchFamily="34" charset="0"/>
              </a:rPr>
              <a:t>UserGrade</a:t>
            </a:r>
            <a:r>
              <a:rPr lang="en-US" altLang="ja-JP" sz="2000" dirty="0">
                <a:latin typeface="Segoe UI" panose="020B0502040204020203" pitchFamily="34" charset="0"/>
                <a:cs typeface="Segoe UI" panose="020B0502040204020203" pitchFamily="34" charset="0"/>
              </a:rPr>
              <a:t>” query.</a:t>
            </a:r>
          </a:p>
          <a:p>
            <a:pPr marL="514350" indent="-514350">
              <a:buFont typeface="+mj-ea"/>
              <a:buAutoNum type="circleNumDbPlain"/>
            </a:pPr>
            <a:r>
              <a:rPr lang="en-US" altLang="ja-JP" sz="2000" dirty="0">
                <a:latin typeface="Segoe UI" panose="020B0502040204020203" pitchFamily="34" charset="0"/>
                <a:cs typeface="Segoe UI" panose="020B0502040204020203" pitchFamily="34" charset="0"/>
              </a:rPr>
              <a:t>Select edit button of “Source” on first step on Query Steps window.</a:t>
            </a:r>
          </a:p>
          <a:p>
            <a:pPr marL="514350" indent="-514350">
              <a:buFont typeface="+mj-ea"/>
              <a:buAutoNum type="circleNumDbPlain"/>
            </a:pPr>
            <a:endParaRPr lang="en-US" altLang="ja-JP" sz="2000" dirty="0">
              <a:latin typeface="Segoe UI" panose="020B0502040204020203" pitchFamily="34" charset="0"/>
              <a:cs typeface="Segoe UI" panose="020B0502040204020203" pitchFamily="34" charset="0"/>
            </a:endParaRPr>
          </a:p>
        </p:txBody>
      </p:sp>
      <p:pic>
        <p:nvPicPr>
          <p:cNvPr id="3" name="図 2">
            <a:extLst>
              <a:ext uri="{FF2B5EF4-FFF2-40B4-BE49-F238E27FC236}">
                <a16:creationId xmlns:a16="http://schemas.microsoft.com/office/drawing/2014/main" id="{18E0F155-B506-448C-B2B4-D74DD39F63B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82120" y="2516696"/>
            <a:ext cx="7542350" cy="4085439"/>
          </a:xfrm>
          <a:prstGeom prst="rect">
            <a:avLst/>
          </a:prstGeom>
        </p:spPr>
      </p:pic>
      <p:pic>
        <p:nvPicPr>
          <p:cNvPr id="6" name="図 5">
            <a:extLst>
              <a:ext uri="{FF2B5EF4-FFF2-40B4-BE49-F238E27FC236}">
                <a16:creationId xmlns:a16="http://schemas.microsoft.com/office/drawing/2014/main" id="{AE94B194-AD02-4F96-B150-1E30BE5C525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562528" y="4020581"/>
            <a:ext cx="576665" cy="933652"/>
          </a:xfrm>
          <a:prstGeom prst="rect">
            <a:avLst/>
          </a:prstGeom>
        </p:spPr>
      </p:pic>
      <p:sp>
        <p:nvSpPr>
          <p:cNvPr id="8" name="正方形/長方形 7">
            <a:extLst>
              <a:ext uri="{FF2B5EF4-FFF2-40B4-BE49-F238E27FC236}">
                <a16:creationId xmlns:a16="http://schemas.microsoft.com/office/drawing/2014/main" id="{2FA15356-99EA-4BC3-8A8D-9B70E6B5B9A0}"/>
              </a:ext>
            </a:extLst>
          </p:cNvPr>
          <p:cNvSpPr/>
          <p:nvPr/>
        </p:nvSpPr>
        <p:spPr>
          <a:xfrm>
            <a:off x="10989245" y="3775046"/>
            <a:ext cx="226836" cy="1485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E925E437-D950-4D97-8F94-5B1BE8C694B5}"/>
              </a:ext>
            </a:extLst>
          </p:cNvPr>
          <p:cNvSpPr/>
          <p:nvPr/>
        </p:nvSpPr>
        <p:spPr>
          <a:xfrm>
            <a:off x="3658664" y="6384022"/>
            <a:ext cx="1123060" cy="15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DA219EB6-EDEA-48B8-89BC-009921C9DB97}"/>
              </a:ext>
            </a:extLst>
          </p:cNvPr>
          <p:cNvSpPr txBox="1"/>
          <p:nvPr/>
        </p:nvSpPr>
        <p:spPr>
          <a:xfrm>
            <a:off x="11231658" y="3720500"/>
            <a:ext cx="452230" cy="461665"/>
          </a:xfrm>
          <a:prstGeom prst="rect">
            <a:avLst/>
          </a:prstGeom>
          <a:noFill/>
        </p:spPr>
        <p:txBody>
          <a:bodyPr wrap="square" rtlCol="0">
            <a:spAutoFit/>
          </a:bodyPr>
          <a:lstStyle/>
          <a:p>
            <a:r>
              <a:rPr lang="ja-JP" altLang="en-US" sz="2400" b="1" dirty="0">
                <a:solidFill>
                  <a:srgbClr val="FF0000"/>
                </a:solidFill>
              </a:rPr>
              <a:t>③</a:t>
            </a:r>
            <a:endParaRPr kumimoji="1" lang="ja-JP" altLang="en-US" sz="2400" b="1" dirty="0">
              <a:solidFill>
                <a:srgbClr val="FF0000"/>
              </a:solidFill>
            </a:endParaRPr>
          </a:p>
        </p:txBody>
      </p:sp>
      <p:sp>
        <p:nvSpPr>
          <p:cNvPr id="11" name="テキスト ボックス 10">
            <a:extLst>
              <a:ext uri="{FF2B5EF4-FFF2-40B4-BE49-F238E27FC236}">
                <a16:creationId xmlns:a16="http://schemas.microsoft.com/office/drawing/2014/main" id="{4F001F73-4239-439E-AE55-BC07A0EF8059}"/>
              </a:ext>
            </a:extLst>
          </p:cNvPr>
          <p:cNvSpPr txBox="1"/>
          <p:nvPr/>
        </p:nvSpPr>
        <p:spPr>
          <a:xfrm>
            <a:off x="3190537" y="6242440"/>
            <a:ext cx="452230" cy="461665"/>
          </a:xfrm>
          <a:prstGeom prst="rect">
            <a:avLst/>
          </a:prstGeom>
          <a:noFill/>
        </p:spPr>
        <p:txBody>
          <a:bodyPr wrap="square" rtlCol="0">
            <a:spAutoFit/>
          </a:bodyPr>
          <a:lstStyle/>
          <a:p>
            <a:r>
              <a:rPr lang="ja-JP" altLang="en-US" sz="2400" b="1" dirty="0">
                <a:solidFill>
                  <a:srgbClr val="FF0000"/>
                </a:solidFill>
              </a:rPr>
              <a:t>②</a:t>
            </a:r>
            <a:endParaRPr kumimoji="1" lang="ja-JP" altLang="en-US" sz="2400" b="1" dirty="0">
              <a:solidFill>
                <a:srgbClr val="FF0000"/>
              </a:solidFill>
            </a:endParaRPr>
          </a:p>
        </p:txBody>
      </p:sp>
      <p:sp>
        <p:nvSpPr>
          <p:cNvPr id="12" name="正方形/長方形 11">
            <a:extLst>
              <a:ext uri="{FF2B5EF4-FFF2-40B4-BE49-F238E27FC236}">
                <a16:creationId xmlns:a16="http://schemas.microsoft.com/office/drawing/2014/main" id="{2E0CC175-0FD4-4EE5-AA08-0F07DC312B91}"/>
              </a:ext>
            </a:extLst>
          </p:cNvPr>
          <p:cNvSpPr/>
          <p:nvPr/>
        </p:nvSpPr>
        <p:spPr>
          <a:xfrm>
            <a:off x="1426128" y="3967993"/>
            <a:ext cx="830510" cy="10234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右 12">
            <a:extLst>
              <a:ext uri="{FF2B5EF4-FFF2-40B4-BE49-F238E27FC236}">
                <a16:creationId xmlns:a16="http://schemas.microsoft.com/office/drawing/2014/main" id="{16332D5B-C772-4DCF-A157-1DFA62478934}"/>
              </a:ext>
            </a:extLst>
          </p:cNvPr>
          <p:cNvSpPr/>
          <p:nvPr/>
        </p:nvSpPr>
        <p:spPr>
          <a:xfrm>
            <a:off x="2625755" y="4228051"/>
            <a:ext cx="218114" cy="50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38D907B-9812-49D8-99E2-E1ACC8931E47}"/>
              </a:ext>
            </a:extLst>
          </p:cNvPr>
          <p:cNvSpPr txBox="1"/>
          <p:nvPr/>
        </p:nvSpPr>
        <p:spPr>
          <a:xfrm>
            <a:off x="895344" y="4283034"/>
            <a:ext cx="452230" cy="461665"/>
          </a:xfrm>
          <a:prstGeom prst="rect">
            <a:avLst/>
          </a:prstGeom>
          <a:noFill/>
        </p:spPr>
        <p:txBody>
          <a:bodyPr wrap="square" rtlCol="0">
            <a:spAutoFit/>
          </a:bodyPr>
          <a:lstStyle/>
          <a:p>
            <a:r>
              <a:rPr lang="ja-JP" altLang="en-US" sz="2400" b="1" dirty="0">
                <a:solidFill>
                  <a:srgbClr val="FF0000"/>
                </a:solidFill>
              </a:rPr>
              <a:t>①</a:t>
            </a:r>
            <a:endParaRPr kumimoji="1" lang="ja-JP" altLang="en-US" sz="2400" b="1" dirty="0">
              <a:solidFill>
                <a:srgbClr val="FF0000"/>
              </a:solidFill>
            </a:endParaRPr>
          </a:p>
        </p:txBody>
      </p:sp>
      <p:sp>
        <p:nvSpPr>
          <p:cNvPr id="5" name="スライド番号プレースホルダー 4">
            <a:extLst>
              <a:ext uri="{FF2B5EF4-FFF2-40B4-BE49-F238E27FC236}">
                <a16:creationId xmlns:a16="http://schemas.microsoft.com/office/drawing/2014/main" id="{85F42937-2817-48A2-B6A7-538EAAE8D77A}"/>
              </a:ext>
            </a:extLst>
          </p:cNvPr>
          <p:cNvSpPr>
            <a:spLocks noGrp="1"/>
          </p:cNvSpPr>
          <p:nvPr>
            <p:ph type="sldNum" sz="quarter" idx="12"/>
          </p:nvPr>
        </p:nvSpPr>
        <p:spPr/>
        <p:txBody>
          <a:bodyPr/>
          <a:lstStyle/>
          <a:p>
            <a:fld id="{3AE4FB8B-35D1-409B-8BCB-3FDFBBFE896D}" type="slidenum">
              <a:rPr kumimoji="1" lang="ja-JP" altLang="en-US" smtClean="0"/>
              <a:t>20</a:t>
            </a:fld>
            <a:endParaRPr kumimoji="1" lang="ja-JP" altLang="en-US"/>
          </a:p>
        </p:txBody>
      </p:sp>
      <p:sp>
        <p:nvSpPr>
          <p:cNvPr id="16" name="テキスト ボックス 15">
            <a:extLst>
              <a:ext uri="{FF2B5EF4-FFF2-40B4-BE49-F238E27FC236}">
                <a16:creationId xmlns:a16="http://schemas.microsoft.com/office/drawing/2014/main" id="{AE256900-F133-4F1C-AEFA-372CB26B4E5D}"/>
              </a:ext>
            </a:extLst>
          </p:cNvPr>
          <p:cNvSpPr txBox="1"/>
          <p:nvPr/>
        </p:nvSpPr>
        <p:spPr>
          <a:xfrm>
            <a:off x="236825" y="181746"/>
            <a:ext cx="11247703" cy="783832"/>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8.</a:t>
            </a:r>
            <a:r>
              <a:rPr lang="ja-JP" altLang="en-US" sz="3529" dirty="0">
                <a:solidFill>
                  <a:schemeClr val="tx2"/>
                </a:solidFill>
              </a:rPr>
              <a:t>（</a:t>
            </a:r>
            <a:r>
              <a:rPr lang="en-US" altLang="ja-JP" sz="3529" dirty="0">
                <a:solidFill>
                  <a:schemeClr val="tx2"/>
                </a:solidFill>
              </a:rPr>
              <a:t>Teams</a:t>
            </a:r>
            <a:r>
              <a:rPr lang="ja-JP" altLang="en-US" sz="3529" dirty="0">
                <a:solidFill>
                  <a:schemeClr val="tx2"/>
                </a:solidFill>
              </a:rPr>
              <a:t>グラフ＞</a:t>
            </a:r>
            <a:r>
              <a:rPr lang="en-US" altLang="ja-JP" sz="3529" dirty="0">
                <a:solidFill>
                  <a:schemeClr val="tx2"/>
                </a:solidFill>
              </a:rPr>
              <a:t>Gamification</a:t>
            </a:r>
            <a:r>
              <a:rPr lang="ja-JP" altLang="en-US" sz="3529" dirty="0">
                <a:solidFill>
                  <a:schemeClr val="tx2"/>
                </a:solidFill>
              </a:rPr>
              <a:t>）ランク定義変更</a:t>
            </a:r>
          </a:p>
        </p:txBody>
      </p:sp>
    </p:spTree>
    <p:extLst>
      <p:ext uri="{BB962C8B-B14F-4D97-AF65-F5344CB8AC3E}">
        <p14:creationId xmlns:p14="http://schemas.microsoft.com/office/powerpoint/2010/main" val="4149621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159D9F64-D3F4-4B07-858C-58F310C4F01E}"/>
              </a:ext>
            </a:extLst>
          </p:cNvPr>
          <p:cNvSpPr>
            <a:spLocks noGrp="1"/>
          </p:cNvSpPr>
          <p:nvPr>
            <p:ph idx="1"/>
          </p:nvPr>
        </p:nvSpPr>
        <p:spPr>
          <a:xfrm>
            <a:off x="835007" y="1283715"/>
            <a:ext cx="10822757" cy="1014868"/>
          </a:xfrm>
        </p:spPr>
        <p:txBody>
          <a:bodyPr>
            <a:normAutofit lnSpcReduction="10000"/>
          </a:bodyPr>
          <a:lstStyle/>
          <a:p>
            <a:pPr marL="514350" indent="-514350">
              <a:buFont typeface="+mj-ea"/>
              <a:buAutoNum type="circleNumDbPlain" startAt="4"/>
            </a:pPr>
            <a:r>
              <a:rPr lang="en-US" altLang="ja-JP" sz="2000" dirty="0">
                <a:latin typeface="Segoe UI" panose="020B0502040204020203" pitchFamily="34" charset="0"/>
                <a:cs typeface="Segoe UI" panose="020B0502040204020203" pitchFamily="34" charset="0"/>
              </a:rPr>
              <a:t>Change minimum All User activity count value for each user grade.</a:t>
            </a:r>
            <a:br>
              <a:rPr lang="en-US" altLang="ja-JP" sz="2000" dirty="0">
                <a:latin typeface="Segoe UI" panose="020B0502040204020203" pitchFamily="34" charset="0"/>
                <a:cs typeface="Segoe UI" panose="020B0502040204020203" pitchFamily="34" charset="0"/>
              </a:rPr>
            </a:br>
            <a:r>
              <a:rPr lang="en-US" altLang="ja-JP" sz="2000" dirty="0">
                <a:latin typeface="Segoe UI" panose="020B0502040204020203" pitchFamily="34" charset="0"/>
                <a:cs typeface="Segoe UI" panose="020B0502040204020203" pitchFamily="34" charset="0"/>
              </a:rPr>
              <a:t>All User Activity = </a:t>
            </a:r>
            <a:r>
              <a:rPr lang="en-US" altLang="ja-JP" sz="2000" dirty="0" err="1">
                <a:latin typeface="Segoe UI" panose="020B0502040204020203" pitchFamily="34" charset="0"/>
                <a:cs typeface="Segoe UI" panose="020B0502040204020203" pitchFamily="34" charset="0"/>
              </a:rPr>
              <a:t>PrivateChat</a:t>
            </a:r>
            <a:r>
              <a:rPr lang="en-US" altLang="ja-JP" sz="2000" dirty="0">
                <a:latin typeface="Segoe UI" panose="020B0502040204020203" pitchFamily="34" charset="0"/>
                <a:cs typeface="Segoe UI" panose="020B0502040204020203" pitchFamily="34" charset="0"/>
              </a:rPr>
              <a:t> Count + </a:t>
            </a:r>
            <a:r>
              <a:rPr lang="en-US" altLang="ja-JP" sz="2000" dirty="0" err="1">
                <a:latin typeface="Segoe UI" panose="020B0502040204020203" pitchFamily="34" charset="0"/>
                <a:cs typeface="Segoe UI" panose="020B0502040204020203" pitchFamily="34" charset="0"/>
              </a:rPr>
              <a:t>TeamChat</a:t>
            </a:r>
            <a:r>
              <a:rPr lang="en-US" altLang="ja-JP" sz="2000" dirty="0">
                <a:latin typeface="Segoe UI" panose="020B0502040204020203" pitchFamily="34" charset="0"/>
                <a:cs typeface="Segoe UI" panose="020B0502040204020203" pitchFamily="34" charset="0"/>
              </a:rPr>
              <a:t> Count + Call Count + Meeting Count</a:t>
            </a:r>
          </a:p>
          <a:p>
            <a:pPr marL="514350" indent="-514350">
              <a:buFont typeface="+mj-ea"/>
              <a:buAutoNum type="circleNumDbPlain" startAt="4"/>
            </a:pPr>
            <a:r>
              <a:rPr lang="en-US" altLang="ja-JP" sz="2000" dirty="0">
                <a:latin typeface="Segoe UI" panose="020B0502040204020203" pitchFamily="34" charset="0"/>
                <a:cs typeface="Segoe UI" panose="020B0502040204020203" pitchFamily="34" charset="0"/>
              </a:rPr>
              <a:t>Press okay and </a:t>
            </a:r>
            <a:r>
              <a:rPr lang="en-US" altLang="ja-JP" sz="2000" dirty="0" err="1">
                <a:latin typeface="Segoe UI" panose="020B0502040204020203" pitchFamily="34" charset="0"/>
                <a:cs typeface="Segoe UI" panose="020B0502040204020203" pitchFamily="34" charset="0"/>
              </a:rPr>
              <a:t>apply&amp;close</a:t>
            </a:r>
            <a:r>
              <a:rPr lang="en-US" altLang="ja-JP" sz="2000" dirty="0">
                <a:latin typeface="Segoe UI" panose="020B0502040204020203" pitchFamily="34" charset="0"/>
                <a:cs typeface="Segoe UI" panose="020B0502040204020203" pitchFamily="34" charset="0"/>
              </a:rPr>
              <a:t> query.</a:t>
            </a:r>
          </a:p>
          <a:p>
            <a:pPr marL="514350" indent="-514350">
              <a:buFont typeface="+mj-ea"/>
              <a:buAutoNum type="circleNumDbPlain" startAt="4"/>
            </a:pPr>
            <a:endParaRPr lang="en-US" altLang="ja-JP" sz="2000" dirty="0">
              <a:latin typeface="Segoe UI" panose="020B0502040204020203" pitchFamily="34" charset="0"/>
              <a:cs typeface="Segoe UI" panose="020B0502040204020203" pitchFamily="34" charset="0"/>
            </a:endParaRPr>
          </a:p>
          <a:p>
            <a:pPr marL="514350" indent="-514350">
              <a:buFont typeface="+mj-ea"/>
              <a:buAutoNum type="circleNumDbPlain" startAt="4"/>
            </a:pPr>
            <a:endParaRPr lang="en-US" altLang="ja-JP" sz="2000" dirty="0">
              <a:latin typeface="Segoe UI" panose="020B0502040204020203" pitchFamily="34" charset="0"/>
              <a:cs typeface="Segoe UI" panose="020B0502040204020203" pitchFamily="34" charset="0"/>
            </a:endParaRPr>
          </a:p>
        </p:txBody>
      </p:sp>
      <p:pic>
        <p:nvPicPr>
          <p:cNvPr id="7" name="図 6">
            <a:extLst>
              <a:ext uri="{FF2B5EF4-FFF2-40B4-BE49-F238E27FC236}">
                <a16:creationId xmlns:a16="http://schemas.microsoft.com/office/drawing/2014/main" id="{0CB638F3-7A53-4457-B8A4-5C3E5F1AAA5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1134" y="2642533"/>
            <a:ext cx="4013894" cy="3193802"/>
          </a:xfrm>
          <a:prstGeom prst="rect">
            <a:avLst/>
          </a:prstGeom>
        </p:spPr>
      </p:pic>
      <p:graphicFrame>
        <p:nvGraphicFramePr>
          <p:cNvPr id="5" name="表 4">
            <a:extLst>
              <a:ext uri="{FF2B5EF4-FFF2-40B4-BE49-F238E27FC236}">
                <a16:creationId xmlns:a16="http://schemas.microsoft.com/office/drawing/2014/main" id="{541D90B9-0628-4B95-844D-4DAC62C9A24E}"/>
              </a:ext>
            </a:extLst>
          </p:cNvPr>
          <p:cNvGraphicFramePr>
            <a:graphicFrameLocks noGrp="1"/>
          </p:cNvGraphicFramePr>
          <p:nvPr>
            <p:extLst>
              <p:ext uri="{D42A27DB-BD31-4B8C-83A1-F6EECF244321}">
                <p14:modId xmlns:p14="http://schemas.microsoft.com/office/powerpoint/2010/main" val="1078286856"/>
              </p:ext>
            </p:extLst>
          </p:nvPr>
        </p:nvGraphicFramePr>
        <p:xfrm>
          <a:off x="5301842" y="2615578"/>
          <a:ext cx="6292675" cy="828040"/>
        </p:xfrm>
        <a:graphic>
          <a:graphicData uri="http://schemas.openxmlformats.org/drawingml/2006/table">
            <a:tbl>
              <a:tblPr firstRow="1" bandRow="1">
                <a:tableStyleId>{5C22544A-7EE6-4342-B048-85BDC9FD1C3A}</a:tableStyleId>
              </a:tblPr>
              <a:tblGrid>
                <a:gridCol w="1258535">
                  <a:extLst>
                    <a:ext uri="{9D8B030D-6E8A-4147-A177-3AD203B41FA5}">
                      <a16:colId xmlns:a16="http://schemas.microsoft.com/office/drawing/2014/main" val="2980698397"/>
                    </a:ext>
                  </a:extLst>
                </a:gridCol>
                <a:gridCol w="1258535">
                  <a:extLst>
                    <a:ext uri="{9D8B030D-6E8A-4147-A177-3AD203B41FA5}">
                      <a16:colId xmlns:a16="http://schemas.microsoft.com/office/drawing/2014/main" val="1064732487"/>
                    </a:ext>
                  </a:extLst>
                </a:gridCol>
                <a:gridCol w="1258535">
                  <a:extLst>
                    <a:ext uri="{9D8B030D-6E8A-4147-A177-3AD203B41FA5}">
                      <a16:colId xmlns:a16="http://schemas.microsoft.com/office/drawing/2014/main" val="43701991"/>
                    </a:ext>
                  </a:extLst>
                </a:gridCol>
                <a:gridCol w="1258535">
                  <a:extLst>
                    <a:ext uri="{9D8B030D-6E8A-4147-A177-3AD203B41FA5}">
                      <a16:colId xmlns:a16="http://schemas.microsoft.com/office/drawing/2014/main" val="978898052"/>
                    </a:ext>
                  </a:extLst>
                </a:gridCol>
                <a:gridCol w="1258535">
                  <a:extLst>
                    <a:ext uri="{9D8B030D-6E8A-4147-A177-3AD203B41FA5}">
                      <a16:colId xmlns:a16="http://schemas.microsoft.com/office/drawing/2014/main" val="1566953513"/>
                    </a:ext>
                  </a:extLst>
                </a:gridCol>
              </a:tblGrid>
              <a:tr h="370840">
                <a:tc>
                  <a:txBody>
                    <a:bodyPr/>
                    <a:lstStyle/>
                    <a:p>
                      <a:pPr algn="ct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Not Used</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Basic</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Adopted</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Champion</a:t>
                      </a:r>
                      <a:endParaRPr kumimoji="1" lang="ja-JP" altLang="en-US" sz="12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342702479"/>
                  </a:ext>
                </a:extLst>
              </a:tr>
              <a:tr h="370840">
                <a:tc>
                  <a:txBody>
                    <a:bodyPr/>
                    <a:lstStyle/>
                    <a:p>
                      <a:pPr algn="ctr"/>
                      <a:r>
                        <a:rPr kumimoji="1" lang="en-US" altLang="ja-JP" sz="1200" dirty="0" err="1">
                          <a:latin typeface="Segoe UI" panose="020B0502040204020203" pitchFamily="34" charset="0"/>
                          <a:cs typeface="Segoe UI" panose="020B0502040204020203" pitchFamily="34" charset="0"/>
                        </a:rPr>
                        <a:t>Min.All</a:t>
                      </a:r>
                      <a:r>
                        <a:rPr kumimoji="1" lang="en-US" altLang="ja-JP" sz="1200" dirty="0">
                          <a:latin typeface="Segoe UI" panose="020B0502040204020203" pitchFamily="34" charset="0"/>
                          <a:cs typeface="Segoe UI" panose="020B0502040204020203" pitchFamily="34" charset="0"/>
                        </a:rPr>
                        <a:t> User Activity Count</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Default:0</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Default:1</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Default:10</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Default:50</a:t>
                      </a:r>
                      <a:endParaRPr kumimoji="1" lang="ja-JP" altLang="en-US" sz="12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06057849"/>
                  </a:ext>
                </a:extLst>
              </a:tr>
            </a:tbl>
          </a:graphicData>
        </a:graphic>
      </p:graphicFrame>
      <p:sp>
        <p:nvSpPr>
          <p:cNvPr id="8" name="テキスト ボックス 7">
            <a:extLst>
              <a:ext uri="{FF2B5EF4-FFF2-40B4-BE49-F238E27FC236}">
                <a16:creationId xmlns:a16="http://schemas.microsoft.com/office/drawing/2014/main" id="{22EFA620-2371-41FE-919B-AE4683A7151D}"/>
              </a:ext>
            </a:extLst>
          </p:cNvPr>
          <p:cNvSpPr txBox="1"/>
          <p:nvPr/>
        </p:nvSpPr>
        <p:spPr>
          <a:xfrm>
            <a:off x="7029974" y="4286774"/>
            <a:ext cx="4236441" cy="1631216"/>
          </a:xfrm>
          <a:prstGeom prst="rect">
            <a:avLst/>
          </a:prstGeom>
          <a:noFill/>
        </p:spPr>
        <p:txBody>
          <a:bodyPr wrap="square" rtlCol="0">
            <a:spAutoFit/>
          </a:bodyPr>
          <a:lstStyle/>
          <a:p>
            <a:r>
              <a:rPr kumimoji="1" lang="en-US" altLang="ja-JP" sz="2000" dirty="0">
                <a:solidFill>
                  <a:srgbClr val="7030A0"/>
                </a:solidFill>
                <a:latin typeface="Segoe UI" panose="020B0502040204020203" pitchFamily="34" charset="0"/>
                <a:cs typeface="Segoe UI" panose="020B0502040204020203" pitchFamily="34" charset="0"/>
              </a:rPr>
              <a:t>Default User Grade definition:</a:t>
            </a:r>
          </a:p>
          <a:p>
            <a:pPr marL="285750" indent="-285750">
              <a:buFont typeface="Wingdings" panose="05000000000000000000" pitchFamily="2" charset="2"/>
              <a:buChar char="l"/>
            </a:pPr>
            <a:r>
              <a:rPr lang="en-US" altLang="ja-JP" sz="2000" dirty="0">
                <a:solidFill>
                  <a:srgbClr val="7030A0"/>
                </a:solidFill>
                <a:latin typeface="Segoe UI" panose="020B0502040204020203" pitchFamily="34" charset="0"/>
                <a:cs typeface="Segoe UI" panose="020B0502040204020203" pitchFamily="34" charset="0"/>
              </a:rPr>
              <a:t>“Not Used”: 0</a:t>
            </a:r>
          </a:p>
          <a:p>
            <a:pPr marL="285750" indent="-285750">
              <a:buFont typeface="Wingdings" panose="05000000000000000000" pitchFamily="2" charset="2"/>
              <a:buChar char="l"/>
            </a:pPr>
            <a:r>
              <a:rPr kumimoji="1" lang="en-US" altLang="ja-JP" sz="2000" dirty="0">
                <a:solidFill>
                  <a:srgbClr val="7030A0"/>
                </a:solidFill>
                <a:latin typeface="Segoe UI" panose="020B0502040204020203" pitchFamily="34" charset="0"/>
                <a:cs typeface="Segoe UI" panose="020B0502040204020203" pitchFamily="34" charset="0"/>
              </a:rPr>
              <a:t>“Basic”: 1 to 9</a:t>
            </a:r>
          </a:p>
          <a:p>
            <a:pPr marL="285750" indent="-285750">
              <a:buFont typeface="Wingdings" panose="05000000000000000000" pitchFamily="2" charset="2"/>
              <a:buChar char="l"/>
            </a:pPr>
            <a:r>
              <a:rPr lang="en-US" altLang="ja-JP" sz="2000" dirty="0">
                <a:solidFill>
                  <a:srgbClr val="7030A0"/>
                </a:solidFill>
                <a:latin typeface="Segoe UI" panose="020B0502040204020203" pitchFamily="34" charset="0"/>
                <a:cs typeface="Segoe UI" panose="020B0502040204020203" pitchFamily="34" charset="0"/>
              </a:rPr>
              <a:t>“Adopted”: 10 to 49</a:t>
            </a:r>
          </a:p>
          <a:p>
            <a:pPr marL="285750" indent="-285750">
              <a:buFont typeface="Wingdings" panose="05000000000000000000" pitchFamily="2" charset="2"/>
              <a:buChar char="l"/>
            </a:pPr>
            <a:r>
              <a:rPr kumimoji="1" lang="en-US" altLang="ja-JP" sz="2000" dirty="0">
                <a:solidFill>
                  <a:srgbClr val="7030A0"/>
                </a:solidFill>
                <a:latin typeface="Segoe UI" panose="020B0502040204020203" pitchFamily="34" charset="0"/>
                <a:cs typeface="Segoe UI" panose="020B0502040204020203" pitchFamily="34" charset="0"/>
              </a:rPr>
              <a:t>“Champion”: 50 and more</a:t>
            </a:r>
            <a:endParaRPr kumimoji="1" lang="ja-JP" altLang="en-US" dirty="0">
              <a:solidFill>
                <a:srgbClr val="7030A0"/>
              </a:solidFill>
              <a:latin typeface="Segoe UI" panose="020B0502040204020203" pitchFamily="34" charset="0"/>
              <a:cs typeface="Segoe UI" panose="020B0502040204020203" pitchFamily="34" charset="0"/>
            </a:endParaRPr>
          </a:p>
        </p:txBody>
      </p:sp>
      <p:sp>
        <p:nvSpPr>
          <p:cNvPr id="9" name="矢印: 下 8">
            <a:extLst>
              <a:ext uri="{FF2B5EF4-FFF2-40B4-BE49-F238E27FC236}">
                <a16:creationId xmlns:a16="http://schemas.microsoft.com/office/drawing/2014/main" id="{C53F2E74-2A59-4693-92B7-E738E6757E67}"/>
              </a:ext>
            </a:extLst>
          </p:cNvPr>
          <p:cNvSpPr/>
          <p:nvPr/>
        </p:nvSpPr>
        <p:spPr>
          <a:xfrm>
            <a:off x="8716162" y="3733101"/>
            <a:ext cx="461394" cy="3607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CCC2E4F-FC25-4B54-82F5-D7294197B135}"/>
              </a:ext>
            </a:extLst>
          </p:cNvPr>
          <p:cNvSpPr/>
          <p:nvPr/>
        </p:nvSpPr>
        <p:spPr>
          <a:xfrm>
            <a:off x="1006345" y="3028426"/>
            <a:ext cx="1896246" cy="1653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スライド番号プレースホルダー 2">
            <a:extLst>
              <a:ext uri="{FF2B5EF4-FFF2-40B4-BE49-F238E27FC236}">
                <a16:creationId xmlns:a16="http://schemas.microsoft.com/office/drawing/2014/main" id="{5B611F8E-7BE1-477C-B7E7-7BC8C31EA784}"/>
              </a:ext>
            </a:extLst>
          </p:cNvPr>
          <p:cNvSpPr>
            <a:spLocks noGrp="1"/>
          </p:cNvSpPr>
          <p:nvPr>
            <p:ph type="sldNum" sz="quarter" idx="12"/>
          </p:nvPr>
        </p:nvSpPr>
        <p:spPr/>
        <p:txBody>
          <a:bodyPr/>
          <a:lstStyle/>
          <a:p>
            <a:fld id="{3AE4FB8B-35D1-409B-8BCB-3FDFBBFE896D}" type="slidenum">
              <a:rPr kumimoji="1" lang="ja-JP" altLang="en-US" smtClean="0"/>
              <a:t>21</a:t>
            </a:fld>
            <a:endParaRPr kumimoji="1" lang="ja-JP" altLang="en-US"/>
          </a:p>
        </p:txBody>
      </p:sp>
      <p:sp>
        <p:nvSpPr>
          <p:cNvPr id="12" name="テキスト ボックス 11">
            <a:extLst>
              <a:ext uri="{FF2B5EF4-FFF2-40B4-BE49-F238E27FC236}">
                <a16:creationId xmlns:a16="http://schemas.microsoft.com/office/drawing/2014/main" id="{798D341E-E2E1-4F34-A525-E58CA32DA44E}"/>
              </a:ext>
            </a:extLst>
          </p:cNvPr>
          <p:cNvSpPr txBox="1"/>
          <p:nvPr/>
        </p:nvSpPr>
        <p:spPr>
          <a:xfrm>
            <a:off x="236825" y="181746"/>
            <a:ext cx="11247703" cy="783832"/>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8. (Teams</a:t>
            </a:r>
            <a:r>
              <a:rPr lang="ja-JP" altLang="en-US" sz="3529" dirty="0">
                <a:solidFill>
                  <a:schemeClr val="tx2"/>
                </a:solidFill>
              </a:rPr>
              <a:t>グラフ＞</a:t>
            </a:r>
            <a:r>
              <a:rPr lang="en-US" altLang="ja-JP" sz="3529" dirty="0">
                <a:solidFill>
                  <a:schemeClr val="tx2"/>
                </a:solidFill>
              </a:rPr>
              <a:t>Gamification</a:t>
            </a:r>
            <a:r>
              <a:rPr lang="ja-JP" altLang="en-US" sz="3529" dirty="0">
                <a:solidFill>
                  <a:schemeClr val="tx2"/>
                </a:solidFill>
              </a:rPr>
              <a:t>）ランク定義変更</a:t>
            </a:r>
          </a:p>
        </p:txBody>
      </p:sp>
    </p:spTree>
    <p:extLst>
      <p:ext uri="{BB962C8B-B14F-4D97-AF65-F5344CB8AC3E}">
        <p14:creationId xmlns:p14="http://schemas.microsoft.com/office/powerpoint/2010/main" val="791448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図 12" descr="人, 男性, 室内, 立っている が含まれている画像&#10;&#10;非常に高い精度で生成された説明">
            <a:extLst>
              <a:ext uri="{FF2B5EF4-FFF2-40B4-BE49-F238E27FC236}">
                <a16:creationId xmlns:a16="http://schemas.microsoft.com/office/drawing/2014/main" id="{3A6A1E8D-49AB-4A13-9F5E-0C97C727AB2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 y="10"/>
            <a:ext cx="7370057" cy="6857990"/>
          </a:xfrm>
          <a:prstGeom prst="rect">
            <a:avLst/>
          </a:prstGeom>
        </p:spPr>
      </p:pic>
      <p:pic>
        <p:nvPicPr>
          <p:cNvPr id="7" name="図 6" descr="スクリーンショット が含まれている画像&#10;&#10;非常に高い精度で生成された説明">
            <a:extLst>
              <a:ext uri="{FF2B5EF4-FFF2-40B4-BE49-F238E27FC236}">
                <a16:creationId xmlns:a16="http://schemas.microsoft.com/office/drawing/2014/main" id="{C94AF940-DA57-4EB6-9771-10C4F71AB41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34656" y="1"/>
            <a:ext cx="4657344" cy="3346704"/>
          </a:xfrm>
          <a:prstGeom prst="rect">
            <a:avLst/>
          </a:prstGeom>
        </p:spPr>
      </p:pic>
      <p:pic>
        <p:nvPicPr>
          <p:cNvPr id="16" name="図 15" descr="室内, 人, 壁, 男性 が含まれている画像&#10;&#10;非常に高い精度で生成された説明">
            <a:extLst>
              <a:ext uri="{FF2B5EF4-FFF2-40B4-BE49-F238E27FC236}">
                <a16:creationId xmlns:a16="http://schemas.microsoft.com/office/drawing/2014/main" id="{D068534D-CEA7-4F44-B9C5-366219840B1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534654" y="3511296"/>
            <a:ext cx="4657346" cy="3346704"/>
          </a:xfrm>
          <a:prstGeom prst="rect">
            <a:avLst/>
          </a:prstGeom>
        </p:spPr>
      </p:pic>
      <p:sp>
        <p:nvSpPr>
          <p:cNvPr id="2" name="スライド番号プレースホルダー 1">
            <a:extLst>
              <a:ext uri="{FF2B5EF4-FFF2-40B4-BE49-F238E27FC236}">
                <a16:creationId xmlns:a16="http://schemas.microsoft.com/office/drawing/2014/main" id="{88673F8E-EF85-4DB2-BFA5-DD3B3ACBFEB2}"/>
              </a:ext>
            </a:extLst>
          </p:cNvPr>
          <p:cNvSpPr>
            <a:spLocks noGrp="1"/>
          </p:cNvSpPr>
          <p:nvPr>
            <p:ph type="sldNum" sz="quarter" idx="12"/>
          </p:nvPr>
        </p:nvSpPr>
        <p:spPr/>
        <p:txBody>
          <a:bodyPr/>
          <a:lstStyle/>
          <a:p>
            <a:fld id="{3AE4FB8B-35D1-409B-8BCB-3FDFBBFE896D}" type="slidenum">
              <a:rPr kumimoji="1" lang="ja-JP" altLang="en-US" smtClean="0"/>
              <a:t>22</a:t>
            </a:fld>
            <a:endParaRPr kumimoji="1" lang="ja-JP" altLang="en-US"/>
          </a:p>
        </p:txBody>
      </p:sp>
      <p:sp>
        <p:nvSpPr>
          <p:cNvPr id="3" name="正方形/長方形 2">
            <a:extLst>
              <a:ext uri="{FF2B5EF4-FFF2-40B4-BE49-F238E27FC236}">
                <a16:creationId xmlns:a16="http://schemas.microsoft.com/office/drawing/2014/main" id="{C0FCC872-879C-4AC2-9600-835802F348EF}"/>
              </a:ext>
            </a:extLst>
          </p:cNvPr>
          <p:cNvSpPr/>
          <p:nvPr/>
        </p:nvSpPr>
        <p:spPr>
          <a:xfrm>
            <a:off x="0" y="6003236"/>
            <a:ext cx="12192000" cy="675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Appendix</a:t>
            </a:r>
            <a:endParaRPr kumimoji="1" lang="ja-JP" altLang="en-US" sz="3200" dirty="0"/>
          </a:p>
        </p:txBody>
      </p:sp>
    </p:spTree>
    <p:extLst>
      <p:ext uri="{BB962C8B-B14F-4D97-AF65-F5344CB8AC3E}">
        <p14:creationId xmlns:p14="http://schemas.microsoft.com/office/powerpoint/2010/main" val="701549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BA56E-EC18-4420-812A-273B4DC0E690}"/>
              </a:ext>
            </a:extLst>
          </p:cNvPr>
          <p:cNvSpPr>
            <a:spLocks noGrp="1"/>
          </p:cNvSpPr>
          <p:nvPr>
            <p:ph type="title"/>
          </p:nvPr>
        </p:nvSpPr>
        <p:spPr>
          <a:xfrm>
            <a:off x="621578" y="319545"/>
            <a:ext cx="10601506" cy="717993"/>
          </a:xfrm>
        </p:spPr>
        <p:txBody>
          <a:bodyPr>
            <a:normAutofit fontScale="90000"/>
          </a:bodyPr>
          <a:lstStyle/>
          <a:p>
            <a:pPr defTabSz="914400">
              <a:lnSpc>
                <a:spcPct val="120000"/>
              </a:lnSpc>
              <a:spcBef>
                <a:spcPts val="600"/>
              </a:spcBef>
            </a:pPr>
            <a:r>
              <a:rPr lang="en-US" altLang="ja-JP"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Office</a:t>
            </a:r>
            <a:r>
              <a:rPr lang="ja-JP" altLang="en-US"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 </a:t>
            </a:r>
            <a:r>
              <a:rPr lang="en-US" altLang="ja-JP"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365 Usage</a:t>
            </a:r>
            <a:r>
              <a:rPr lang="ja-JP" altLang="en-US"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および</a:t>
            </a:r>
            <a:r>
              <a:rPr lang="en-US" altLang="ja-JP"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Microsoft</a:t>
            </a:r>
            <a:r>
              <a:rPr lang="ja-JP" altLang="en-US"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 </a:t>
            </a:r>
            <a:r>
              <a:rPr lang="en-US" altLang="ja-JP"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Teams</a:t>
            </a:r>
            <a:r>
              <a:rPr lang="ja-JP" altLang="en-US"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 </a:t>
            </a:r>
            <a:r>
              <a:rPr lang="en-US" altLang="ja-JP"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Power BI Graph</a:t>
            </a:r>
            <a:r>
              <a:rPr lang="ja-JP" altLang="en-US"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テンプレートサンプル</a:t>
            </a:r>
          </a:p>
        </p:txBody>
      </p:sp>
      <p:sp>
        <p:nvSpPr>
          <p:cNvPr id="4" name="テキスト プレースホルダー 3">
            <a:extLst>
              <a:ext uri="{FF2B5EF4-FFF2-40B4-BE49-F238E27FC236}">
                <a16:creationId xmlns:a16="http://schemas.microsoft.com/office/drawing/2014/main" id="{DF3FEECC-D1BD-406E-9F03-5CC929AD68ED}"/>
              </a:ext>
            </a:extLst>
          </p:cNvPr>
          <p:cNvSpPr>
            <a:spLocks noGrp="1"/>
          </p:cNvSpPr>
          <p:nvPr>
            <p:ph type="body" sz="quarter" idx="10"/>
          </p:nvPr>
        </p:nvSpPr>
        <p:spPr>
          <a:xfrm>
            <a:off x="559252" y="1216769"/>
            <a:ext cx="11365065" cy="409297"/>
          </a:xfrm>
        </p:spPr>
        <p:txBody>
          <a:bodyPr>
            <a:noAutofit/>
          </a:bodyPr>
          <a:lstStyle/>
          <a:p>
            <a:r>
              <a:rPr lang="ja-JP" altLang="en-US" sz="1800" b="1" dirty="0">
                <a:solidFill>
                  <a:srgbClr val="002060"/>
                </a:solidFill>
                <a:latin typeface="游ゴシック" panose="020B0400000000000000" pitchFamily="50" charset="-128"/>
                <a:ea typeface="游ゴシック" panose="020B0400000000000000" pitchFamily="50" charset="-128"/>
              </a:rPr>
              <a:t>できること</a:t>
            </a:r>
            <a:r>
              <a:rPr lang="en-US" altLang="ja-JP" sz="1800" b="1" dirty="0">
                <a:solidFill>
                  <a:srgbClr val="002060"/>
                </a:solidFill>
                <a:latin typeface="游ゴシック" panose="020B0400000000000000" pitchFamily="50" charset="-128"/>
                <a:ea typeface="游ゴシック" panose="020B0400000000000000" pitchFamily="50" charset="-128"/>
              </a:rPr>
              <a:t>:</a:t>
            </a:r>
          </a:p>
          <a:p>
            <a:pPr marL="285750" indent="-285750">
              <a:buFont typeface="Wingdings" panose="05000000000000000000" pitchFamily="2" charset="2"/>
              <a:buChar char="l"/>
            </a:pPr>
            <a:r>
              <a:rPr lang="en-US" altLang="ja-JP" sz="1400" dirty="0">
                <a:solidFill>
                  <a:srgbClr val="002060"/>
                </a:solidFill>
                <a:latin typeface="游ゴシック" panose="020B0400000000000000" pitchFamily="50" charset="-128"/>
                <a:ea typeface="游ゴシック" panose="020B0400000000000000" pitchFamily="50" charset="-128"/>
              </a:rPr>
              <a:t>Office365</a:t>
            </a:r>
            <a:r>
              <a:rPr lang="ja-JP" altLang="en-US" sz="1400" dirty="0">
                <a:solidFill>
                  <a:srgbClr val="002060"/>
                </a:solidFill>
                <a:latin typeface="游ゴシック" panose="020B0400000000000000" pitchFamily="50" charset="-128"/>
                <a:ea typeface="游ゴシック" panose="020B0400000000000000" pitchFamily="50" charset="-128"/>
              </a:rPr>
              <a:t>管理ポータル </a:t>
            </a:r>
            <a:r>
              <a:rPr lang="en-US" altLang="ja-JP" sz="1400" dirty="0">
                <a:solidFill>
                  <a:srgbClr val="002060"/>
                </a:solidFill>
                <a:latin typeface="游ゴシック" panose="020B0400000000000000" pitchFamily="50" charset="-128"/>
                <a:ea typeface="游ゴシック" panose="020B0400000000000000" pitchFamily="50" charset="-128"/>
              </a:rPr>
              <a:t>or Microsoft Graph API</a:t>
            </a:r>
            <a:r>
              <a:rPr lang="ja-JP" altLang="en-US" sz="1400" dirty="0">
                <a:solidFill>
                  <a:srgbClr val="002060"/>
                </a:solidFill>
                <a:latin typeface="游ゴシック" panose="020B0400000000000000" pitchFamily="50" charset="-128"/>
                <a:ea typeface="游ゴシック" panose="020B0400000000000000" pitchFamily="50" charset="-128"/>
              </a:rPr>
              <a:t>から取得できるデータを組織情報・ユーザー情報別に累計・時系列で</a:t>
            </a: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a:solidFill>
                  <a:srgbClr val="002060"/>
                </a:solidFill>
                <a:latin typeface="游ゴシック" panose="020B0400000000000000" pitchFamily="50" charset="-128"/>
                <a:ea typeface="游ゴシック" panose="020B0400000000000000" pitchFamily="50" charset="-128"/>
              </a:rPr>
              <a:t>で可視化する</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a:solidFill>
                  <a:srgbClr val="002060"/>
                </a:solidFill>
                <a:latin typeface="游ゴシック" panose="020B0400000000000000" pitchFamily="50" charset="-128"/>
                <a:ea typeface="游ゴシック" panose="020B0400000000000000" pitchFamily="50" charset="-128"/>
              </a:rPr>
              <a:t>を利用するため柔軟なカスタマイズが可能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a:solidFill>
                  <a:srgbClr val="002060"/>
                </a:solidFill>
                <a:latin typeface="游ゴシック" panose="020B0400000000000000" pitchFamily="50" charset="-128"/>
                <a:ea typeface="游ゴシック" panose="020B0400000000000000" pitchFamily="50" charset="-128"/>
              </a:rPr>
              <a:t>の編集でユーザー個人名を表示させないグラフの作成も可能。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ja-JP" altLang="en-US" sz="1400" dirty="0">
                <a:solidFill>
                  <a:srgbClr val="002060"/>
                </a:solidFill>
                <a:latin typeface="游ゴシック" panose="020B0400000000000000" pitchFamily="50" charset="-128"/>
                <a:ea typeface="游ゴシック" panose="020B0400000000000000" pitchFamily="50" charset="-128"/>
              </a:rPr>
              <a:t>自動更新＋共有が可能（共有には</a:t>
            </a: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Pro</a:t>
            </a:r>
            <a:r>
              <a:rPr lang="ja-JP" altLang="en-US" sz="1400" dirty="0">
                <a:solidFill>
                  <a:srgbClr val="002060"/>
                </a:solidFill>
                <a:latin typeface="游ゴシック" panose="020B0400000000000000" pitchFamily="50" charset="-128"/>
                <a:ea typeface="游ゴシック" panose="020B0400000000000000" pitchFamily="50" charset="-128"/>
              </a:rPr>
              <a:t>ライセンス以上が必要）</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ja-JP" altLang="en-US" sz="1400" dirty="0">
                <a:solidFill>
                  <a:srgbClr val="002060"/>
                </a:solidFill>
                <a:latin typeface="游ゴシック" panose="020B0400000000000000" pitchFamily="50" charset="-128"/>
                <a:ea typeface="游ゴシック" panose="020B0400000000000000" pitchFamily="50" charset="-128"/>
              </a:rPr>
              <a:t>外部データ（交通費・営業成績・勤務時間等）との掛け合わせが可能。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a:solidFill>
                  <a:srgbClr val="002060"/>
                </a:solidFill>
                <a:latin typeface="游ゴシック" panose="020B0400000000000000" pitchFamily="50" charset="-128"/>
                <a:ea typeface="游ゴシック" panose="020B0400000000000000" pitchFamily="50" charset="-128"/>
              </a:rPr>
              <a:t>機能を利用により</a:t>
            </a:r>
            <a:r>
              <a:rPr lang="en-US" altLang="ja-JP" sz="1400" dirty="0">
                <a:solidFill>
                  <a:srgbClr val="002060"/>
                </a:solidFill>
                <a:latin typeface="游ゴシック" panose="020B0400000000000000" pitchFamily="50" charset="-128"/>
                <a:ea typeface="游ゴシック" panose="020B0400000000000000" pitchFamily="50" charset="-128"/>
              </a:rPr>
              <a:t>User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ID</a:t>
            </a:r>
            <a:r>
              <a:rPr lang="ja-JP" altLang="en-US" sz="1400" dirty="0">
                <a:solidFill>
                  <a:srgbClr val="002060"/>
                </a:solidFill>
                <a:latin typeface="游ゴシック" panose="020B0400000000000000" pitchFamily="50" charset="-128"/>
                <a:ea typeface="游ゴシック" panose="020B0400000000000000" pitchFamily="50" charset="-128"/>
              </a:rPr>
              <a:t>毎の</a:t>
            </a:r>
            <a:r>
              <a:rPr lang="en-US" altLang="ja-JP" sz="1400" dirty="0">
                <a:solidFill>
                  <a:srgbClr val="002060"/>
                </a:solidFill>
                <a:latin typeface="游ゴシック" panose="020B0400000000000000" pitchFamily="50" charset="-128"/>
                <a:ea typeface="游ゴシック" panose="020B0400000000000000" pitchFamily="50" charset="-128"/>
              </a:rPr>
              <a:t>View</a:t>
            </a:r>
            <a:r>
              <a:rPr lang="ja-JP" altLang="en-US" sz="1400" dirty="0">
                <a:solidFill>
                  <a:srgbClr val="002060"/>
                </a:solidFill>
                <a:latin typeface="游ゴシック" panose="020B0400000000000000" pitchFamily="50" charset="-128"/>
                <a:ea typeface="游ゴシック" panose="020B0400000000000000" pitchFamily="50" charset="-128"/>
              </a:rPr>
              <a:t>を構成可能。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ja-JP" altLang="en-US" sz="1400" dirty="0">
                <a:solidFill>
                  <a:srgbClr val="002060"/>
                </a:solidFill>
                <a:latin typeface="游ゴシック" panose="020B0400000000000000" pitchFamily="50" charset="-128"/>
                <a:ea typeface="游ゴシック" panose="020B0400000000000000" pitchFamily="50" charset="-128"/>
              </a:rPr>
              <a:t>必要ないグラフは自由に削除して利用可能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ja-JP" altLang="en-US" sz="1400" dirty="0">
                <a:solidFill>
                  <a:srgbClr val="002060"/>
                </a:solidFill>
                <a:latin typeface="游ゴシック" panose="020B0400000000000000" pitchFamily="50" charset="-128"/>
                <a:ea typeface="游ゴシック" panose="020B0400000000000000" pitchFamily="50" charset="-128"/>
              </a:rPr>
              <a:t>デフォルトテンプレートでは</a:t>
            </a:r>
            <a:r>
              <a:rPr lang="en-US" altLang="ja-JP" sz="1400" dirty="0">
                <a:solidFill>
                  <a:srgbClr val="002060"/>
                </a:solidFill>
                <a:latin typeface="游ゴシック" panose="020B0400000000000000" pitchFamily="50" charset="-128"/>
                <a:ea typeface="游ゴシック" panose="020B0400000000000000" pitchFamily="50" charset="-128"/>
              </a:rPr>
              <a:t>Users</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Directory</a:t>
            </a:r>
            <a:r>
              <a:rPr lang="ja-JP" altLang="en-US" sz="1400" dirty="0">
                <a:solidFill>
                  <a:srgbClr val="002060"/>
                </a:solidFill>
                <a:latin typeface="游ゴシック" panose="020B0400000000000000" pitchFamily="50" charset="-128"/>
                <a:ea typeface="游ゴシック" panose="020B0400000000000000" pitchFamily="50" charset="-128"/>
              </a:rPr>
              <a:t>に</a:t>
            </a:r>
            <a:r>
              <a:rPr lang="en-US" altLang="ja-JP" sz="1400" dirty="0">
                <a:solidFill>
                  <a:srgbClr val="002060"/>
                </a:solidFill>
                <a:latin typeface="游ゴシック" panose="020B0400000000000000" pitchFamily="50" charset="-128"/>
                <a:ea typeface="游ゴシック" panose="020B0400000000000000" pitchFamily="50" charset="-128"/>
              </a:rPr>
              <a:t>Company/Division/Department</a:t>
            </a:r>
            <a:r>
              <a:rPr lang="ja-JP" altLang="en-US" sz="1400" dirty="0">
                <a:solidFill>
                  <a:srgbClr val="002060"/>
                </a:solidFill>
                <a:latin typeface="游ゴシック" panose="020B0400000000000000" pitchFamily="50" charset="-128"/>
                <a:ea typeface="游ゴシック" panose="020B0400000000000000" pitchFamily="50" charset="-128"/>
              </a:rPr>
              <a:t>情報を用意することにより、３つの組織階層を表示可能。そそれ以上の組織階層、他組織情報でのグラフ表示も</a:t>
            </a: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err="1">
                <a:solidFill>
                  <a:srgbClr val="002060"/>
                </a:solidFill>
                <a:latin typeface="游ゴシック" panose="020B0400000000000000" pitchFamily="50" charset="-128"/>
                <a:ea typeface="游ゴシック" panose="020B0400000000000000" pitchFamily="50" charset="-128"/>
              </a:rPr>
              <a:t>での</a:t>
            </a:r>
            <a:r>
              <a:rPr lang="ja-JP" altLang="en-US" sz="1400" dirty="0">
                <a:solidFill>
                  <a:srgbClr val="002060"/>
                </a:solidFill>
                <a:latin typeface="游ゴシック" panose="020B0400000000000000" pitchFamily="50" charset="-128"/>
                <a:ea typeface="游ゴシック" panose="020B0400000000000000" pitchFamily="50" charset="-128"/>
              </a:rPr>
              <a:t>柔軟なカスタマイズ機能で対応可能。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400" dirty="0">
                <a:solidFill>
                  <a:srgbClr val="002060"/>
                </a:solidFill>
                <a:latin typeface="游ゴシック" panose="020B0400000000000000" pitchFamily="50" charset="-128"/>
                <a:ea typeface="游ゴシック" panose="020B0400000000000000" pitchFamily="50" charset="-128"/>
              </a:rPr>
              <a:t>PDF</a:t>
            </a:r>
            <a:r>
              <a:rPr lang="ja-JP" altLang="en-US" sz="1400" dirty="0">
                <a:solidFill>
                  <a:srgbClr val="002060"/>
                </a:solidFill>
                <a:latin typeface="游ゴシック" panose="020B0400000000000000" pitchFamily="50" charset="-128"/>
                <a:ea typeface="游ゴシック" panose="020B0400000000000000" pitchFamily="50" charset="-128"/>
              </a:rPr>
              <a:t>は</a:t>
            </a:r>
            <a:r>
              <a:rPr lang="en-US" altLang="ja-JP" sz="1400" dirty="0">
                <a:solidFill>
                  <a:srgbClr val="002060"/>
                </a:solidFill>
                <a:latin typeface="游ゴシック" panose="020B0400000000000000" pitchFamily="50" charset="-128"/>
                <a:ea typeface="游ゴシック" panose="020B0400000000000000" pitchFamily="50" charset="-128"/>
              </a:rPr>
              <a:t>PowerPoint</a:t>
            </a:r>
            <a:r>
              <a:rPr lang="ja-JP" altLang="en-US" sz="1400" dirty="0">
                <a:solidFill>
                  <a:srgbClr val="002060"/>
                </a:solidFill>
                <a:latin typeface="游ゴシック" panose="020B0400000000000000" pitchFamily="50" charset="-128"/>
                <a:ea typeface="游ゴシック" panose="020B0400000000000000" pitchFamily="50" charset="-128"/>
              </a:rPr>
              <a:t>の出力が可能。（一部のカスタム</a:t>
            </a:r>
            <a:r>
              <a:rPr lang="en-US" altLang="ja-JP" sz="1400" dirty="0">
                <a:solidFill>
                  <a:srgbClr val="002060"/>
                </a:solidFill>
                <a:latin typeface="游ゴシック" panose="020B0400000000000000" pitchFamily="50" charset="-128"/>
                <a:ea typeface="游ゴシック" panose="020B0400000000000000" pitchFamily="50" charset="-128"/>
              </a:rPr>
              <a:t>Visual</a:t>
            </a:r>
            <a:r>
              <a:rPr lang="ja-JP" altLang="en-US" sz="1400" dirty="0">
                <a:solidFill>
                  <a:srgbClr val="002060"/>
                </a:solidFill>
                <a:latin typeface="游ゴシック" panose="020B0400000000000000" pitchFamily="50" charset="-128"/>
                <a:ea typeface="游ゴシック" panose="020B0400000000000000" pitchFamily="50" charset="-128"/>
              </a:rPr>
              <a:t>は未対応）</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endParaRPr lang="en-US" altLang="ja-JP" sz="1400" dirty="0">
              <a:solidFill>
                <a:srgbClr val="002060"/>
              </a:solidFill>
              <a:latin typeface="游ゴシック" panose="020B0400000000000000" pitchFamily="50" charset="-128"/>
              <a:ea typeface="游ゴシック" panose="020B0400000000000000" pitchFamily="50" charset="-128"/>
            </a:endParaRPr>
          </a:p>
        </p:txBody>
      </p:sp>
      <p:sp>
        <p:nvSpPr>
          <p:cNvPr id="52" name="テキスト プレースホルダー 3">
            <a:extLst>
              <a:ext uri="{FF2B5EF4-FFF2-40B4-BE49-F238E27FC236}">
                <a16:creationId xmlns:a16="http://schemas.microsoft.com/office/drawing/2014/main" id="{19340549-8EB6-470C-95C9-87CE2619AD86}"/>
              </a:ext>
            </a:extLst>
          </p:cNvPr>
          <p:cNvSpPr txBox="1">
            <a:spLocks/>
          </p:cNvSpPr>
          <p:nvPr/>
        </p:nvSpPr>
        <p:spPr>
          <a:xfrm>
            <a:off x="543386" y="4785512"/>
            <a:ext cx="11365065" cy="409297"/>
          </a:xfrm>
          <a:prstGeom prst="rect">
            <a:avLst/>
          </a:prstGeom>
        </p:spPr>
        <p:txBody>
          <a:bodyPr vert="horz" lIns="91440" tIns="0" rIns="91440" bIns="0" rtlCol="0">
            <a:noAutofit/>
          </a:bodyPr>
          <a:lstStyle>
            <a:lvl1pPr marL="0" indent="0" algn="l" defTabSz="914400" rtl="0" eaLnBrk="1" latinLnBrk="0" hangingPunct="1">
              <a:lnSpc>
                <a:spcPct val="120000"/>
              </a:lnSpc>
              <a:spcBef>
                <a:spcPts val="600"/>
              </a:spcBef>
              <a:buFont typeface="Arial"/>
              <a:buNone/>
              <a:defRPr lang="en-US" sz="1961" b="0" i="0" kern="1200" spc="-29" baseline="0" dirty="0">
                <a:solidFill>
                  <a:srgbClr val="ED6722"/>
                </a:solidFill>
                <a:latin typeface="+mn-lt"/>
                <a:ea typeface="+mn-ea"/>
                <a:cs typeface="Bodoni Std Bold Italic"/>
              </a:defRPr>
            </a:lvl1pPr>
            <a:lvl2pPr marL="685800" indent="-228600" algn="l" defTabSz="914400" rtl="0" eaLnBrk="1" latinLnBrk="0" hangingPunct="1">
              <a:lnSpc>
                <a:spcPct val="120000"/>
              </a:lnSpc>
              <a:spcBef>
                <a:spcPts val="600"/>
              </a:spcBef>
              <a:buFont typeface="Arial"/>
              <a:buChar char="•"/>
              <a:defRPr sz="2400" b="0" i="0" kern="1200">
                <a:solidFill>
                  <a:srgbClr val="29384F"/>
                </a:solidFill>
                <a:latin typeface="Segoe UI Light" charset="0"/>
                <a:ea typeface="Segoe UI Light" charset="0"/>
                <a:cs typeface="Segoe UI Light" charset="0"/>
              </a:defRPr>
            </a:lvl2pPr>
            <a:lvl3pPr marL="1143000" indent="-228600" algn="l" defTabSz="914400" rtl="0" eaLnBrk="1" latinLnBrk="0" hangingPunct="1">
              <a:lnSpc>
                <a:spcPct val="120000"/>
              </a:lnSpc>
              <a:spcBef>
                <a:spcPts val="600"/>
              </a:spcBef>
              <a:buFont typeface="Arial"/>
              <a:buChar char="•"/>
              <a:defRPr sz="2000" b="0" i="0" kern="1200">
                <a:solidFill>
                  <a:srgbClr val="29384F"/>
                </a:solidFill>
                <a:latin typeface="Segoe UI Light" charset="0"/>
                <a:ea typeface="Segoe UI Light" charset="0"/>
                <a:cs typeface="Segoe UI Light" charset="0"/>
              </a:defRPr>
            </a:lvl3pPr>
            <a:lvl4pPr marL="1600200" indent="-228600" algn="l" defTabSz="914400" rtl="0" eaLnBrk="1" latinLnBrk="0" hangingPunct="1">
              <a:lnSpc>
                <a:spcPct val="120000"/>
              </a:lnSpc>
              <a:spcBef>
                <a:spcPts val="600"/>
              </a:spcBef>
              <a:buFont typeface="Arial"/>
              <a:buChar char="•"/>
              <a:defRPr sz="1800" b="0" i="0" kern="1200">
                <a:solidFill>
                  <a:srgbClr val="29384F"/>
                </a:solidFill>
                <a:latin typeface="Segoe UI Light" charset="0"/>
                <a:ea typeface="Segoe UI Light" charset="0"/>
                <a:cs typeface="Segoe UI Light" charset="0"/>
              </a:defRPr>
            </a:lvl4pPr>
            <a:lvl5pPr marL="2057400" indent="-228600" algn="l" defTabSz="914400" rtl="0" eaLnBrk="1" latinLnBrk="0" hangingPunct="1">
              <a:lnSpc>
                <a:spcPct val="120000"/>
              </a:lnSpc>
              <a:spcBef>
                <a:spcPts val="600"/>
              </a:spcBef>
              <a:buFont typeface="Arial"/>
              <a:buChar char="•"/>
              <a:defRPr sz="1800" b="0" i="0" kern="1200">
                <a:solidFill>
                  <a:srgbClr val="29384F"/>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600"/>
              </a:spcBef>
              <a:spcAft>
                <a:spcPts val="0"/>
              </a:spcAft>
              <a:buClrTx/>
              <a:buSzTx/>
              <a:buFont typeface="Arial"/>
              <a:buNone/>
              <a:tabLst/>
              <a:defRPr/>
            </a:pPr>
            <a:r>
              <a:rPr kumimoji="0" lang="ja-JP" altLang="en-US" sz="1800" b="1"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できないこと：</a:t>
            </a:r>
            <a:endParaRPr kumimoji="0" lang="en-US" altLang="ja-JP" sz="1800" b="1"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a:p>
            <a:pPr marL="285750" marR="0" lvl="0" indent="-285750" algn="l" defTabSz="914400" rtl="0" eaLnBrk="1" fontAlgn="auto" latinLnBrk="0" hangingPunct="1">
              <a:lnSpc>
                <a:spcPct val="120000"/>
              </a:lnSpc>
              <a:spcBef>
                <a:spcPts val="600"/>
              </a:spcBef>
              <a:spcAft>
                <a:spcPts val="0"/>
              </a:spcAft>
              <a:buClrTx/>
              <a:buSzTx/>
              <a:buFont typeface="Wingdings" panose="05000000000000000000" pitchFamily="2" charset="2"/>
              <a:buChar char="l"/>
              <a:tabLst/>
              <a:defRPr/>
            </a:pP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Office365</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管理ポータル </a:t>
            </a: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or Microsoft Graph Report API</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から取得できるデータに含まれないデータのグラフ</a:t>
            </a:r>
            <a:b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b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（例：何月何日何時何分に誰がなにをした、という元データではないため、</a:t>
            </a: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Usage</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回数の統計データで表現できる範囲になります）</a:t>
            </a:r>
            <a:endPar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a:p>
            <a:pPr marL="285750" marR="0" lvl="0" indent="-285750" algn="l" defTabSz="914400" rtl="0" eaLnBrk="1" fontAlgn="auto" latinLnBrk="0" hangingPunct="1">
              <a:lnSpc>
                <a:spcPct val="120000"/>
              </a:lnSpc>
              <a:spcBef>
                <a:spcPts val="600"/>
              </a:spcBef>
              <a:spcAft>
                <a:spcPts val="0"/>
              </a:spcAft>
              <a:buClrTx/>
              <a:buSzTx/>
              <a:buFont typeface="Wingdings" panose="05000000000000000000" pitchFamily="2" charset="2"/>
              <a:buChar char="l"/>
              <a:tabLst/>
              <a:defRPr/>
            </a:pP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外部データの取り込み時でレポートの元データ量が大きくなる場合、データベースの用意や</a:t>
            </a: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Power</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 </a:t>
            </a: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BI</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 </a:t>
            </a: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Premium</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の用意の必要があり。</a:t>
            </a:r>
            <a:endPar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a:p>
            <a:pPr marL="285750" marR="0" lvl="0" indent="-285750" algn="l" defTabSz="914400" rtl="0" eaLnBrk="1" fontAlgn="auto" latinLnBrk="0" hangingPunct="1">
              <a:lnSpc>
                <a:spcPct val="120000"/>
              </a:lnSpc>
              <a:spcBef>
                <a:spcPts val="600"/>
              </a:spcBef>
              <a:spcAft>
                <a:spcPts val="0"/>
              </a:spcAft>
              <a:buClrTx/>
              <a:buSzTx/>
              <a:buFont typeface="Wingdings" panose="05000000000000000000" pitchFamily="2" charset="2"/>
              <a:buChar char="l"/>
              <a:tabLst/>
              <a:defRPr/>
            </a:pPr>
            <a:r>
              <a:rPr kumimoji="1"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日付はレポート出力日（</a:t>
            </a:r>
            <a:r>
              <a:rPr kumimoji="1"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Report</a:t>
            </a:r>
            <a:r>
              <a:rPr kumimoji="1"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 </a:t>
            </a:r>
            <a:r>
              <a:rPr kumimoji="1"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Refresh</a:t>
            </a:r>
            <a:r>
              <a:rPr kumimoji="1"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 </a:t>
            </a:r>
            <a:r>
              <a:rPr kumimoji="1"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Date)</a:t>
            </a:r>
            <a:r>
              <a:rPr kumimoji="1"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が基準になり、</a:t>
            </a:r>
            <a:r>
              <a:rPr kumimoji="1" lang="ja-JP" altLang="en-US" sz="1400" b="0" i="0" u="sng"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日付は</a:t>
            </a:r>
            <a:r>
              <a:rPr kumimoji="1" lang="en-US" altLang="ja-JP" sz="1400" b="0" i="0" u="sng"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UTC</a:t>
            </a:r>
            <a:r>
              <a:rPr kumimoji="1" lang="ja-JP" altLang="en-US" sz="1400" b="0" i="0" u="sng"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になり</a:t>
            </a:r>
            <a:r>
              <a:rPr kumimoji="1" lang="en-US" altLang="ja-JP" sz="1400" b="0" i="0" u="sng"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Local Time</a:t>
            </a:r>
            <a:r>
              <a:rPr kumimoji="1" lang="ja-JP" altLang="en-US" sz="1400" b="0" i="0" u="sng" strike="noStrike" kern="1200" cap="none" spc="-29" normalizeH="0" baseline="0" noProof="0" dirty="0" err="1">
                <a:ln>
                  <a:noFill/>
                </a:ln>
                <a:solidFill>
                  <a:srgbClr val="002060"/>
                </a:solidFill>
                <a:effectLst/>
                <a:uLnTx/>
                <a:uFillTx/>
                <a:latin typeface="游ゴシック" panose="020B0400000000000000" pitchFamily="50" charset="-128"/>
                <a:ea typeface="游ゴシック" panose="020B0400000000000000" pitchFamily="50" charset="-128"/>
              </a:rPr>
              <a:t>での</a:t>
            </a:r>
            <a:r>
              <a:rPr kumimoji="1" lang="ja-JP" altLang="en-US" sz="1400" b="0" i="0" u="sng"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出力は不可。</a:t>
            </a:r>
            <a:endPar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5" name="スライド番号プレースホルダー 3">
            <a:extLst>
              <a:ext uri="{FF2B5EF4-FFF2-40B4-BE49-F238E27FC236}">
                <a16:creationId xmlns:a16="http://schemas.microsoft.com/office/drawing/2014/main" id="{2B9B9C41-49DB-4C9E-A20B-08FC04913FFC}"/>
              </a:ext>
            </a:extLst>
          </p:cNvPr>
          <p:cNvSpPr txBox="1">
            <a:spLocks/>
          </p:cNvSpPr>
          <p:nvPr/>
        </p:nvSpPr>
        <p:spPr>
          <a:xfrm>
            <a:off x="11434193" y="6415073"/>
            <a:ext cx="523613"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AE4FB8B-35D1-409B-8BCB-3FDFBBFE896D}" type="slidenum">
              <a:rPr kumimoji="1" lang="ja-JP" altLang="en-US" sz="1100" b="0" i="0" u="none" strike="noStrike" kern="1200" cap="none" spc="0" normalizeH="0" baseline="0" noProof="0" smtClean="0">
                <a:ln>
                  <a:noFill/>
                </a:ln>
                <a:solidFill>
                  <a:prstClr val="black">
                    <a:tint val="75000"/>
                  </a:prstClr>
                </a:solidFill>
                <a:effectLst/>
                <a:uLnTx/>
                <a:uFillTx/>
                <a:latin typeface="游ゴシック" panose="020B0400000000000000" pitchFamily="50" charset="-128"/>
                <a:ea typeface="游ゴシック" panose="020B0400000000000000"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100" b="0" i="0" u="none" strike="noStrike" kern="1200" cap="none" spc="0" normalizeH="0" baseline="0" noProof="0" dirty="0">
              <a:ln>
                <a:noFill/>
              </a:ln>
              <a:solidFill>
                <a:prstClr val="black">
                  <a:tint val="75000"/>
                </a:prstClr>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5976724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BA56E-EC18-4420-812A-273B4DC0E690}"/>
              </a:ext>
            </a:extLst>
          </p:cNvPr>
          <p:cNvSpPr>
            <a:spLocks noGrp="1"/>
          </p:cNvSpPr>
          <p:nvPr>
            <p:ph type="title"/>
          </p:nvPr>
        </p:nvSpPr>
        <p:spPr>
          <a:xfrm>
            <a:off x="537688" y="336323"/>
            <a:ext cx="10601506" cy="717993"/>
          </a:xfrm>
        </p:spPr>
        <p:txBody>
          <a:bodyPr>
            <a:normAutofit/>
          </a:bodyPr>
          <a:lstStyle/>
          <a:p>
            <a:pPr defTabSz="914400">
              <a:lnSpc>
                <a:spcPct val="120000"/>
              </a:lnSpc>
              <a:spcBef>
                <a:spcPts val="600"/>
              </a:spcBef>
            </a:pPr>
            <a:r>
              <a:rPr lang="ja-JP" altLang="en-US" sz="28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留意事項および制限</a:t>
            </a:r>
          </a:p>
        </p:txBody>
      </p:sp>
      <p:sp>
        <p:nvSpPr>
          <p:cNvPr id="4" name="テキスト プレースホルダー 3">
            <a:extLst>
              <a:ext uri="{FF2B5EF4-FFF2-40B4-BE49-F238E27FC236}">
                <a16:creationId xmlns:a16="http://schemas.microsoft.com/office/drawing/2014/main" id="{DF3FEECC-D1BD-406E-9F03-5CC929AD68ED}"/>
              </a:ext>
            </a:extLst>
          </p:cNvPr>
          <p:cNvSpPr>
            <a:spLocks noGrp="1"/>
          </p:cNvSpPr>
          <p:nvPr>
            <p:ph type="body" sz="quarter" idx="10"/>
          </p:nvPr>
        </p:nvSpPr>
        <p:spPr>
          <a:xfrm>
            <a:off x="559252" y="1267103"/>
            <a:ext cx="11365065" cy="5016251"/>
          </a:xfrm>
        </p:spPr>
        <p:txBody>
          <a:bodyPr>
            <a:noAutofit/>
          </a:bodyPr>
          <a:lstStyle/>
          <a:p>
            <a:r>
              <a:rPr lang="en-US" altLang="ja-JP" sz="1800" b="1" dirty="0">
                <a:solidFill>
                  <a:srgbClr val="002060"/>
                </a:solidFill>
                <a:latin typeface="游ゴシック" panose="020B0400000000000000" pitchFamily="50" charset="-128"/>
                <a:ea typeface="游ゴシック" panose="020B0400000000000000" pitchFamily="50" charset="-128"/>
              </a:rPr>
              <a:t>Power BI</a:t>
            </a:r>
            <a:r>
              <a:rPr lang="ja-JP" altLang="en-US" sz="1800" b="1" dirty="0">
                <a:solidFill>
                  <a:srgbClr val="002060"/>
                </a:solidFill>
                <a:latin typeface="游ゴシック" panose="020B0400000000000000" pitchFamily="50" charset="-128"/>
                <a:ea typeface="游ゴシック" panose="020B0400000000000000" pitchFamily="50" charset="-128"/>
              </a:rPr>
              <a:t> </a:t>
            </a:r>
            <a:r>
              <a:rPr lang="en-US" altLang="ja-JP" sz="1800" b="1" dirty="0">
                <a:solidFill>
                  <a:srgbClr val="002060"/>
                </a:solidFill>
                <a:latin typeface="游ゴシック" panose="020B0400000000000000" pitchFamily="50" charset="-128"/>
                <a:ea typeface="游ゴシック" panose="020B0400000000000000" pitchFamily="50" charset="-128"/>
              </a:rPr>
              <a:t>Sample</a:t>
            </a:r>
            <a:r>
              <a:rPr lang="ja-JP" altLang="en-US" sz="1800" b="1" dirty="0">
                <a:solidFill>
                  <a:srgbClr val="002060"/>
                </a:solidFill>
                <a:latin typeface="游ゴシック" panose="020B0400000000000000" pitchFamily="50" charset="-128"/>
                <a:ea typeface="游ゴシック" panose="020B0400000000000000" pitchFamily="50" charset="-128"/>
              </a:rPr>
              <a:t> </a:t>
            </a:r>
            <a:r>
              <a:rPr lang="en-US" altLang="ja-JP" sz="1800" b="1" dirty="0">
                <a:solidFill>
                  <a:srgbClr val="002060"/>
                </a:solidFill>
                <a:latin typeface="游ゴシック" panose="020B0400000000000000" pitchFamily="50" charset="-128"/>
                <a:ea typeface="游ゴシック" panose="020B0400000000000000" pitchFamily="50" charset="-128"/>
              </a:rPr>
              <a:t>Template</a:t>
            </a:r>
            <a:r>
              <a:rPr lang="ja-JP" altLang="en-US" sz="1800" b="1" dirty="0">
                <a:solidFill>
                  <a:srgbClr val="002060"/>
                </a:solidFill>
                <a:latin typeface="游ゴシック" panose="020B0400000000000000" pitchFamily="50" charset="-128"/>
                <a:ea typeface="游ゴシック" panose="020B0400000000000000" pitchFamily="50" charset="-128"/>
              </a:rPr>
              <a:t>の利用と留意事項</a:t>
            </a:r>
            <a:endParaRPr lang="en-US" altLang="ja-JP" sz="1800" b="1"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600" b="1" u="sng" dirty="0">
                <a:solidFill>
                  <a:srgbClr val="FF0000"/>
                </a:solidFill>
                <a:latin typeface="游ゴシック" panose="020B0400000000000000" pitchFamily="50" charset="-128"/>
              </a:rPr>
              <a:t>Power</a:t>
            </a:r>
            <a:r>
              <a:rPr lang="ja-JP" altLang="en-US" sz="1600" b="1" u="sng" dirty="0">
                <a:solidFill>
                  <a:srgbClr val="FF0000"/>
                </a:solidFill>
                <a:latin typeface="游ゴシック" panose="020B0400000000000000" pitchFamily="50" charset="-128"/>
              </a:rPr>
              <a:t> </a:t>
            </a:r>
            <a:r>
              <a:rPr lang="en-US" altLang="ja-JP" sz="1600" b="1" u="sng" dirty="0">
                <a:solidFill>
                  <a:srgbClr val="FF0000"/>
                </a:solidFill>
                <a:latin typeface="游ゴシック" panose="020B0400000000000000" pitchFamily="50" charset="-128"/>
              </a:rPr>
              <a:t>BI</a:t>
            </a:r>
            <a:r>
              <a:rPr lang="ja-JP" altLang="en-US" sz="1600" b="1" u="sng" dirty="0">
                <a:solidFill>
                  <a:srgbClr val="FF0000"/>
                </a:solidFill>
                <a:latin typeface="游ゴシック" panose="020B0400000000000000" pitchFamily="50" charset="-128"/>
              </a:rPr>
              <a:t>テンプレートはあくまでサンプルであり製品ではなく、サポートはありません。</a:t>
            </a:r>
            <a:br>
              <a:rPr lang="en-US" altLang="ja-JP" sz="1600" b="1" u="sng" dirty="0">
                <a:solidFill>
                  <a:srgbClr val="FF0000"/>
                </a:solidFill>
                <a:latin typeface="游ゴシック" panose="020B0400000000000000" pitchFamily="50" charset="-128"/>
              </a:rPr>
            </a:br>
            <a:r>
              <a:rPr lang="ja-JP" altLang="en-US" sz="1600" dirty="0">
                <a:solidFill>
                  <a:srgbClr val="002060"/>
                </a:solidFill>
                <a:latin typeface="游ゴシック" panose="020B0400000000000000" pitchFamily="50" charset="-128"/>
              </a:rPr>
              <a:t>　</a:t>
            </a:r>
            <a:r>
              <a:rPr lang="ja-JP" altLang="en-US" sz="1600" dirty="0">
                <a:solidFill>
                  <a:srgbClr val="FF0000"/>
                </a:solidFill>
                <a:latin typeface="游ゴシック" panose="020B0400000000000000" pitchFamily="50" charset="-128"/>
              </a:rPr>
              <a:t>目的は、</a:t>
            </a:r>
            <a:r>
              <a:rPr lang="en-US" altLang="ja-JP" sz="1600" dirty="0">
                <a:solidFill>
                  <a:srgbClr val="FF0000"/>
                </a:solidFill>
                <a:latin typeface="游ゴシック" panose="020B0400000000000000" pitchFamily="50" charset="-128"/>
              </a:rPr>
              <a:t>Excel</a:t>
            </a:r>
            <a:r>
              <a:rPr lang="ja-JP" altLang="en-US" sz="1600" dirty="0">
                <a:solidFill>
                  <a:srgbClr val="FF0000"/>
                </a:solidFill>
                <a:latin typeface="游ゴシック" panose="020B0400000000000000" pitchFamily="50" charset="-128"/>
              </a:rPr>
              <a:t> </a:t>
            </a:r>
            <a:r>
              <a:rPr lang="en-US" altLang="ja-JP" sz="1600" dirty="0">
                <a:solidFill>
                  <a:srgbClr val="FF0000"/>
                </a:solidFill>
                <a:latin typeface="游ゴシック" panose="020B0400000000000000" pitchFamily="50" charset="-128"/>
              </a:rPr>
              <a:t>Pivot</a:t>
            </a:r>
            <a:r>
              <a:rPr lang="ja-JP" altLang="en-US" sz="1600" dirty="0">
                <a:solidFill>
                  <a:srgbClr val="FF0000"/>
                </a:solidFill>
                <a:latin typeface="游ゴシック" panose="020B0400000000000000" pitchFamily="50" charset="-128"/>
              </a:rPr>
              <a:t> </a:t>
            </a:r>
            <a:r>
              <a:rPr lang="en-US" altLang="ja-JP" sz="1600" dirty="0">
                <a:solidFill>
                  <a:srgbClr val="FF0000"/>
                </a:solidFill>
                <a:latin typeface="游ゴシック" panose="020B0400000000000000" pitchFamily="50" charset="-128"/>
              </a:rPr>
              <a:t>Table</a:t>
            </a:r>
            <a:r>
              <a:rPr lang="ja-JP" altLang="en-US" sz="1600" dirty="0">
                <a:solidFill>
                  <a:srgbClr val="FF0000"/>
                </a:solidFill>
                <a:latin typeface="游ゴシック" panose="020B0400000000000000" pitchFamily="50" charset="-128"/>
              </a:rPr>
              <a:t>等で手動で利用状況レポート作成しているお客様が</a:t>
            </a:r>
            <a:br>
              <a:rPr lang="en-US" altLang="ja-JP" sz="1600" dirty="0">
                <a:solidFill>
                  <a:srgbClr val="FF0000"/>
                </a:solidFill>
                <a:latin typeface="游ゴシック" panose="020B0400000000000000" pitchFamily="50" charset="-128"/>
              </a:rPr>
            </a:br>
            <a:r>
              <a:rPr lang="ja-JP" altLang="en-US" sz="1600" dirty="0">
                <a:solidFill>
                  <a:srgbClr val="FF0000"/>
                </a:solidFill>
                <a:latin typeface="游ゴシック" panose="020B0400000000000000" pitchFamily="50" charset="-128"/>
              </a:rPr>
              <a:t>　</a:t>
            </a:r>
            <a:r>
              <a:rPr lang="en-US" altLang="ja-JP" sz="1600" dirty="0">
                <a:solidFill>
                  <a:srgbClr val="FF0000"/>
                </a:solidFill>
                <a:latin typeface="游ゴシック" panose="020B0400000000000000" pitchFamily="50" charset="-128"/>
              </a:rPr>
              <a:t>Power</a:t>
            </a:r>
            <a:r>
              <a:rPr lang="ja-JP" altLang="en-US" sz="1600" dirty="0">
                <a:solidFill>
                  <a:srgbClr val="FF0000"/>
                </a:solidFill>
                <a:latin typeface="游ゴシック" panose="020B0400000000000000" pitchFamily="50" charset="-128"/>
              </a:rPr>
              <a:t> </a:t>
            </a:r>
            <a:r>
              <a:rPr lang="en-US" altLang="ja-JP" sz="1600" dirty="0">
                <a:solidFill>
                  <a:srgbClr val="FF0000"/>
                </a:solidFill>
                <a:latin typeface="游ゴシック" panose="020B0400000000000000" pitchFamily="50" charset="-128"/>
              </a:rPr>
              <a:t>BI</a:t>
            </a:r>
            <a:r>
              <a:rPr lang="ja-JP" altLang="en-US" sz="1600" dirty="0">
                <a:solidFill>
                  <a:srgbClr val="FF0000"/>
                </a:solidFill>
                <a:latin typeface="游ゴシック" panose="020B0400000000000000" pitchFamily="50" charset="-128"/>
              </a:rPr>
              <a:t>を利用することにより、より簡単にレポート作成するコンセプトを理解頂くものです。</a:t>
            </a:r>
            <a:endParaRPr lang="en-US" altLang="ja-JP" sz="1600" dirty="0">
              <a:solidFill>
                <a:srgbClr val="FF0000"/>
              </a:solidFill>
              <a:latin typeface="游ゴシック" panose="020B0400000000000000" pitchFamily="50" charset="-128"/>
            </a:endParaRPr>
          </a:p>
          <a:p>
            <a:pPr marL="285750" indent="-285750">
              <a:buFont typeface="Wingdings" panose="05000000000000000000" pitchFamily="2" charset="2"/>
              <a:buChar char="l"/>
            </a:pPr>
            <a:r>
              <a:rPr lang="ja-JP" altLang="en-US" sz="1600" dirty="0">
                <a:solidFill>
                  <a:srgbClr val="002060"/>
                </a:solidFill>
                <a:latin typeface="游ゴシック" panose="020B0400000000000000" pitchFamily="50" charset="-128"/>
                <a:ea typeface="游ゴシック" panose="020B0400000000000000" pitchFamily="50" charset="-128"/>
              </a:rPr>
              <a:t>毎月の</a:t>
            </a:r>
            <a:r>
              <a:rPr lang="en-US" altLang="ja-JP" sz="1600" dirty="0">
                <a:solidFill>
                  <a:srgbClr val="002060"/>
                </a:solidFill>
                <a:latin typeface="游ゴシック" panose="020B0400000000000000" pitchFamily="50" charset="-128"/>
                <a:ea typeface="游ゴシック" panose="020B0400000000000000" pitchFamily="50" charset="-128"/>
              </a:rPr>
              <a:t>User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Directory</a:t>
            </a:r>
            <a:r>
              <a:rPr lang="ja-JP" altLang="en-US" sz="1600" dirty="0">
                <a:solidFill>
                  <a:srgbClr val="002060"/>
                </a:solidFill>
                <a:latin typeface="游ゴシック" panose="020B0400000000000000" pitchFamily="50" charset="-128"/>
                <a:ea typeface="游ゴシック" panose="020B0400000000000000" pitchFamily="50" charset="-128"/>
              </a:rPr>
              <a:t>データをご用意頂く必要があります。</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（毎月同じ</a:t>
            </a:r>
            <a:r>
              <a:rPr lang="en-US" altLang="ja-JP" sz="1600" dirty="0">
                <a:solidFill>
                  <a:srgbClr val="002060"/>
                </a:solidFill>
                <a:latin typeface="游ゴシック" panose="020B0400000000000000" pitchFamily="50" charset="-128"/>
                <a:ea typeface="游ゴシック" panose="020B0400000000000000" pitchFamily="50" charset="-128"/>
              </a:rPr>
              <a:t>User Directory CSV</a:t>
            </a:r>
            <a:r>
              <a:rPr lang="ja-JP" altLang="en-US" sz="1600" dirty="0">
                <a:solidFill>
                  <a:srgbClr val="002060"/>
                </a:solidFill>
                <a:latin typeface="游ゴシック" panose="020B0400000000000000" pitchFamily="50" charset="-128"/>
                <a:ea typeface="游ゴシック" panose="020B0400000000000000" pitchFamily="50" charset="-128"/>
              </a:rPr>
              <a:t>ファイルを参照させることは可能）</a:t>
            </a:r>
            <a:endParaRPr lang="en-US" altLang="ja-JP" sz="16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ja-JP" altLang="en-US" sz="1600" dirty="0">
                <a:solidFill>
                  <a:srgbClr val="002060"/>
                </a:solidFill>
                <a:latin typeface="游ゴシック" panose="020B0400000000000000" pitchFamily="50" charset="-128"/>
                <a:ea typeface="游ゴシック" panose="020B0400000000000000" pitchFamily="50" charset="-128"/>
              </a:rPr>
              <a:t>データはあくまで</a:t>
            </a:r>
            <a:r>
              <a:rPr lang="en-US" altLang="ja-JP" sz="1600" dirty="0">
                <a:solidFill>
                  <a:srgbClr val="002060"/>
                </a:solidFill>
                <a:latin typeface="游ゴシック" panose="020B0400000000000000" pitchFamily="50" charset="-128"/>
                <a:ea typeface="游ゴシック" panose="020B0400000000000000" pitchFamily="50" charset="-128"/>
              </a:rPr>
              <a:t>Office365</a:t>
            </a:r>
            <a:r>
              <a:rPr lang="ja-JP" altLang="en-US" sz="1600" dirty="0">
                <a:solidFill>
                  <a:srgbClr val="002060"/>
                </a:solidFill>
                <a:latin typeface="游ゴシック" panose="020B0400000000000000" pitchFamily="50" charset="-128"/>
                <a:ea typeface="游ゴシック" panose="020B0400000000000000" pitchFamily="50" charset="-128"/>
              </a:rPr>
              <a:t>管理ポータル＞</a:t>
            </a:r>
            <a:r>
              <a:rPr lang="en-US" altLang="ja-JP" sz="1600" dirty="0">
                <a:solidFill>
                  <a:srgbClr val="002060"/>
                </a:solidFill>
                <a:latin typeface="游ゴシック" panose="020B0400000000000000" pitchFamily="50" charset="-128"/>
                <a:ea typeface="游ゴシック" panose="020B0400000000000000" pitchFamily="50" charset="-128"/>
              </a:rPr>
              <a:t>Report</a:t>
            </a:r>
            <a:r>
              <a:rPr lang="ja-JP" altLang="en-US" sz="1600" dirty="0">
                <a:solidFill>
                  <a:srgbClr val="002060"/>
                </a:solidFill>
                <a:latin typeface="游ゴシック" panose="020B0400000000000000" pitchFamily="50" charset="-128"/>
                <a:ea typeface="游ゴシック" panose="020B0400000000000000" pitchFamily="50" charset="-128"/>
              </a:rPr>
              <a:t>または</a:t>
            </a:r>
            <a:r>
              <a:rPr lang="en-US" altLang="ja-JP" sz="1600" dirty="0">
                <a:solidFill>
                  <a:srgbClr val="002060"/>
                </a:solidFill>
                <a:latin typeface="游ゴシック" panose="020B0400000000000000" pitchFamily="50" charset="-128"/>
                <a:ea typeface="游ゴシック" panose="020B0400000000000000" pitchFamily="50" charset="-128"/>
              </a:rPr>
              <a:t>Microsoft</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Graph</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Report</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API</a:t>
            </a:r>
            <a:r>
              <a:rPr lang="ja-JP" altLang="en-US" sz="1600" dirty="0">
                <a:solidFill>
                  <a:srgbClr val="002060"/>
                </a:solidFill>
                <a:latin typeface="游ゴシック" panose="020B0400000000000000" pitchFamily="50" charset="-128"/>
                <a:ea typeface="游ゴシック" panose="020B0400000000000000" pitchFamily="50" charset="-128"/>
              </a:rPr>
              <a:t>で</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取得できる範囲のものです。</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元になる利用データは</a:t>
            </a:r>
            <a:r>
              <a:rPr lang="en-US" altLang="ja-JP" sz="1600" dirty="0">
                <a:solidFill>
                  <a:srgbClr val="002060"/>
                </a:solidFill>
                <a:latin typeface="游ゴシック" panose="020B0400000000000000" pitchFamily="50" charset="-128"/>
                <a:ea typeface="游ゴシック" panose="020B0400000000000000" pitchFamily="50" charset="-128"/>
              </a:rPr>
              <a:t>7/30/90/180</a:t>
            </a:r>
            <a:r>
              <a:rPr lang="ja-JP" altLang="en-US" sz="1600" dirty="0">
                <a:solidFill>
                  <a:srgbClr val="002060"/>
                </a:solidFill>
                <a:latin typeface="游ゴシック" panose="020B0400000000000000" pitchFamily="50" charset="-128"/>
                <a:ea typeface="游ゴシック" panose="020B0400000000000000" pitchFamily="50" charset="-128"/>
              </a:rPr>
              <a:t>日分の</a:t>
            </a:r>
            <a:r>
              <a:rPr lang="en-US" altLang="ja-JP" sz="1600" dirty="0">
                <a:solidFill>
                  <a:srgbClr val="002060"/>
                </a:solidFill>
                <a:latin typeface="游ゴシック" panose="020B0400000000000000" pitchFamily="50" charset="-128"/>
                <a:ea typeface="游ゴシック" panose="020B0400000000000000" pitchFamily="50" charset="-128"/>
              </a:rPr>
              <a:t>Activity</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Log</a:t>
            </a:r>
            <a:r>
              <a:rPr lang="ja-JP" altLang="en-US" sz="1600" dirty="0">
                <a:solidFill>
                  <a:srgbClr val="002060"/>
                </a:solidFill>
                <a:latin typeface="游ゴシック" panose="020B0400000000000000" pitchFamily="50" charset="-128"/>
                <a:ea typeface="游ゴシック" panose="020B0400000000000000" pitchFamily="50" charset="-128"/>
              </a:rPr>
              <a:t>サマリデータになり</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定期的に取得して</a:t>
            </a:r>
            <a:r>
              <a:rPr lang="en-US" altLang="ja-JP" sz="1600" dirty="0">
                <a:solidFill>
                  <a:srgbClr val="002060"/>
                </a:solidFill>
                <a:latin typeface="游ゴシック" panose="020B0400000000000000" pitchFamily="50" charset="-128"/>
                <a:ea typeface="游ゴシック" panose="020B0400000000000000" pitchFamily="50" charset="-128"/>
              </a:rPr>
              <a:t>Power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BI</a:t>
            </a:r>
            <a:r>
              <a:rPr lang="ja-JP" altLang="en-US" sz="1600" dirty="0">
                <a:solidFill>
                  <a:srgbClr val="002060"/>
                </a:solidFill>
                <a:latin typeface="游ゴシック" panose="020B0400000000000000" pitchFamily="50" charset="-128"/>
                <a:ea typeface="游ゴシック" panose="020B0400000000000000" pitchFamily="50" charset="-128"/>
              </a:rPr>
              <a:t>に読み込ませます。</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a:t>
            </a:r>
            <a:r>
              <a:rPr lang="ja-JP" altLang="en-US" sz="1600" u="sng" dirty="0">
                <a:solidFill>
                  <a:srgbClr val="002060"/>
                </a:solidFill>
                <a:latin typeface="游ゴシック" panose="020B0400000000000000" pitchFamily="50" charset="-128"/>
                <a:ea typeface="游ゴシック" panose="020B0400000000000000" pitchFamily="50" charset="-128"/>
              </a:rPr>
              <a:t>そのため、何月何日、何日何時何分に誰がなにをした、という詳細</a:t>
            </a:r>
            <a:r>
              <a:rPr lang="en-US" altLang="ja-JP" sz="1600" u="sng" dirty="0">
                <a:solidFill>
                  <a:srgbClr val="002060"/>
                </a:solidFill>
                <a:latin typeface="游ゴシック" panose="020B0400000000000000" pitchFamily="50" charset="-128"/>
                <a:ea typeface="游ゴシック" panose="020B0400000000000000" pitchFamily="50" charset="-128"/>
              </a:rPr>
              <a:t>Log</a:t>
            </a:r>
            <a:r>
              <a:rPr lang="ja-JP" altLang="en-US" sz="1600" u="sng" dirty="0">
                <a:solidFill>
                  <a:srgbClr val="002060"/>
                </a:solidFill>
                <a:latin typeface="游ゴシック" panose="020B0400000000000000" pitchFamily="50" charset="-128"/>
                <a:ea typeface="游ゴシック" panose="020B0400000000000000" pitchFamily="50" charset="-128"/>
              </a:rPr>
              <a:t>は含まれません。</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扱われる日付はレポート出力日（</a:t>
            </a:r>
            <a:r>
              <a:rPr lang="en-US" altLang="ja-JP" sz="1600" dirty="0">
                <a:solidFill>
                  <a:srgbClr val="002060"/>
                </a:solidFill>
                <a:latin typeface="游ゴシック" panose="020B0400000000000000" pitchFamily="50" charset="-128"/>
                <a:ea typeface="游ゴシック" panose="020B0400000000000000" pitchFamily="50" charset="-128"/>
              </a:rPr>
              <a:t>Report</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Refresh</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Date)</a:t>
            </a:r>
            <a:r>
              <a:rPr lang="ja-JP" altLang="en-US" sz="1600" dirty="0">
                <a:solidFill>
                  <a:srgbClr val="002060"/>
                </a:solidFill>
                <a:latin typeface="游ゴシック" panose="020B0400000000000000" pitchFamily="50" charset="-128"/>
                <a:ea typeface="游ゴシック" panose="020B0400000000000000" pitchFamily="50" charset="-128"/>
              </a:rPr>
              <a:t>が基準になり、</a:t>
            </a:r>
            <a:r>
              <a:rPr lang="ja-JP" altLang="en-US" sz="1600" u="sng" dirty="0">
                <a:solidFill>
                  <a:srgbClr val="002060"/>
                </a:solidFill>
                <a:latin typeface="游ゴシック" panose="020B0400000000000000" pitchFamily="50" charset="-128"/>
                <a:ea typeface="游ゴシック" panose="020B0400000000000000" pitchFamily="50" charset="-128"/>
              </a:rPr>
              <a:t>日付は</a:t>
            </a:r>
            <a:r>
              <a:rPr lang="en-US" altLang="ja-JP" sz="1600" u="sng" dirty="0">
                <a:solidFill>
                  <a:srgbClr val="002060"/>
                </a:solidFill>
                <a:latin typeface="游ゴシック" panose="020B0400000000000000" pitchFamily="50" charset="-128"/>
                <a:ea typeface="游ゴシック" panose="020B0400000000000000" pitchFamily="50" charset="-128"/>
              </a:rPr>
              <a:t>UTC</a:t>
            </a:r>
            <a:r>
              <a:rPr lang="ja-JP" altLang="en-US" sz="1600" u="sng" dirty="0">
                <a:solidFill>
                  <a:srgbClr val="002060"/>
                </a:solidFill>
                <a:latin typeface="游ゴシック" panose="020B0400000000000000" pitchFamily="50" charset="-128"/>
                <a:ea typeface="游ゴシック" panose="020B0400000000000000" pitchFamily="50" charset="-128"/>
              </a:rPr>
              <a:t>になります。</a:t>
            </a:r>
            <a:endParaRPr lang="en-US" altLang="ja-JP" sz="1600" u="sng"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600" dirty="0">
                <a:solidFill>
                  <a:srgbClr val="002060"/>
                </a:solidFill>
                <a:latin typeface="游ゴシック" panose="020B0400000000000000" pitchFamily="50" charset="-128"/>
                <a:ea typeface="游ゴシック" panose="020B0400000000000000" pitchFamily="50" charset="-128"/>
              </a:rPr>
              <a:t>Exchange</a:t>
            </a:r>
            <a:r>
              <a:rPr lang="ja-JP" altLang="en-US" sz="1600" dirty="0">
                <a:solidFill>
                  <a:srgbClr val="002060"/>
                </a:solidFill>
                <a:latin typeface="游ゴシック" panose="020B0400000000000000" pitchFamily="50" charset="-128"/>
                <a:ea typeface="游ゴシック" panose="020B0400000000000000" pitchFamily="50" charset="-128"/>
              </a:rPr>
              <a:t>のデータには予定表・会議利用ログは含まれません。</a:t>
            </a:r>
            <a:endParaRPr lang="en-US" altLang="ja-JP" sz="16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600" dirty="0">
                <a:solidFill>
                  <a:srgbClr val="002060"/>
                </a:solidFill>
                <a:latin typeface="游ゴシック" panose="020B0400000000000000" pitchFamily="50" charset="-128"/>
                <a:ea typeface="游ゴシック" panose="020B0400000000000000" pitchFamily="50" charset="-128"/>
              </a:rPr>
              <a:t>SharePoint Online</a:t>
            </a:r>
            <a:r>
              <a:rPr lang="ja-JP" altLang="en-US" sz="1600" dirty="0">
                <a:solidFill>
                  <a:srgbClr val="002060"/>
                </a:solidFill>
                <a:latin typeface="游ゴシック" panose="020B0400000000000000" pitchFamily="50" charset="-128"/>
                <a:ea typeface="游ゴシック" panose="020B0400000000000000" pitchFamily="50" charset="-128"/>
              </a:rPr>
              <a:t>にデータを出力し</a:t>
            </a:r>
            <a:r>
              <a:rPr lang="en-US" altLang="ja-JP" sz="1600" dirty="0">
                <a:solidFill>
                  <a:srgbClr val="002060"/>
                </a:solidFill>
                <a:latin typeface="游ゴシック" panose="020B0400000000000000" pitchFamily="50" charset="-128"/>
                <a:ea typeface="游ゴシック" panose="020B0400000000000000" pitchFamily="50" charset="-128"/>
              </a:rPr>
              <a:t>Power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BI</a:t>
            </a:r>
            <a:r>
              <a:rPr lang="ja-JP" altLang="en-US" sz="1600" dirty="0">
                <a:solidFill>
                  <a:srgbClr val="002060"/>
                </a:solidFill>
                <a:latin typeface="游ゴシック" panose="020B0400000000000000" pitchFamily="50" charset="-128"/>
                <a:ea typeface="游ゴシック" panose="020B0400000000000000" pitchFamily="50" charset="-128"/>
              </a:rPr>
              <a:t>で自動読み取りを実施します。</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Power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BI</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Desktop</a:t>
            </a:r>
            <a:r>
              <a:rPr lang="ja-JP" altLang="en-US" sz="1600" dirty="0" err="1">
                <a:solidFill>
                  <a:srgbClr val="002060"/>
                </a:solidFill>
                <a:latin typeface="游ゴシック" panose="020B0400000000000000" pitchFamily="50" charset="-128"/>
                <a:ea typeface="游ゴシック" panose="020B0400000000000000" pitchFamily="50" charset="-128"/>
              </a:rPr>
              <a:t>、</a:t>
            </a:r>
            <a:r>
              <a:rPr lang="ja-JP" altLang="en-US" sz="1600" dirty="0">
                <a:solidFill>
                  <a:srgbClr val="002060"/>
                </a:solidFill>
                <a:latin typeface="游ゴシック" panose="020B0400000000000000" pitchFamily="50" charset="-128"/>
                <a:ea typeface="游ゴシック" panose="020B0400000000000000" pitchFamily="50" charset="-128"/>
              </a:rPr>
              <a:t>および</a:t>
            </a:r>
            <a:r>
              <a:rPr lang="en-US" altLang="ja-JP" sz="1600" dirty="0">
                <a:solidFill>
                  <a:srgbClr val="002060"/>
                </a:solidFill>
                <a:latin typeface="游ゴシック" panose="020B0400000000000000" pitchFamily="50" charset="-128"/>
                <a:ea typeface="游ゴシック" panose="020B0400000000000000" pitchFamily="50" charset="-128"/>
              </a:rPr>
              <a:t>Power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BI</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Free</a:t>
            </a:r>
            <a:r>
              <a:rPr lang="ja-JP" altLang="en-US" sz="1600" dirty="0">
                <a:solidFill>
                  <a:srgbClr val="002060"/>
                </a:solidFill>
                <a:latin typeface="游ゴシック" panose="020B0400000000000000" pitchFamily="50" charset="-128"/>
                <a:ea typeface="游ゴシック" panose="020B0400000000000000" pitchFamily="50" charset="-128"/>
              </a:rPr>
              <a:t>でもご利用いただけますが、他ユーザーへの</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グラフ共有には</a:t>
            </a:r>
            <a:r>
              <a:rPr lang="en-US" altLang="ja-JP" sz="1600" dirty="0">
                <a:solidFill>
                  <a:srgbClr val="002060"/>
                </a:solidFill>
                <a:latin typeface="游ゴシック" panose="020B0400000000000000" pitchFamily="50" charset="-128"/>
                <a:ea typeface="游ゴシック" panose="020B0400000000000000" pitchFamily="50" charset="-128"/>
              </a:rPr>
              <a:t>Power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BI</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Pro</a:t>
            </a:r>
            <a:r>
              <a:rPr lang="ja-JP" altLang="en-US" sz="1600" dirty="0">
                <a:solidFill>
                  <a:srgbClr val="002060"/>
                </a:solidFill>
                <a:latin typeface="游ゴシック" panose="020B0400000000000000" pitchFamily="50" charset="-128"/>
                <a:ea typeface="游ゴシック" panose="020B0400000000000000" pitchFamily="50" charset="-128"/>
              </a:rPr>
              <a:t>ライセンス以上が必要です。</a:t>
            </a:r>
            <a:endParaRPr lang="en-US" altLang="ja-JP" sz="16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600" dirty="0">
                <a:solidFill>
                  <a:srgbClr val="002060"/>
                </a:solidFill>
                <a:latin typeface="游ゴシック" panose="020B0400000000000000" pitchFamily="50" charset="-128"/>
                <a:ea typeface="游ゴシック" panose="020B0400000000000000" pitchFamily="50" charset="-128"/>
              </a:rPr>
              <a:t>PowerShell</a:t>
            </a:r>
            <a:r>
              <a:rPr lang="ja-JP" altLang="en-US" sz="1600" dirty="0">
                <a:solidFill>
                  <a:srgbClr val="002060"/>
                </a:solidFill>
                <a:latin typeface="游ゴシック" panose="020B0400000000000000" pitchFamily="50" charset="-128"/>
                <a:ea typeface="游ゴシック" panose="020B0400000000000000" pitchFamily="50" charset="-128"/>
              </a:rPr>
              <a:t>スクリプト利用には</a:t>
            </a:r>
            <a:r>
              <a:rPr lang="en-US" altLang="ja-JP" sz="1600" dirty="0">
                <a:solidFill>
                  <a:srgbClr val="002060"/>
                </a:solidFill>
                <a:latin typeface="游ゴシック" panose="020B0400000000000000" pitchFamily="50" charset="-128"/>
                <a:ea typeface="游ゴシック" panose="020B0400000000000000" pitchFamily="50" charset="-128"/>
              </a:rPr>
              <a:t>MFA</a:t>
            </a:r>
            <a:r>
              <a:rPr lang="ja-JP" altLang="en-US" sz="1600" dirty="0">
                <a:solidFill>
                  <a:srgbClr val="002060"/>
                </a:solidFill>
                <a:latin typeface="游ゴシック" panose="020B0400000000000000" pitchFamily="50" charset="-128"/>
                <a:ea typeface="游ゴシック" panose="020B0400000000000000" pitchFamily="50" charset="-128"/>
              </a:rPr>
              <a:t>を設定しない管理者アカウントを利用してください。</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（現時点でスクリプトが</a:t>
            </a:r>
            <a:r>
              <a:rPr lang="en-US" altLang="ja-JP" sz="1600" dirty="0">
                <a:solidFill>
                  <a:srgbClr val="002060"/>
                </a:solidFill>
                <a:latin typeface="游ゴシック" panose="020B0400000000000000" pitchFamily="50" charset="-128"/>
                <a:ea typeface="游ゴシック" panose="020B0400000000000000" pitchFamily="50" charset="-128"/>
              </a:rPr>
              <a:t>MFA</a:t>
            </a:r>
            <a:r>
              <a:rPr lang="ja-JP" altLang="en-US" sz="1600" dirty="0">
                <a:solidFill>
                  <a:srgbClr val="002060"/>
                </a:solidFill>
                <a:latin typeface="游ゴシック" panose="020B0400000000000000" pitchFamily="50" charset="-128"/>
                <a:ea typeface="游ゴシック" panose="020B0400000000000000" pitchFamily="50" charset="-128"/>
              </a:rPr>
              <a:t>未対応のため）</a:t>
            </a:r>
            <a:endParaRPr lang="en-US" altLang="ja-JP" sz="16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600" dirty="0">
                <a:solidFill>
                  <a:srgbClr val="002060"/>
                </a:solidFill>
                <a:latin typeface="游ゴシック" panose="020B0400000000000000" pitchFamily="50" charset="-128"/>
                <a:ea typeface="游ゴシック" panose="020B0400000000000000" pitchFamily="50" charset="-128"/>
              </a:rPr>
              <a:t>Office365</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Usage</a:t>
            </a:r>
            <a:r>
              <a:rPr lang="ja-JP" altLang="en-US" sz="1600" dirty="0">
                <a:solidFill>
                  <a:srgbClr val="002060"/>
                </a:solidFill>
                <a:latin typeface="游ゴシック" panose="020B0400000000000000" pitchFamily="50" charset="-128"/>
                <a:ea typeface="游ゴシック" panose="020B0400000000000000" pitchFamily="50" charset="-128"/>
              </a:rPr>
              <a:t>グラフテンプレートの</a:t>
            </a:r>
            <a:r>
              <a:rPr lang="en-US" altLang="ja-JP" sz="1600" dirty="0">
                <a:solidFill>
                  <a:srgbClr val="002060"/>
                </a:solidFill>
                <a:latin typeface="游ゴシック" panose="020B0400000000000000" pitchFamily="50" charset="-128"/>
                <a:ea typeface="游ゴシック" panose="020B0400000000000000" pitchFamily="50" charset="-128"/>
              </a:rPr>
              <a:t>KPI</a:t>
            </a:r>
            <a:r>
              <a:rPr lang="ja-JP" altLang="en-US" sz="1600" dirty="0">
                <a:solidFill>
                  <a:srgbClr val="002060"/>
                </a:solidFill>
                <a:latin typeface="游ゴシック" panose="020B0400000000000000" pitchFamily="50" charset="-128"/>
                <a:ea typeface="游ゴシック" panose="020B0400000000000000" pitchFamily="50" charset="-128"/>
              </a:rPr>
              <a:t>日程設定は、利用データがある月の１日をスタート日程と設定してください。</a:t>
            </a:r>
            <a:endParaRPr lang="en-US" altLang="ja-JP" sz="1600" dirty="0">
              <a:solidFill>
                <a:srgbClr val="002060"/>
              </a:solidFill>
              <a:latin typeface="游ゴシック" panose="020B0400000000000000" pitchFamily="50" charset="-128"/>
              <a:ea typeface="游ゴシック" panose="020B0400000000000000" pitchFamily="50" charset="-128"/>
            </a:endParaRPr>
          </a:p>
        </p:txBody>
      </p:sp>
      <p:sp>
        <p:nvSpPr>
          <p:cNvPr id="5" name="スライド番号プレースホルダー 3">
            <a:extLst>
              <a:ext uri="{FF2B5EF4-FFF2-40B4-BE49-F238E27FC236}">
                <a16:creationId xmlns:a16="http://schemas.microsoft.com/office/drawing/2014/main" id="{3C5C84AF-7E37-46CE-899F-A915C55740A9}"/>
              </a:ext>
            </a:extLst>
          </p:cNvPr>
          <p:cNvSpPr txBox="1">
            <a:spLocks/>
          </p:cNvSpPr>
          <p:nvPr/>
        </p:nvSpPr>
        <p:spPr>
          <a:xfrm>
            <a:off x="11434193" y="6415073"/>
            <a:ext cx="523613"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AE4FB8B-35D1-409B-8BCB-3FDFBBFE896D}"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B0400000000000000" pitchFamily="50" charset="-128"/>
                <a:ea typeface="游ゴシック" panose="020B0400000000000000"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78569936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BA56E-EC18-4420-812A-273B4DC0E690}"/>
              </a:ext>
            </a:extLst>
          </p:cNvPr>
          <p:cNvSpPr>
            <a:spLocks noGrp="1"/>
          </p:cNvSpPr>
          <p:nvPr>
            <p:ph type="title"/>
          </p:nvPr>
        </p:nvSpPr>
        <p:spPr>
          <a:xfrm>
            <a:off x="537688" y="336323"/>
            <a:ext cx="10601506" cy="717993"/>
          </a:xfrm>
        </p:spPr>
        <p:txBody>
          <a:bodyPr>
            <a:normAutofit/>
          </a:bodyPr>
          <a:lstStyle/>
          <a:p>
            <a:pPr defTabSz="914400">
              <a:lnSpc>
                <a:spcPct val="120000"/>
              </a:lnSpc>
              <a:spcBef>
                <a:spcPts val="600"/>
              </a:spcBef>
            </a:pPr>
            <a:r>
              <a:rPr lang="ja-JP" altLang="en-US" sz="28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アクティブユーザーの定義</a:t>
            </a:r>
          </a:p>
        </p:txBody>
      </p:sp>
      <p:sp>
        <p:nvSpPr>
          <p:cNvPr id="4" name="テキスト プレースホルダー 3">
            <a:extLst>
              <a:ext uri="{FF2B5EF4-FFF2-40B4-BE49-F238E27FC236}">
                <a16:creationId xmlns:a16="http://schemas.microsoft.com/office/drawing/2014/main" id="{DF3FEECC-D1BD-406E-9F03-5CC929AD68ED}"/>
              </a:ext>
            </a:extLst>
          </p:cNvPr>
          <p:cNvSpPr>
            <a:spLocks noGrp="1"/>
          </p:cNvSpPr>
          <p:nvPr>
            <p:ph type="body" sz="quarter" idx="10"/>
          </p:nvPr>
        </p:nvSpPr>
        <p:spPr>
          <a:xfrm>
            <a:off x="559252" y="1267104"/>
            <a:ext cx="11365065" cy="1199260"/>
          </a:xfrm>
        </p:spPr>
        <p:txBody>
          <a:bodyPr>
            <a:noAutofit/>
          </a:bodyPr>
          <a:lstStyle/>
          <a:p>
            <a:r>
              <a:rPr lang="ja-JP" altLang="en-US" sz="1800" b="1" dirty="0">
                <a:solidFill>
                  <a:srgbClr val="002060"/>
                </a:solidFill>
                <a:latin typeface="游ゴシック" panose="020B0400000000000000" pitchFamily="50" charset="-128"/>
                <a:ea typeface="游ゴシック" panose="020B0400000000000000" pitchFamily="50" charset="-128"/>
              </a:rPr>
              <a:t>テンプレートにおけるアクティブユーザー計算は</a:t>
            </a:r>
            <a:r>
              <a:rPr lang="en-US" altLang="ja-JP" sz="1800" b="1" dirty="0">
                <a:solidFill>
                  <a:srgbClr val="002060"/>
                </a:solidFill>
                <a:latin typeface="游ゴシック" panose="020B0400000000000000" pitchFamily="50" charset="-128"/>
                <a:ea typeface="游ゴシック" panose="020B0400000000000000" pitchFamily="50" charset="-128"/>
              </a:rPr>
              <a:t>Office365</a:t>
            </a:r>
            <a:r>
              <a:rPr lang="ja-JP" altLang="en-US" sz="1800" b="1" dirty="0">
                <a:solidFill>
                  <a:srgbClr val="002060"/>
                </a:solidFill>
                <a:latin typeface="游ゴシック" panose="020B0400000000000000" pitchFamily="50" charset="-128"/>
                <a:ea typeface="游ゴシック" panose="020B0400000000000000" pitchFamily="50" charset="-128"/>
              </a:rPr>
              <a:t>利用状況レポートのアクティブユーザー</a:t>
            </a:r>
            <a:br>
              <a:rPr lang="en-US" altLang="ja-JP" sz="1800" b="1" dirty="0">
                <a:solidFill>
                  <a:srgbClr val="002060"/>
                </a:solidFill>
                <a:latin typeface="游ゴシック" panose="020B0400000000000000" pitchFamily="50" charset="-128"/>
                <a:ea typeface="游ゴシック" panose="020B0400000000000000" pitchFamily="50" charset="-128"/>
              </a:rPr>
            </a:br>
            <a:r>
              <a:rPr lang="ja-JP" altLang="en-US" sz="1800" b="1" dirty="0">
                <a:solidFill>
                  <a:srgbClr val="002060"/>
                </a:solidFill>
                <a:latin typeface="游ゴシック" panose="020B0400000000000000" pitchFamily="50" charset="-128"/>
                <a:ea typeface="游ゴシック" panose="020B0400000000000000" pitchFamily="50" charset="-128"/>
              </a:rPr>
              <a:t>定義と同じになっています。</a:t>
            </a:r>
            <a:br>
              <a:rPr lang="en-US" altLang="ja-JP" sz="1800" b="1" dirty="0">
                <a:solidFill>
                  <a:srgbClr val="002060"/>
                </a:solidFill>
                <a:latin typeface="游ゴシック" panose="020B0400000000000000" pitchFamily="50" charset="-128"/>
                <a:ea typeface="游ゴシック" panose="020B0400000000000000" pitchFamily="50" charset="-128"/>
              </a:rPr>
            </a:br>
            <a:br>
              <a:rPr lang="en-US" altLang="ja-JP" sz="1800" b="1"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rPr>
              <a:t>利用状況レポートのアクティブ ユーザー：</a:t>
            </a:r>
            <a:br>
              <a:rPr lang="en-US" altLang="ja-JP" sz="1800" b="1" dirty="0">
                <a:solidFill>
                  <a:srgbClr val="002060"/>
                </a:solidFill>
                <a:latin typeface="游ゴシック" panose="020B0400000000000000" pitchFamily="50" charset="-128"/>
                <a:ea typeface="游ゴシック" panose="020B0400000000000000" pitchFamily="50" charset="-128"/>
              </a:rPr>
            </a:br>
            <a:r>
              <a:rPr lang="en-US" altLang="ja-JP" sz="1400" dirty="0">
                <a:solidFill>
                  <a:srgbClr val="002060"/>
                </a:solidFill>
                <a:latin typeface="游ゴシック" panose="020B0400000000000000" pitchFamily="50" charset="-128"/>
              </a:rPr>
              <a:t>https://support.office.com/ja-jp/article/Office-365-</a:t>
            </a:r>
            <a:r>
              <a:rPr lang="ja-JP" altLang="en-US" sz="1400" dirty="0">
                <a:solidFill>
                  <a:srgbClr val="002060"/>
                </a:solidFill>
                <a:latin typeface="游ゴシック" panose="020B0400000000000000" pitchFamily="50" charset="-128"/>
              </a:rPr>
              <a:t>利用状況レポートのアクティブ</a:t>
            </a:r>
            <a:r>
              <a:rPr lang="en-US" altLang="ja-JP" sz="1400" dirty="0">
                <a:solidFill>
                  <a:srgbClr val="002060"/>
                </a:solidFill>
                <a:latin typeface="游ゴシック" panose="020B0400000000000000" pitchFamily="50" charset="-128"/>
              </a:rPr>
              <a:t>-</a:t>
            </a:r>
            <a:r>
              <a:rPr lang="ja-JP" altLang="en-US" sz="1400" dirty="0">
                <a:solidFill>
                  <a:srgbClr val="002060"/>
                </a:solidFill>
                <a:latin typeface="游ゴシック" panose="020B0400000000000000" pitchFamily="50" charset="-128"/>
              </a:rPr>
              <a:t>ユーザー</a:t>
            </a:r>
            <a:r>
              <a:rPr lang="en-US" altLang="ja-JP" sz="1400" dirty="0">
                <a:solidFill>
                  <a:srgbClr val="002060"/>
                </a:solidFill>
                <a:latin typeface="游ゴシック" panose="020B0400000000000000" pitchFamily="50" charset="-128"/>
              </a:rPr>
              <a:t>-093a6d0d-890b-489e-9f46-b15687d3fe4f</a:t>
            </a:r>
            <a:endParaRPr lang="en-US" altLang="ja-JP" sz="1600" dirty="0">
              <a:solidFill>
                <a:srgbClr val="002060"/>
              </a:solidFill>
              <a:latin typeface="游ゴシック" panose="020B0400000000000000" pitchFamily="50" charset="-128"/>
              <a:ea typeface="游ゴシック" panose="020B0400000000000000" pitchFamily="50" charset="-128"/>
            </a:endParaRPr>
          </a:p>
        </p:txBody>
      </p:sp>
      <p:sp>
        <p:nvSpPr>
          <p:cNvPr id="5" name="スライド番号プレースホルダー 3">
            <a:extLst>
              <a:ext uri="{FF2B5EF4-FFF2-40B4-BE49-F238E27FC236}">
                <a16:creationId xmlns:a16="http://schemas.microsoft.com/office/drawing/2014/main" id="{3C5C84AF-7E37-46CE-899F-A915C55740A9}"/>
              </a:ext>
            </a:extLst>
          </p:cNvPr>
          <p:cNvSpPr txBox="1">
            <a:spLocks/>
          </p:cNvSpPr>
          <p:nvPr/>
        </p:nvSpPr>
        <p:spPr>
          <a:xfrm>
            <a:off x="11434193" y="6415073"/>
            <a:ext cx="523613"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AE4FB8B-35D1-409B-8BCB-3FDFBBFE896D}"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B0400000000000000" pitchFamily="50" charset="-128"/>
                <a:ea typeface="游ゴシック" panose="020B0400000000000000"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B0400000000000000" pitchFamily="50" charset="-128"/>
              <a:ea typeface="游ゴシック" panose="020B0400000000000000" pitchFamily="50" charset="-128"/>
            </a:endParaRPr>
          </a:p>
        </p:txBody>
      </p:sp>
      <p:pic>
        <p:nvPicPr>
          <p:cNvPr id="3" name="図 2">
            <a:extLst>
              <a:ext uri="{FF2B5EF4-FFF2-40B4-BE49-F238E27FC236}">
                <a16:creationId xmlns:a16="http://schemas.microsoft.com/office/drawing/2014/main" id="{320F2A6F-F111-4496-8C70-7452EAF5203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6097" t="20118" r="26224" b="9380"/>
          <a:stretch/>
        </p:blipFill>
        <p:spPr>
          <a:xfrm>
            <a:off x="3632434" y="2488281"/>
            <a:ext cx="5455582" cy="4369719"/>
          </a:xfrm>
          <a:prstGeom prst="rect">
            <a:avLst/>
          </a:prstGeom>
        </p:spPr>
      </p:pic>
    </p:spTree>
    <p:extLst>
      <p:ext uri="{BB962C8B-B14F-4D97-AF65-F5344CB8AC3E}">
        <p14:creationId xmlns:p14="http://schemas.microsoft.com/office/powerpoint/2010/main" val="306953408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5128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872455" y="1300294"/>
            <a:ext cx="10033233" cy="3611571"/>
          </a:xfrm>
        </p:spPr>
        <p:txBody>
          <a:bodyPr>
            <a:normAutofit lnSpcReduction="10000"/>
          </a:bodyPr>
          <a:lstStyle/>
          <a:p>
            <a:pPr marL="0" indent="0">
              <a:buNone/>
            </a:pPr>
            <a:r>
              <a:rPr lang="en-US" altLang="ja-JP" sz="1700" b="1" dirty="0">
                <a:latin typeface="Segoe UI" panose="020B0502040204020203" pitchFamily="34" charset="0"/>
                <a:cs typeface="Segoe UI" panose="020B0502040204020203" pitchFamily="34" charset="0"/>
              </a:rPr>
              <a:t>Power BI</a:t>
            </a:r>
            <a:r>
              <a:rPr lang="ja-JP" altLang="en-US" sz="1700" b="1" dirty="0">
                <a:latin typeface="Segoe UI" panose="020B0502040204020203" pitchFamily="34" charset="0"/>
                <a:cs typeface="Segoe UI" panose="020B0502040204020203" pitchFamily="34" charset="0"/>
              </a:rPr>
              <a:t>デスクトップを準備します</a:t>
            </a:r>
            <a:r>
              <a:rPr lang="ja-JP" altLang="en-US" sz="1800" b="1" dirty="0">
                <a:latin typeface="Segoe UI" panose="020B0502040204020203" pitchFamily="34" charset="0"/>
                <a:cs typeface="Segoe UI" panose="020B0502040204020203" pitchFamily="34" charset="0"/>
              </a:rPr>
              <a:t>。</a:t>
            </a:r>
            <a:br>
              <a:rPr lang="en-US" altLang="ja-JP" sz="1800" b="1" dirty="0">
                <a:latin typeface="Segoe UI" panose="020B0502040204020203" pitchFamily="34" charset="0"/>
                <a:cs typeface="Segoe UI" panose="020B0502040204020203" pitchFamily="34" charset="0"/>
              </a:rPr>
            </a:br>
            <a:endParaRPr lang="en-US" altLang="ja-JP" sz="1800" b="1"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ja-JP" altLang="en-US" sz="1800" dirty="0">
                <a:latin typeface="Segoe UI" panose="020B0502040204020203" pitchFamily="34" charset="0"/>
                <a:cs typeface="Segoe UI" panose="020B0502040204020203" pitchFamily="34" charset="0"/>
              </a:rPr>
              <a:t>以下の</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から</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デスクトップをダウンロードしインストールします。</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hlinkClick r:id="rId3"/>
              </a:rPr>
              <a:t>https://www.microsoft.com/en-us/download/details.aspx?id=45331</a:t>
            </a:r>
            <a:endParaRPr lang="en-US" altLang="ja-JP" sz="1800" dirty="0">
              <a:latin typeface="Segoe UI" panose="020B0502040204020203" pitchFamily="34" charset="0"/>
              <a:cs typeface="Segoe UI" panose="020B0502040204020203" pitchFamily="34" charset="0"/>
            </a:endParaRPr>
          </a:p>
          <a:p>
            <a:pPr marL="0" indent="0">
              <a:buNone/>
            </a:pPr>
            <a:br>
              <a:rPr lang="en-US" altLang="ja-JP" sz="1800" dirty="0">
                <a:latin typeface="Segoe UI" panose="020B0502040204020203" pitchFamily="34" charset="0"/>
                <a:cs typeface="Segoe UI" panose="020B0502040204020203" pitchFamily="34" charset="0"/>
              </a:rPr>
            </a:br>
            <a:r>
              <a:rPr lang="ja-JP" altLang="en-US" sz="1800" b="1" dirty="0">
                <a:solidFill>
                  <a:srgbClr val="FF0000"/>
                </a:solidFill>
                <a:latin typeface="Segoe UI" panose="020B0502040204020203" pitchFamily="34" charset="0"/>
                <a:cs typeface="Segoe UI" panose="020B0502040204020203" pitchFamily="34" charset="0"/>
              </a:rPr>
              <a:t>注意</a:t>
            </a:r>
            <a:r>
              <a:rPr lang="en-US" altLang="ja-JP" sz="1800" b="1" dirty="0">
                <a:solidFill>
                  <a:srgbClr val="FF0000"/>
                </a:solidFill>
                <a:latin typeface="Segoe UI" panose="020B0502040204020203" pitchFamily="34" charset="0"/>
                <a:cs typeface="Segoe UI" panose="020B0502040204020203" pitchFamily="34" charset="0"/>
              </a:rPr>
              <a:t>: </a:t>
            </a:r>
          </a:p>
          <a:p>
            <a:pPr>
              <a:buFont typeface="Wingdings" panose="05000000000000000000" pitchFamily="2" charset="2"/>
              <a:buChar char="l"/>
            </a:pPr>
            <a:r>
              <a:rPr lang="en-US" altLang="ja-JP" sz="1800" dirty="0">
                <a:solidFill>
                  <a:srgbClr val="FF0000"/>
                </a:solidFill>
                <a:latin typeface="Segoe UI" panose="020B0502040204020203" pitchFamily="34" charset="0"/>
                <a:cs typeface="Segoe UI" panose="020B0502040204020203" pitchFamily="34" charset="0"/>
              </a:rPr>
              <a:t>Power</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BI</a:t>
            </a:r>
            <a:r>
              <a:rPr lang="ja-JP" altLang="en-US" sz="1800" dirty="0">
                <a:solidFill>
                  <a:srgbClr val="FF0000"/>
                </a:solidFill>
                <a:latin typeface="Segoe UI" panose="020B0502040204020203" pitchFamily="34" charset="0"/>
                <a:cs typeface="Segoe UI" panose="020B0502040204020203" pitchFamily="34" charset="0"/>
              </a:rPr>
              <a:t>デスクトップ用</a:t>
            </a:r>
            <a:r>
              <a:rPr lang="en-US" altLang="ja-JP" sz="1800" dirty="0">
                <a:solidFill>
                  <a:srgbClr val="FF0000"/>
                </a:solidFill>
                <a:latin typeface="Segoe UI" panose="020B0502040204020203" pitchFamily="34" charset="0"/>
                <a:cs typeface="Segoe UI" panose="020B0502040204020203" pitchFamily="34" charset="0"/>
              </a:rPr>
              <a:t>PC</a:t>
            </a:r>
            <a:r>
              <a:rPr lang="ja-JP" altLang="en-US" sz="1800" dirty="0">
                <a:solidFill>
                  <a:srgbClr val="FF0000"/>
                </a:solidFill>
                <a:latin typeface="Segoe UI" panose="020B0502040204020203" pitchFamily="34" charset="0"/>
                <a:cs typeface="Segoe UI" panose="020B0502040204020203" pitchFamily="34" charset="0"/>
              </a:rPr>
              <a:t>は高スペック</a:t>
            </a:r>
            <a:r>
              <a:rPr lang="en-US" altLang="ja-JP" sz="1800" dirty="0">
                <a:solidFill>
                  <a:srgbClr val="FF0000"/>
                </a:solidFill>
                <a:latin typeface="Segoe UI" panose="020B0502040204020203" pitchFamily="34" charset="0"/>
                <a:cs typeface="Segoe UI" panose="020B0502040204020203" pitchFamily="34" charset="0"/>
              </a:rPr>
              <a:t>PC</a:t>
            </a:r>
            <a:r>
              <a:rPr lang="ja-JP" altLang="en-US" sz="1800" dirty="0">
                <a:solidFill>
                  <a:srgbClr val="FF0000"/>
                </a:solidFill>
                <a:latin typeface="Segoe UI" panose="020B0502040204020203" pitchFamily="34" charset="0"/>
                <a:cs typeface="Segoe UI" panose="020B0502040204020203" pitchFamily="34" charset="0"/>
              </a:rPr>
              <a:t>推奨します。</a:t>
            </a:r>
            <a:endParaRPr lang="en-US" altLang="ja-JP" sz="1800" dirty="0">
              <a:solidFill>
                <a:srgbClr val="FF0000"/>
              </a:solidFill>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sz="1800" dirty="0">
                <a:solidFill>
                  <a:srgbClr val="FF0000"/>
                </a:solidFill>
                <a:latin typeface="Segoe UI" panose="020B0502040204020203" pitchFamily="34" charset="0"/>
                <a:cs typeface="Segoe UI" panose="020B0502040204020203" pitchFamily="34" charset="0"/>
              </a:rPr>
              <a:t>Power</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BI</a:t>
            </a:r>
            <a:r>
              <a:rPr lang="ja-JP" altLang="en-US" sz="1800" dirty="0">
                <a:solidFill>
                  <a:srgbClr val="FF0000"/>
                </a:solidFill>
                <a:latin typeface="Segoe UI" panose="020B0502040204020203" pitchFamily="34" charset="0"/>
                <a:cs typeface="Segoe UI" panose="020B0502040204020203" pitchFamily="34" charset="0"/>
              </a:rPr>
              <a:t>デスクトップを利用時は、</a:t>
            </a:r>
            <a:r>
              <a:rPr lang="en-US" altLang="ja-JP" sz="1800" dirty="0">
                <a:solidFill>
                  <a:srgbClr val="FF0000"/>
                </a:solidFill>
                <a:latin typeface="Segoe UI" panose="020B0502040204020203" pitchFamily="34" charset="0"/>
                <a:cs typeface="Segoe UI" panose="020B0502040204020203" pitchFamily="34" charset="0"/>
              </a:rPr>
              <a:t>CPU</a:t>
            </a:r>
            <a:r>
              <a:rPr lang="ja-JP" altLang="en-US" sz="1800" dirty="0">
                <a:solidFill>
                  <a:srgbClr val="FF0000"/>
                </a:solidFill>
                <a:latin typeface="Segoe UI" panose="020B0502040204020203" pitchFamily="34" charset="0"/>
                <a:cs typeface="Segoe UI" panose="020B0502040204020203" pitchFamily="34" charset="0"/>
              </a:rPr>
              <a:t>・</a:t>
            </a:r>
            <a:r>
              <a:rPr lang="en-US" altLang="ja-JP" sz="1800" dirty="0">
                <a:solidFill>
                  <a:srgbClr val="FF0000"/>
                </a:solidFill>
                <a:latin typeface="Segoe UI" panose="020B0502040204020203" pitchFamily="34" charset="0"/>
                <a:cs typeface="Segoe UI" panose="020B0502040204020203" pitchFamily="34" charset="0"/>
              </a:rPr>
              <a:t>RAM</a:t>
            </a:r>
            <a:r>
              <a:rPr lang="ja-JP" altLang="en-US" sz="1800" dirty="0">
                <a:solidFill>
                  <a:srgbClr val="FF0000"/>
                </a:solidFill>
                <a:latin typeface="Segoe UI" panose="020B0502040204020203" pitchFamily="34" charset="0"/>
                <a:cs typeface="Segoe UI" panose="020B0502040204020203" pitchFamily="34" charset="0"/>
              </a:rPr>
              <a:t>を高く消費するアプリケーションは閉じて実行してください。特にデータをインポート、更新する場合。</a:t>
            </a:r>
            <a:endParaRPr lang="en-US" altLang="ja-JP" sz="1800" dirty="0">
              <a:solidFill>
                <a:srgbClr val="FF0000"/>
              </a:solidFill>
              <a:latin typeface="Segoe UI" panose="020B0502040204020203" pitchFamily="34" charset="0"/>
              <a:cs typeface="Segoe UI" panose="020B0502040204020203" pitchFamily="34" charset="0"/>
            </a:endParaRPr>
          </a:p>
          <a:p>
            <a:pPr>
              <a:buFont typeface="Wingdings" panose="05000000000000000000" pitchFamily="2" charset="2"/>
              <a:buChar char="l"/>
            </a:pPr>
            <a:r>
              <a:rPr lang="ja-JP" altLang="en-US" sz="1800" dirty="0">
                <a:solidFill>
                  <a:srgbClr val="FF0000"/>
                </a:solidFill>
                <a:latin typeface="Segoe UI" panose="020B0502040204020203" pitchFamily="34" charset="0"/>
                <a:cs typeface="Segoe UI" panose="020B0502040204020203" pitchFamily="34" charset="0"/>
              </a:rPr>
              <a:t>最新の</a:t>
            </a:r>
            <a:r>
              <a:rPr lang="en-US" altLang="ja-JP" sz="1800" dirty="0">
                <a:solidFill>
                  <a:srgbClr val="FF0000"/>
                </a:solidFill>
                <a:latin typeface="Segoe UI" panose="020B0502040204020203" pitchFamily="34" charset="0"/>
                <a:cs typeface="Segoe UI" panose="020B0502040204020203" pitchFamily="34" charset="0"/>
              </a:rPr>
              <a:t>Power</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BI</a:t>
            </a:r>
            <a:r>
              <a:rPr lang="ja-JP" altLang="en-US" sz="1800" dirty="0">
                <a:solidFill>
                  <a:srgbClr val="FF0000"/>
                </a:solidFill>
                <a:latin typeface="Segoe UI" panose="020B0502040204020203" pitchFamily="34" charset="0"/>
                <a:cs typeface="Segoe UI" panose="020B0502040204020203" pitchFamily="34" charset="0"/>
              </a:rPr>
              <a:t>デスクトップを利用ください。</a:t>
            </a:r>
            <a:endParaRPr lang="en-US" altLang="ja-JP" sz="1800" dirty="0">
              <a:solidFill>
                <a:srgbClr val="FF0000"/>
              </a:solidFill>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sz="1800" dirty="0">
                <a:solidFill>
                  <a:srgbClr val="FF0000"/>
                </a:solidFill>
                <a:latin typeface="Segoe UI" panose="020B0502040204020203" pitchFamily="34" charset="0"/>
                <a:cs typeface="Segoe UI" panose="020B0502040204020203" pitchFamily="34" charset="0"/>
              </a:rPr>
              <a:t>Windows10</a:t>
            </a:r>
            <a:r>
              <a:rPr lang="ja-JP" altLang="en-US" sz="1800" dirty="0">
                <a:solidFill>
                  <a:srgbClr val="FF0000"/>
                </a:solidFill>
                <a:latin typeface="Segoe UI" panose="020B0502040204020203" pitchFamily="34" charset="0"/>
                <a:cs typeface="Segoe UI" panose="020B0502040204020203" pitchFamily="34" charset="0"/>
              </a:rPr>
              <a:t>および</a:t>
            </a:r>
            <a:r>
              <a:rPr lang="en-US" altLang="ja-JP" sz="1800" dirty="0">
                <a:solidFill>
                  <a:srgbClr val="FF0000"/>
                </a:solidFill>
                <a:latin typeface="Segoe UI" panose="020B0502040204020203" pitchFamily="34" charset="0"/>
                <a:cs typeface="Segoe UI" panose="020B0502040204020203" pitchFamily="34" charset="0"/>
              </a:rPr>
              <a:t>Microsoft</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Store</a:t>
            </a:r>
            <a:r>
              <a:rPr lang="ja-JP" altLang="en-US" sz="1800" dirty="0">
                <a:solidFill>
                  <a:srgbClr val="FF0000"/>
                </a:solidFill>
                <a:latin typeface="Segoe UI" panose="020B0502040204020203" pitchFamily="34" charset="0"/>
                <a:cs typeface="Segoe UI" panose="020B0502040204020203" pitchFamily="34" charset="0"/>
              </a:rPr>
              <a:t>を利用可能な場合は、</a:t>
            </a:r>
            <a:r>
              <a:rPr lang="en-US" altLang="ja-JP" sz="1800" dirty="0">
                <a:solidFill>
                  <a:srgbClr val="FF0000"/>
                </a:solidFill>
                <a:latin typeface="Segoe UI" panose="020B0502040204020203" pitchFamily="34" charset="0"/>
                <a:cs typeface="Segoe UI" panose="020B0502040204020203" pitchFamily="34" charset="0"/>
              </a:rPr>
              <a:t>Store</a:t>
            </a:r>
            <a:r>
              <a:rPr lang="ja-JP" altLang="en-US" sz="1800" dirty="0">
                <a:solidFill>
                  <a:srgbClr val="FF0000"/>
                </a:solidFill>
                <a:latin typeface="Segoe UI" panose="020B0502040204020203" pitchFamily="34" charset="0"/>
                <a:cs typeface="Segoe UI" panose="020B0502040204020203" pitchFamily="34" charset="0"/>
              </a:rPr>
              <a:t>から</a:t>
            </a:r>
            <a:r>
              <a:rPr lang="en-US" altLang="ja-JP" sz="1800" dirty="0">
                <a:solidFill>
                  <a:srgbClr val="FF0000"/>
                </a:solidFill>
                <a:latin typeface="Segoe UI" panose="020B0502040204020203" pitchFamily="34" charset="0"/>
                <a:cs typeface="Segoe UI" panose="020B0502040204020203" pitchFamily="34" charset="0"/>
              </a:rPr>
              <a:t>Power</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BI</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Desktop</a:t>
            </a:r>
            <a:r>
              <a:rPr lang="ja-JP" altLang="en-US" sz="1800" dirty="0">
                <a:solidFill>
                  <a:srgbClr val="FF0000"/>
                </a:solidFill>
                <a:latin typeface="Segoe UI" panose="020B0502040204020203" pitchFamily="34" charset="0"/>
                <a:cs typeface="Segoe UI" panose="020B0502040204020203" pitchFamily="34" charset="0"/>
              </a:rPr>
              <a:t>を</a:t>
            </a:r>
            <a:r>
              <a:rPr lang="en-US" altLang="ja-JP" sz="1800" dirty="0">
                <a:solidFill>
                  <a:srgbClr val="FF0000"/>
                </a:solidFill>
                <a:latin typeface="Segoe UI" panose="020B0502040204020203" pitchFamily="34" charset="0"/>
                <a:cs typeface="Segoe UI" panose="020B0502040204020203" pitchFamily="34" charset="0"/>
              </a:rPr>
              <a:t>Install</a:t>
            </a:r>
            <a:r>
              <a:rPr lang="ja-JP" altLang="en-US" sz="1800" dirty="0">
                <a:solidFill>
                  <a:srgbClr val="FF0000"/>
                </a:solidFill>
                <a:latin typeface="Segoe UI" panose="020B0502040204020203" pitchFamily="34" charset="0"/>
                <a:cs typeface="Segoe UI" panose="020B0502040204020203" pitchFamily="34" charset="0"/>
              </a:rPr>
              <a:t>してください。自動更新が使えるようになります。</a:t>
            </a:r>
            <a:endParaRPr lang="en-US" altLang="ja-JP" sz="1800" dirty="0">
              <a:solidFill>
                <a:srgbClr val="FF0000"/>
              </a:solidFill>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p:txBody>
          <a:bodyPr/>
          <a:lstStyle/>
          <a:p>
            <a:fld id="{3AE4FB8B-35D1-409B-8BCB-3FDFBBFE896D}" type="slidenum">
              <a:rPr kumimoji="1" lang="ja-JP" altLang="en-US" smtClean="0"/>
              <a:t>3</a:t>
            </a:fld>
            <a:endParaRPr kumimoji="1" lang="ja-JP" altLang="en-US"/>
          </a:p>
        </p:txBody>
      </p:sp>
      <p:sp>
        <p:nvSpPr>
          <p:cNvPr id="7" name="テキスト ボックス 6">
            <a:extLst>
              <a:ext uri="{FF2B5EF4-FFF2-40B4-BE49-F238E27FC236}">
                <a16:creationId xmlns:a16="http://schemas.microsoft.com/office/drawing/2014/main" id="{10FF71FC-43A7-493D-9AC7-1B578DB8D09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１．</a:t>
            </a:r>
            <a:r>
              <a:rPr lang="en-US" altLang="ja-JP" sz="3529" dirty="0">
                <a:solidFill>
                  <a:schemeClr val="tx2"/>
                </a:solidFill>
              </a:rPr>
              <a:t>Power</a:t>
            </a:r>
            <a:r>
              <a:rPr lang="ja-JP" altLang="en-US" sz="3529" dirty="0">
                <a:solidFill>
                  <a:schemeClr val="tx2"/>
                </a:solidFill>
              </a:rPr>
              <a:t> </a:t>
            </a:r>
            <a:r>
              <a:rPr lang="en-US" altLang="ja-JP" sz="3529" dirty="0">
                <a:solidFill>
                  <a:schemeClr val="tx2"/>
                </a:solidFill>
              </a:rPr>
              <a:t>BI</a:t>
            </a:r>
            <a:r>
              <a:rPr lang="ja-JP" altLang="en-US" sz="3529" dirty="0">
                <a:solidFill>
                  <a:schemeClr val="tx2"/>
                </a:solidFill>
              </a:rPr>
              <a:t>デスクトップの準備</a:t>
            </a:r>
          </a:p>
        </p:txBody>
      </p:sp>
    </p:spTree>
    <p:extLst>
      <p:ext uri="{BB962C8B-B14F-4D97-AF65-F5344CB8AC3E}">
        <p14:creationId xmlns:p14="http://schemas.microsoft.com/office/powerpoint/2010/main" val="168386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C4AE6CF-3A7B-4276-8831-1AAEA045CA8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47115" y="2835479"/>
            <a:ext cx="2541369" cy="3900090"/>
          </a:xfrm>
          <a:prstGeom prst="rect">
            <a:avLst/>
          </a:prstGeom>
        </p:spPr>
      </p:pic>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1015068" y="1115735"/>
            <a:ext cx="10293291" cy="1635853"/>
          </a:xfrm>
        </p:spPr>
        <p:txBody>
          <a:bodyPr>
            <a:normAutofit fontScale="92500"/>
          </a:bodyPr>
          <a:lstStyle/>
          <a:p>
            <a:pPr marL="0" indent="0">
              <a:buNone/>
            </a:pPr>
            <a:r>
              <a:rPr lang="en-US" altLang="ja-JP" sz="1800" b="1" dirty="0">
                <a:latin typeface="Segoe UI" panose="020B0502040204020203" pitchFamily="34" charset="0"/>
                <a:cs typeface="Segoe UI" panose="020B0502040204020203" pitchFamily="34" charset="0"/>
              </a:rPr>
              <a:t>Office365</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Usage</a:t>
            </a:r>
            <a:r>
              <a:rPr lang="ja-JP" altLang="en-US" sz="1800" b="1" dirty="0">
                <a:latin typeface="Segoe UI" panose="020B0502040204020203" pitchFamily="34" charset="0"/>
                <a:cs typeface="Segoe UI" panose="020B0502040204020203" pitchFamily="34" charset="0"/>
              </a:rPr>
              <a:t>または</a:t>
            </a:r>
            <a:r>
              <a:rPr lang="en-US" altLang="ja-JP" sz="1800" b="1" dirty="0">
                <a:latin typeface="Segoe UI" panose="020B0502040204020203" pitchFamily="34" charset="0"/>
                <a:cs typeface="Segoe UI" panose="020B0502040204020203" pitchFamily="34" charset="0"/>
              </a:rPr>
              <a:t>Microsoft</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Teams Usage Power BI</a:t>
            </a:r>
            <a:r>
              <a:rPr lang="ja-JP" altLang="en-US" sz="1800" b="1" dirty="0">
                <a:latin typeface="Segoe UI" panose="020B0502040204020203" pitchFamily="34" charset="0"/>
                <a:cs typeface="Segoe UI" panose="020B0502040204020203" pitchFamily="34" charset="0"/>
              </a:rPr>
              <a:t>テンプレートサンプルを設定します。</a:t>
            </a:r>
            <a:br>
              <a:rPr lang="en-US" altLang="ja-JP"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テンプレートを設定前に、</a:t>
            </a:r>
            <a:r>
              <a:rPr lang="en-US" altLang="ja-JP" sz="1800" dirty="0">
                <a:latin typeface="Segoe UI" panose="020B0502040204020203" pitchFamily="34" charset="0"/>
                <a:cs typeface="Segoe UI" panose="020B0502040204020203" pitchFamily="34" charset="0"/>
              </a:rPr>
              <a:t>SharePoint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Online</a:t>
            </a:r>
            <a:r>
              <a:rPr lang="ja-JP" altLang="en-US" sz="1800" dirty="0">
                <a:latin typeface="Segoe UI" panose="020B0502040204020203" pitchFamily="34" charset="0"/>
                <a:cs typeface="Segoe UI" panose="020B0502040204020203" pitchFamily="34" charset="0"/>
              </a:rPr>
              <a:t>の指定ドキュメントライブラリに利用データを保存したフォルダ</a:t>
            </a:r>
            <a:r>
              <a:rPr lang="en-US" altLang="ja-JP" sz="1800" dirty="0">
                <a:latin typeface="Segoe UI" panose="020B0502040204020203" pitchFamily="34" charset="0"/>
                <a:cs typeface="Segoe UI" panose="020B0502040204020203" pitchFamily="34" charset="0"/>
              </a:rPr>
              <a:t>(outputs</a:t>
            </a:r>
            <a:r>
              <a:rPr lang="ja-JP" altLang="en-US" sz="1800" dirty="0">
                <a:latin typeface="Segoe UI" panose="020B0502040204020203" pitchFamily="34" charset="0"/>
                <a:cs typeface="Segoe UI" panose="020B0502040204020203" pitchFamily="34" charset="0"/>
              </a:rPr>
              <a:t>フォルダ）、および</a:t>
            </a:r>
            <a:r>
              <a:rPr lang="en-US" altLang="ja-JP" sz="1800" dirty="0">
                <a:latin typeface="Segoe UI" panose="020B0502040204020203" pitchFamily="34" charset="0"/>
                <a:cs typeface="Segoe UI" panose="020B0502040204020203" pitchFamily="34" charset="0"/>
              </a:rPr>
              <a:t>Outputs</a:t>
            </a:r>
            <a:r>
              <a:rPr lang="ja-JP" altLang="en-US" sz="1800" dirty="0">
                <a:latin typeface="Segoe UI" panose="020B0502040204020203" pitchFamily="34" charset="0"/>
                <a:cs typeface="Segoe UI" panose="020B0502040204020203" pitchFamily="34" charset="0"/>
              </a:rPr>
              <a:t>フォルダに以下の各フォルダが同じ名前で用意されているか確認します。</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テンプレートサンプルは、あらかじめ同じ名前のフォルダを読み込む設定がしてあります。</a:t>
            </a:r>
            <a:endParaRPr lang="en-US" altLang="ja-JP" sz="1800" dirty="0">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p:txBody>
          <a:bodyPr/>
          <a:lstStyle/>
          <a:p>
            <a:fld id="{3AE4FB8B-35D1-409B-8BCB-3FDFBBFE896D}" type="slidenum">
              <a:rPr kumimoji="1" lang="ja-JP" altLang="en-US" smtClean="0"/>
              <a:t>4</a:t>
            </a:fld>
            <a:endParaRPr kumimoji="1" lang="ja-JP" altLang="en-US"/>
          </a:p>
        </p:txBody>
      </p:sp>
      <p:sp>
        <p:nvSpPr>
          <p:cNvPr id="7" name="テキスト ボックス 6">
            <a:extLst>
              <a:ext uri="{FF2B5EF4-FFF2-40B4-BE49-F238E27FC236}">
                <a16:creationId xmlns:a16="http://schemas.microsoft.com/office/drawing/2014/main" id="{10FF71FC-43A7-493D-9AC7-1B578DB8D09C}"/>
              </a:ext>
            </a:extLst>
          </p:cNvPr>
          <p:cNvSpPr txBox="1"/>
          <p:nvPr/>
        </p:nvSpPr>
        <p:spPr>
          <a:xfrm>
            <a:off x="236825" y="181746"/>
            <a:ext cx="10534639" cy="783832"/>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２．</a:t>
            </a:r>
            <a:r>
              <a:rPr lang="en-US" altLang="ja-JP" sz="3529" dirty="0">
                <a:solidFill>
                  <a:schemeClr val="tx2"/>
                </a:solidFill>
              </a:rPr>
              <a:t>SharePoint</a:t>
            </a:r>
            <a:r>
              <a:rPr lang="ja-JP" altLang="en-US" sz="3529" dirty="0">
                <a:solidFill>
                  <a:schemeClr val="tx2"/>
                </a:solidFill>
              </a:rPr>
              <a:t> </a:t>
            </a:r>
            <a:r>
              <a:rPr lang="en-US" altLang="ja-JP" sz="3529" dirty="0">
                <a:solidFill>
                  <a:schemeClr val="tx2"/>
                </a:solidFill>
              </a:rPr>
              <a:t>Online</a:t>
            </a:r>
            <a:r>
              <a:rPr lang="ja-JP" altLang="en-US" sz="3529" dirty="0">
                <a:solidFill>
                  <a:schemeClr val="tx2"/>
                </a:solidFill>
              </a:rPr>
              <a:t>のフォルダ・</a:t>
            </a:r>
            <a:r>
              <a:rPr lang="en-US" altLang="ja-JP" sz="3529" dirty="0">
                <a:solidFill>
                  <a:schemeClr val="tx2"/>
                </a:solidFill>
              </a:rPr>
              <a:t>URL</a:t>
            </a:r>
            <a:r>
              <a:rPr lang="ja-JP" altLang="en-US" sz="3529" dirty="0">
                <a:solidFill>
                  <a:schemeClr val="tx2"/>
                </a:solidFill>
              </a:rPr>
              <a:t>確認</a:t>
            </a:r>
          </a:p>
        </p:txBody>
      </p:sp>
      <p:sp>
        <p:nvSpPr>
          <p:cNvPr id="12" name="四角形: 角を丸くする 11">
            <a:extLst>
              <a:ext uri="{FF2B5EF4-FFF2-40B4-BE49-F238E27FC236}">
                <a16:creationId xmlns:a16="http://schemas.microsoft.com/office/drawing/2014/main" id="{14DF5D25-9757-4840-BC3E-6A638F325C0D}"/>
              </a:ext>
            </a:extLst>
          </p:cNvPr>
          <p:cNvSpPr/>
          <p:nvPr/>
        </p:nvSpPr>
        <p:spPr>
          <a:xfrm>
            <a:off x="889233" y="3951214"/>
            <a:ext cx="864066" cy="2460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 name="図 4">
            <a:extLst>
              <a:ext uri="{FF2B5EF4-FFF2-40B4-BE49-F238E27FC236}">
                <a16:creationId xmlns:a16="http://schemas.microsoft.com/office/drawing/2014/main" id="{5926618E-F7E4-4A2C-8B23-D00C426F2DBA}"/>
              </a:ext>
            </a:extLst>
          </p:cNvPr>
          <p:cNvPicPr>
            <a:picLocks noChangeAspect="1"/>
          </p:cNvPicPr>
          <p:nvPr/>
        </p:nvPicPr>
        <p:blipFill>
          <a:blip r:embed="rId4"/>
          <a:stretch>
            <a:fillRect/>
          </a:stretch>
        </p:blipFill>
        <p:spPr>
          <a:xfrm>
            <a:off x="3719717" y="3020036"/>
            <a:ext cx="7964306" cy="3365375"/>
          </a:xfrm>
          <a:prstGeom prst="rect">
            <a:avLst/>
          </a:prstGeom>
        </p:spPr>
      </p:pic>
    </p:spTree>
    <p:extLst>
      <p:ext uri="{BB962C8B-B14F-4D97-AF65-F5344CB8AC3E}">
        <p14:creationId xmlns:p14="http://schemas.microsoft.com/office/powerpoint/2010/main" val="33829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1015069" y="1115736"/>
            <a:ext cx="9890620" cy="5469622"/>
          </a:xfrm>
        </p:spPr>
        <p:txBody>
          <a:bodyPr>
            <a:noAutofit/>
          </a:bodyPr>
          <a:lstStyle/>
          <a:p>
            <a:pPr marL="0" indent="0">
              <a:buNone/>
            </a:pPr>
            <a:r>
              <a:rPr lang="en-US" altLang="ja-JP" sz="1800" b="1" dirty="0">
                <a:latin typeface="Segoe UI" panose="020B0502040204020203" pitchFamily="34" charset="0"/>
                <a:cs typeface="Segoe UI" panose="020B0502040204020203" pitchFamily="34" charset="0"/>
              </a:rPr>
              <a:t>Office365</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Usage</a:t>
            </a:r>
            <a:r>
              <a:rPr lang="ja-JP" altLang="en-US" sz="1800" b="1" dirty="0">
                <a:latin typeface="Segoe UI" panose="020B0502040204020203" pitchFamily="34" charset="0"/>
                <a:cs typeface="Segoe UI" panose="020B0502040204020203" pitchFamily="34" charset="0"/>
              </a:rPr>
              <a:t>または</a:t>
            </a:r>
            <a:r>
              <a:rPr lang="en-US" altLang="ja-JP" sz="1800" b="1" dirty="0">
                <a:latin typeface="Segoe UI" panose="020B0502040204020203" pitchFamily="34" charset="0"/>
                <a:cs typeface="Segoe UI" panose="020B0502040204020203" pitchFamily="34" charset="0"/>
              </a:rPr>
              <a:t>Microsoft</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Teams Usage Power BI</a:t>
            </a:r>
            <a:r>
              <a:rPr lang="ja-JP" altLang="en-US" sz="1800" b="1" dirty="0">
                <a:latin typeface="Segoe UI" panose="020B0502040204020203" pitchFamily="34" charset="0"/>
                <a:cs typeface="Segoe UI" panose="020B0502040204020203" pitchFamily="34" charset="0"/>
              </a:rPr>
              <a:t>テンプレートサンプルを設定します。</a:t>
            </a:r>
            <a:br>
              <a:rPr lang="en-US" altLang="ja-JP"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startAt="2"/>
            </a:pPr>
            <a:r>
              <a:rPr lang="en-US" altLang="ja-JP" sz="1800" dirty="0">
                <a:latin typeface="Segoe UI" panose="020B0502040204020203" pitchFamily="34" charset="0"/>
                <a:cs typeface="Segoe UI" panose="020B0502040204020203" pitchFamily="34" charset="0"/>
              </a:rPr>
              <a:t>Outputs</a:t>
            </a:r>
            <a:r>
              <a:rPr lang="ja-JP" altLang="en-US" sz="1800" dirty="0">
                <a:latin typeface="Segoe UI" panose="020B0502040204020203" pitchFamily="34" charset="0"/>
                <a:cs typeface="Segoe UI" panose="020B0502040204020203" pitchFamily="34" charset="0"/>
              </a:rPr>
              <a:t>フォルダ下の</a:t>
            </a:r>
            <a:r>
              <a:rPr lang="en-US" altLang="ja-JP" sz="1800" dirty="0">
                <a:latin typeface="Segoe UI" panose="020B0502040204020203" pitchFamily="34" charset="0"/>
                <a:cs typeface="Segoe UI" panose="020B0502040204020203" pitchFamily="34" charset="0"/>
              </a:rPr>
              <a:t>CSV</a:t>
            </a:r>
            <a:r>
              <a:rPr lang="ja-JP" altLang="en-US" sz="1800" dirty="0">
                <a:latin typeface="Segoe UI" panose="020B0502040204020203" pitchFamily="34" charset="0"/>
                <a:cs typeface="Segoe UI" panose="020B0502040204020203" pitchFamily="34" charset="0"/>
              </a:rPr>
              <a:t>ファイルを</a:t>
            </a: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アプリケーションで開き、ファイルタブ下の“パスをコピー”をクリックして</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をテキストエディタに張り付け</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を確認します。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なお、</a:t>
            </a:r>
            <a:r>
              <a:rPr lang="en-US" altLang="ja-JP" sz="1800" dirty="0">
                <a:latin typeface="Segoe UI" panose="020B0502040204020203" pitchFamily="34" charset="0"/>
                <a:cs typeface="Segoe UI" panose="020B0502040204020203" pitchFamily="34" charset="0"/>
              </a:rPr>
              <a:t>Forms</a:t>
            </a:r>
            <a:r>
              <a:rPr lang="ja-JP" altLang="en-US" sz="1800" dirty="0">
                <a:latin typeface="Segoe UI" panose="020B0502040204020203" pitchFamily="34" charset="0"/>
                <a:cs typeface="Segoe UI" panose="020B0502040204020203" pitchFamily="34" charset="0"/>
              </a:rPr>
              <a:t>アンケートデータを利用する場合は、</a:t>
            </a:r>
            <a:r>
              <a:rPr lang="en-US" altLang="ja-JP" sz="1800" dirty="0">
                <a:latin typeface="Segoe UI" panose="020B0502040204020203" pitchFamily="34" charset="0"/>
                <a:cs typeface="Segoe UI" panose="020B0502040204020203" pitchFamily="34" charset="0"/>
              </a:rPr>
              <a:t>OneDrive</a:t>
            </a:r>
            <a:r>
              <a:rPr lang="ja-JP" altLang="en-US" sz="1800" dirty="0" err="1">
                <a:latin typeface="Segoe UI" panose="020B0502040204020203" pitchFamily="34" charset="0"/>
                <a:cs typeface="Segoe UI" panose="020B0502040204020203" pitchFamily="34" charset="0"/>
              </a:rPr>
              <a:t>に保</a:t>
            </a:r>
            <a:r>
              <a:rPr lang="ja-JP" altLang="en-US" sz="1800" dirty="0">
                <a:latin typeface="Segoe UI" panose="020B0502040204020203" pitchFamily="34" charset="0"/>
                <a:cs typeface="Segoe UI" panose="020B0502040204020203" pitchFamily="34" charset="0"/>
              </a:rPr>
              <a:t>存された</a:t>
            </a: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ファイルの</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を確認しておきます。（次ページ参照）</a:t>
            </a:r>
            <a:br>
              <a:rPr lang="en-US" altLang="ja-JP" sz="1800" dirty="0">
                <a:latin typeface="Segoe UI" panose="020B0502040204020203" pitchFamily="34" charset="0"/>
                <a:cs typeface="Segoe UI" panose="020B0502040204020203" pitchFamily="34" charset="0"/>
              </a:rPr>
            </a:br>
            <a:br>
              <a:rPr lang="en-US" altLang="ja-JP" sz="1800" dirty="0">
                <a:latin typeface="Segoe UI" panose="020B0502040204020203" pitchFamily="34" charset="0"/>
                <a:cs typeface="Segoe UI" panose="020B0502040204020203" pitchFamily="34" charset="0"/>
              </a:rPr>
            </a:br>
            <a:br>
              <a:rPr lang="en-US" altLang="ja-JP" sz="1800" dirty="0">
                <a:latin typeface="Segoe UI" panose="020B0502040204020203" pitchFamily="34" charset="0"/>
                <a:cs typeface="Segoe UI" panose="020B0502040204020203" pitchFamily="34" charset="0"/>
              </a:rPr>
            </a:br>
            <a:br>
              <a:rPr lang="en-US" altLang="ja-JP"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a:p>
            <a:pPr marL="0" indent="0">
              <a:buNone/>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startAt="3"/>
            </a:pPr>
            <a:r>
              <a:rPr lang="en-US" altLang="ja-JP" sz="1800" dirty="0">
                <a:latin typeface="Segoe UI" panose="020B0502040204020203" pitchFamily="34" charset="0"/>
                <a:cs typeface="Segoe UI" panose="020B0502040204020203" pitchFamily="34" charset="0"/>
              </a:rPr>
              <a:t>CSV</a:t>
            </a:r>
            <a:r>
              <a:rPr lang="ja-JP" altLang="en-US" sz="1800" dirty="0">
                <a:latin typeface="Segoe UI" panose="020B0502040204020203" pitchFamily="34" charset="0"/>
                <a:cs typeface="Segoe UI" panose="020B0502040204020203" pitchFamily="34" charset="0"/>
              </a:rPr>
              <a:t>ファイル名を除いた</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から、</a:t>
            </a:r>
            <a:r>
              <a:rPr lang="en-US" altLang="ja-JP" sz="1800" dirty="0">
                <a:latin typeface="Segoe UI" panose="020B0502040204020203" pitchFamily="34" charset="0"/>
                <a:cs typeface="Segoe UI" panose="020B0502040204020203" pitchFamily="34" charset="0"/>
              </a:rPr>
              <a:t>SharePoint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Online</a:t>
            </a:r>
            <a:r>
              <a:rPr lang="ja-JP" altLang="en-US" sz="1800" dirty="0">
                <a:latin typeface="Segoe UI" panose="020B0502040204020203" pitchFamily="34" charset="0"/>
                <a:cs typeface="Segoe UI" panose="020B0502040204020203" pitchFamily="34" charset="0"/>
              </a:rPr>
              <a:t>の</a:t>
            </a:r>
            <a:r>
              <a:rPr lang="en-US" altLang="ja-JP" sz="1800" dirty="0">
                <a:latin typeface="Segoe UI" panose="020B0502040204020203" pitchFamily="34" charset="0"/>
                <a:cs typeface="Segoe UI" panose="020B0502040204020203" pitchFamily="34" charset="0"/>
              </a:rPr>
              <a:t>Root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および、</a:t>
            </a:r>
            <a:r>
              <a:rPr lang="en-US" altLang="ja-JP" sz="1800" dirty="0">
                <a:latin typeface="Segoe UI" panose="020B0502040204020203" pitchFamily="34" charset="0"/>
                <a:cs typeface="Segoe UI" panose="020B0502040204020203" pitchFamily="34" charset="0"/>
              </a:rPr>
              <a:t>Outputs</a:t>
            </a:r>
            <a:r>
              <a:rPr lang="ja-JP" altLang="en-US" sz="1800" dirty="0">
                <a:latin typeface="Segoe UI" panose="020B0502040204020203" pitchFamily="34" charset="0"/>
                <a:cs typeface="Segoe UI" panose="020B0502040204020203" pitchFamily="34" charset="0"/>
              </a:rPr>
              <a:t>フォルダの</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を確認しておきます。</a:t>
            </a:r>
            <a:r>
              <a:rPr lang="ja-JP" altLang="en-US" sz="1800" u="sng" dirty="0">
                <a:solidFill>
                  <a:srgbClr val="FF0000"/>
                </a:solidFill>
                <a:latin typeface="Segoe UI" panose="020B0502040204020203" pitchFamily="34" charset="0"/>
                <a:cs typeface="Segoe UI" panose="020B0502040204020203" pitchFamily="34" charset="0"/>
              </a:rPr>
              <a:t>もし</a:t>
            </a:r>
            <a:r>
              <a:rPr lang="en-US" altLang="ja-JP" sz="1800" u="sng" dirty="0">
                <a:solidFill>
                  <a:srgbClr val="FF0000"/>
                </a:solidFill>
                <a:latin typeface="Segoe UI" panose="020B0502040204020203" pitchFamily="34" charset="0"/>
                <a:cs typeface="Segoe UI" panose="020B0502040204020203" pitchFamily="34" charset="0"/>
              </a:rPr>
              <a:t>”%20”</a:t>
            </a:r>
            <a:r>
              <a:rPr lang="ja-JP" altLang="en-US" sz="1800" u="sng" dirty="0">
                <a:solidFill>
                  <a:srgbClr val="FF0000"/>
                </a:solidFill>
                <a:latin typeface="Segoe UI" panose="020B0502040204020203" pitchFamily="34" charset="0"/>
                <a:cs typeface="Segoe UI" panose="020B0502040204020203" pitchFamily="34" charset="0"/>
              </a:rPr>
              <a:t>が含まれていればスペースに置き換えてください。</a:t>
            </a:r>
            <a:br>
              <a:rPr lang="en-US" altLang="ja-JP" sz="1800" u="sng" dirty="0">
                <a:solidFill>
                  <a:srgbClr val="FF0000"/>
                </a:solidFill>
                <a:latin typeface="Segoe UI" panose="020B0502040204020203" pitchFamily="34" charset="0"/>
                <a:cs typeface="Segoe UI" panose="020B0502040204020203" pitchFamily="34" charset="0"/>
              </a:rPr>
            </a:br>
            <a:br>
              <a:rPr lang="en-US" altLang="ja-JP" sz="1600" dirty="0">
                <a:latin typeface="Segoe UI" panose="020B0502040204020203" pitchFamily="34" charset="0"/>
                <a:cs typeface="Segoe UI" panose="020B0502040204020203" pitchFamily="34" charset="0"/>
              </a:rPr>
            </a:br>
            <a:r>
              <a:rPr lang="en-US" altLang="ja-JP" sz="1400" dirty="0"/>
              <a:t>SharePoint</a:t>
            </a:r>
            <a:r>
              <a:rPr lang="ja-JP" altLang="en-US" sz="1400" dirty="0"/>
              <a:t> </a:t>
            </a:r>
            <a:r>
              <a:rPr lang="en-US" altLang="ja-JP" sz="1400" dirty="0"/>
              <a:t>Online</a:t>
            </a:r>
            <a:r>
              <a:rPr lang="ja-JP" altLang="en-US" sz="1400" dirty="0"/>
              <a:t> </a:t>
            </a:r>
            <a:r>
              <a:rPr lang="en-US" altLang="ja-JP" sz="1400" dirty="0"/>
              <a:t>Root</a:t>
            </a:r>
            <a:r>
              <a:rPr lang="ja-JP" altLang="en-US" sz="1400" dirty="0"/>
              <a:t> </a:t>
            </a:r>
            <a:r>
              <a:rPr lang="en-US" altLang="ja-JP" sz="1400" dirty="0"/>
              <a:t>URL</a:t>
            </a:r>
            <a:r>
              <a:rPr lang="ja-JP" altLang="en-US" sz="1400" dirty="0"/>
              <a:t>例：</a:t>
            </a:r>
            <a:br>
              <a:rPr lang="en-US" altLang="ja-JP" sz="1400" dirty="0"/>
            </a:br>
            <a:r>
              <a:rPr lang="en-US" altLang="ja-JP" sz="1400" dirty="0">
                <a:hlinkClick r:id="rId3"/>
              </a:rPr>
              <a:t>https://etsukomonline.sharepoint.com/sites/Project/</a:t>
            </a:r>
            <a:br>
              <a:rPr lang="en-US" altLang="ja-JP" sz="1400" dirty="0"/>
            </a:br>
            <a:br>
              <a:rPr lang="en-US" altLang="ja-JP" sz="1400" dirty="0"/>
            </a:br>
            <a:r>
              <a:rPr lang="en-US" altLang="ja-JP" sz="1400" dirty="0"/>
              <a:t>Outputs</a:t>
            </a:r>
            <a:r>
              <a:rPr lang="ja-JP" altLang="en-US" sz="1400" dirty="0"/>
              <a:t> </a:t>
            </a:r>
            <a:r>
              <a:rPr lang="en-US" altLang="ja-JP" sz="1400" dirty="0"/>
              <a:t>Folder</a:t>
            </a:r>
            <a:r>
              <a:rPr lang="ja-JP" altLang="en-US" sz="1400" dirty="0"/>
              <a:t> </a:t>
            </a:r>
            <a:r>
              <a:rPr lang="en-US" altLang="ja-JP" sz="1400" dirty="0"/>
              <a:t>URL</a:t>
            </a:r>
            <a:r>
              <a:rPr lang="ja-JP" altLang="en-US" sz="1400" dirty="0"/>
              <a:t>例①：</a:t>
            </a:r>
            <a:br>
              <a:rPr lang="en-US" altLang="ja-JP" sz="1400" dirty="0"/>
            </a:br>
            <a:r>
              <a:rPr lang="en-US" altLang="ja-JP" sz="1400" dirty="0"/>
              <a:t>https://etsukomonline.sharepoint.com/sites/Project/Library1/Outputs/</a:t>
            </a:r>
            <a:br>
              <a:rPr lang="en-US" altLang="ja-JP" sz="1400" dirty="0"/>
            </a:br>
            <a:br>
              <a:rPr lang="en-US" altLang="ja-JP" sz="1400" dirty="0"/>
            </a:br>
            <a:r>
              <a:rPr lang="da-DK" altLang="ja-JP" sz="1400" dirty="0"/>
              <a:t>Outputs Folder URL</a:t>
            </a:r>
            <a:r>
              <a:rPr lang="ja-JP" altLang="da-DK" sz="1400" dirty="0"/>
              <a:t>例</a:t>
            </a:r>
            <a:r>
              <a:rPr lang="ja-JP" altLang="en-US" sz="1400" dirty="0"/>
              <a:t>②</a:t>
            </a:r>
            <a:r>
              <a:rPr lang="ja-JP" altLang="da-DK" sz="1400" dirty="0"/>
              <a:t>：</a:t>
            </a:r>
            <a:br>
              <a:rPr lang="ja-JP" altLang="da-DK" sz="1400" dirty="0"/>
            </a:br>
            <a:r>
              <a:rPr lang="da-DK" altLang="ja-JP" sz="1400" dirty="0"/>
              <a:t>https://etsukomonline.sharepoint.com/sites/Project/Library1/</a:t>
            </a:r>
            <a:r>
              <a:rPr lang="en-US" altLang="ja-JP" sz="1400" dirty="0"/>
              <a:t>Office365UsageGraph/Outputs/</a:t>
            </a:r>
            <a:endParaRPr lang="en-US" altLang="ja-JP" sz="1800" dirty="0">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p:txBody>
          <a:bodyPr/>
          <a:lstStyle/>
          <a:p>
            <a:fld id="{3AE4FB8B-35D1-409B-8BCB-3FDFBBFE896D}" type="slidenum">
              <a:rPr kumimoji="1" lang="ja-JP" altLang="en-US" smtClean="0"/>
              <a:t>5</a:t>
            </a:fld>
            <a:endParaRPr kumimoji="1" lang="ja-JP" altLang="en-US"/>
          </a:p>
        </p:txBody>
      </p:sp>
      <p:sp>
        <p:nvSpPr>
          <p:cNvPr id="10" name="テキスト ボックス 9">
            <a:extLst>
              <a:ext uri="{FF2B5EF4-FFF2-40B4-BE49-F238E27FC236}">
                <a16:creationId xmlns:a16="http://schemas.microsoft.com/office/drawing/2014/main" id="{631375F4-6A8A-462A-955D-2B51FAA78D75}"/>
              </a:ext>
            </a:extLst>
          </p:cNvPr>
          <p:cNvSpPr txBox="1"/>
          <p:nvPr/>
        </p:nvSpPr>
        <p:spPr>
          <a:xfrm>
            <a:off x="236825" y="181746"/>
            <a:ext cx="10534639" cy="783832"/>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２．</a:t>
            </a:r>
            <a:r>
              <a:rPr lang="en-US" altLang="ja-JP" sz="3529" dirty="0">
                <a:solidFill>
                  <a:schemeClr val="tx2"/>
                </a:solidFill>
              </a:rPr>
              <a:t>SharePoint</a:t>
            </a:r>
            <a:r>
              <a:rPr lang="ja-JP" altLang="en-US" sz="3529" dirty="0">
                <a:solidFill>
                  <a:schemeClr val="tx2"/>
                </a:solidFill>
              </a:rPr>
              <a:t> </a:t>
            </a:r>
            <a:r>
              <a:rPr lang="en-US" altLang="ja-JP" sz="3529" dirty="0">
                <a:solidFill>
                  <a:schemeClr val="tx2"/>
                </a:solidFill>
              </a:rPr>
              <a:t>Online</a:t>
            </a:r>
            <a:r>
              <a:rPr lang="ja-JP" altLang="en-US" sz="3529" dirty="0">
                <a:solidFill>
                  <a:schemeClr val="tx2"/>
                </a:solidFill>
              </a:rPr>
              <a:t>のフォルダ・</a:t>
            </a:r>
            <a:r>
              <a:rPr lang="en-US" altLang="ja-JP" sz="3529" dirty="0">
                <a:solidFill>
                  <a:schemeClr val="tx2"/>
                </a:solidFill>
              </a:rPr>
              <a:t>URL</a:t>
            </a:r>
            <a:r>
              <a:rPr lang="ja-JP" altLang="en-US" sz="3529" dirty="0">
                <a:solidFill>
                  <a:schemeClr val="tx2"/>
                </a:solidFill>
              </a:rPr>
              <a:t>確認</a:t>
            </a:r>
          </a:p>
        </p:txBody>
      </p:sp>
      <p:grpSp>
        <p:nvGrpSpPr>
          <p:cNvPr id="5" name="グループ化 4">
            <a:extLst>
              <a:ext uri="{FF2B5EF4-FFF2-40B4-BE49-F238E27FC236}">
                <a16:creationId xmlns:a16="http://schemas.microsoft.com/office/drawing/2014/main" id="{FCF8E355-C8A2-443B-9D18-1926184302F3}"/>
              </a:ext>
            </a:extLst>
          </p:cNvPr>
          <p:cNvGrpSpPr/>
          <p:nvPr/>
        </p:nvGrpSpPr>
        <p:grpSpPr>
          <a:xfrm>
            <a:off x="3900881" y="2879757"/>
            <a:ext cx="3573710" cy="1088236"/>
            <a:chOff x="3640823" y="2401584"/>
            <a:chExt cx="3816990" cy="1331516"/>
          </a:xfrm>
        </p:grpSpPr>
        <p:pic>
          <p:nvPicPr>
            <p:cNvPr id="9" name="図 8">
              <a:extLst>
                <a:ext uri="{FF2B5EF4-FFF2-40B4-BE49-F238E27FC236}">
                  <a16:creationId xmlns:a16="http://schemas.microsoft.com/office/drawing/2014/main" id="{AAC2D373-10D5-468A-9F5F-C5F7A6BF3B0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640823" y="2401584"/>
              <a:ext cx="3816990" cy="1331516"/>
            </a:xfrm>
            <a:prstGeom prst="rect">
              <a:avLst/>
            </a:prstGeom>
          </p:spPr>
        </p:pic>
        <p:sp>
          <p:nvSpPr>
            <p:cNvPr id="11" name="正方形/長方形 10">
              <a:extLst>
                <a:ext uri="{FF2B5EF4-FFF2-40B4-BE49-F238E27FC236}">
                  <a16:creationId xmlns:a16="http://schemas.microsoft.com/office/drawing/2014/main" id="{65BC0283-4682-43D7-A7E9-156D14A79FFE}"/>
                </a:ext>
              </a:extLst>
            </p:cNvPr>
            <p:cNvSpPr/>
            <p:nvPr/>
          </p:nvSpPr>
          <p:spPr>
            <a:xfrm>
              <a:off x="5241040" y="3221373"/>
              <a:ext cx="765477" cy="3382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35891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852384" y="1006522"/>
            <a:ext cx="10256835" cy="5469622"/>
          </a:xfrm>
        </p:spPr>
        <p:txBody>
          <a:bodyPr>
            <a:noAutofit/>
          </a:bodyPr>
          <a:lstStyle/>
          <a:p>
            <a:pPr marL="0" indent="0">
              <a:buNone/>
            </a:pPr>
            <a:r>
              <a:rPr lang="ja-JP" altLang="en-US" sz="1800" b="1" dirty="0">
                <a:latin typeface="Segoe UI" panose="020B0502040204020203" pitchFamily="34" charset="0"/>
                <a:cs typeface="Segoe UI" panose="020B0502040204020203" pitchFamily="34" charset="0"/>
              </a:rPr>
              <a:t>（オプション）</a:t>
            </a:r>
            <a:r>
              <a:rPr lang="en-US" altLang="ja-JP" sz="1800" b="1" dirty="0">
                <a:latin typeface="Segoe UI" panose="020B0502040204020203" pitchFamily="34" charset="0"/>
                <a:cs typeface="Segoe UI" panose="020B0502040204020203" pitchFamily="34" charset="0"/>
              </a:rPr>
              <a:t>Forms</a:t>
            </a:r>
            <a:r>
              <a:rPr lang="ja-JP" altLang="en-US" sz="1800" b="1" dirty="0">
                <a:latin typeface="Segoe UI" panose="020B0502040204020203" pitchFamily="34" charset="0"/>
                <a:cs typeface="Segoe UI" panose="020B0502040204020203" pitchFamily="34" charset="0"/>
              </a:rPr>
              <a:t>アンケートグラフを表示する場合：</a:t>
            </a:r>
            <a:br>
              <a:rPr lang="en-US" altLang="ja-JP" sz="1800" b="1" dirty="0">
                <a:latin typeface="Segoe UI" panose="020B0502040204020203" pitchFamily="34" charset="0"/>
                <a:cs typeface="Segoe UI" panose="020B0502040204020203" pitchFamily="34" charset="0"/>
              </a:rPr>
            </a:br>
            <a:r>
              <a:rPr lang="en-US" altLang="ja-JP" sz="1800" b="1" dirty="0">
                <a:latin typeface="Segoe UI" panose="020B0502040204020203" pitchFamily="34" charset="0"/>
                <a:cs typeface="Segoe UI" panose="020B0502040204020203" pitchFamily="34" charset="0"/>
              </a:rPr>
              <a:t>OneDrive</a:t>
            </a:r>
            <a:r>
              <a:rPr lang="ja-JP" altLang="en-US" sz="1800" b="1" dirty="0" err="1">
                <a:latin typeface="Segoe UI" panose="020B0502040204020203" pitchFamily="34" charset="0"/>
                <a:cs typeface="Segoe UI" panose="020B0502040204020203" pitchFamily="34" charset="0"/>
              </a:rPr>
              <a:t>に保</a:t>
            </a:r>
            <a:r>
              <a:rPr lang="ja-JP" altLang="en-US" sz="1800" b="1" dirty="0">
                <a:latin typeface="Segoe UI" panose="020B0502040204020203" pitchFamily="34" charset="0"/>
                <a:cs typeface="Segoe UI" panose="020B0502040204020203" pitchFamily="34" charset="0"/>
              </a:rPr>
              <a:t>存されているアンケート結果</a:t>
            </a:r>
            <a:r>
              <a:rPr lang="en-US" altLang="ja-JP" sz="1800" b="1" dirty="0">
                <a:latin typeface="Segoe UI" panose="020B0502040204020203" pitchFamily="34" charset="0"/>
                <a:cs typeface="Segoe UI" panose="020B0502040204020203" pitchFamily="34" charset="0"/>
              </a:rPr>
              <a:t>Excel</a:t>
            </a:r>
            <a:r>
              <a:rPr lang="ja-JP" altLang="en-US" sz="1800" b="1" dirty="0">
                <a:latin typeface="Segoe UI" panose="020B0502040204020203" pitchFamily="34" charset="0"/>
                <a:cs typeface="Segoe UI" panose="020B0502040204020203" pitchFamily="34" charset="0"/>
              </a:rPr>
              <a:t>の</a:t>
            </a:r>
            <a:r>
              <a:rPr lang="en-US" altLang="ja-JP" sz="1800" b="1" dirty="0">
                <a:latin typeface="Segoe UI" panose="020B0502040204020203" pitchFamily="34" charset="0"/>
                <a:cs typeface="Segoe UI" panose="020B0502040204020203" pitchFamily="34" charset="0"/>
              </a:rPr>
              <a:t>URL</a:t>
            </a:r>
            <a:r>
              <a:rPr lang="ja-JP" altLang="en-US" sz="1800" b="1" dirty="0">
                <a:latin typeface="Segoe UI" panose="020B0502040204020203" pitchFamily="34" charset="0"/>
                <a:cs typeface="Segoe UI" panose="020B0502040204020203" pitchFamily="34" charset="0"/>
              </a:rPr>
              <a:t>を事前に確認しておきます。</a:t>
            </a:r>
            <a:br>
              <a:rPr lang="en-US" altLang="ja-JP" sz="1800" b="1" dirty="0">
                <a:latin typeface="Segoe UI" panose="020B0502040204020203" pitchFamily="34" charset="0"/>
                <a:cs typeface="Segoe UI" panose="020B0502040204020203" pitchFamily="34" charset="0"/>
              </a:rPr>
            </a:br>
            <a:endParaRPr lang="en-US" altLang="ja-JP" sz="1800" b="1"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dirty="0">
                <a:latin typeface="Segoe UI" panose="020B0502040204020203" pitchFamily="34" charset="0"/>
                <a:cs typeface="Segoe UI" panose="020B0502040204020203" pitchFamily="34" charset="0"/>
              </a:rPr>
              <a:t>ブラウザから</a:t>
            </a:r>
            <a:r>
              <a:rPr lang="en-US" altLang="ja-JP" sz="1800" dirty="0">
                <a:latin typeface="Segoe UI" panose="020B0502040204020203" pitchFamily="34" charset="0"/>
                <a:cs typeface="Segoe UI" panose="020B0502040204020203" pitchFamily="34" charset="0"/>
              </a:rPr>
              <a:t>Forms</a:t>
            </a:r>
            <a:r>
              <a:rPr lang="ja-JP" altLang="en-US" sz="1800" dirty="0">
                <a:latin typeface="Segoe UI" panose="020B0502040204020203" pitchFamily="34" charset="0"/>
                <a:cs typeface="Segoe UI" panose="020B0502040204020203" pitchFamily="34" charset="0"/>
              </a:rPr>
              <a:t>作成者アカウントで</a:t>
            </a:r>
            <a:r>
              <a:rPr lang="en-US" altLang="ja-JP" sz="1800" dirty="0">
                <a:latin typeface="Segoe UI" panose="020B0502040204020203" pitchFamily="34" charset="0"/>
                <a:cs typeface="Segoe UI" panose="020B0502040204020203" pitchFamily="34" charset="0"/>
              </a:rPr>
              <a:t>Forms</a:t>
            </a:r>
            <a:r>
              <a:rPr lang="ja-JP" altLang="en-US" sz="1800" dirty="0">
                <a:latin typeface="Segoe UI" panose="020B0502040204020203" pitchFamily="34" charset="0"/>
                <a:cs typeface="Segoe UI" panose="020B0502040204020203" pitchFamily="34" charset="0"/>
              </a:rPr>
              <a:t>にアクセスします。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dirty="0">
                <a:latin typeface="Segoe UI" panose="020B0502040204020203" pitchFamily="34" charset="0"/>
                <a:cs typeface="Segoe UI" panose="020B0502040204020203" pitchFamily="34" charset="0"/>
              </a:rPr>
              <a:t>用意したアンケートを開き、“回答”タブ下の“</a:t>
            </a: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で開く”をクリックします。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online</a:t>
            </a:r>
            <a:r>
              <a:rPr lang="ja-JP" altLang="en-US" sz="1800" dirty="0">
                <a:latin typeface="Segoe UI" panose="020B0502040204020203" pitchFamily="34" charset="0"/>
                <a:cs typeface="Segoe UI" panose="020B0502040204020203" pitchFamily="34" charset="0"/>
              </a:rPr>
              <a:t>でファイルが開きますが、”</a:t>
            </a: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で編集“をクリックします。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dirty="0">
                <a:latin typeface="Segoe UI" panose="020B0502040204020203" pitchFamily="34" charset="0"/>
                <a:cs typeface="Segoe UI" panose="020B0502040204020203" pitchFamily="34" charset="0"/>
              </a:rPr>
              <a:t>ファイルタブ下の“パスをコピー”をクリックして</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をテキストエディタに張り付けます。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u="sng" dirty="0">
                <a:solidFill>
                  <a:srgbClr val="7030A0"/>
                </a:solidFill>
                <a:latin typeface="Segoe UI" panose="020B0502040204020203" pitchFamily="34" charset="0"/>
                <a:cs typeface="Segoe UI" panose="020B0502040204020203" pitchFamily="34" charset="0"/>
              </a:rPr>
              <a:t>張り付けた</a:t>
            </a:r>
            <a:r>
              <a:rPr lang="en-US" altLang="ja-JP" sz="1800" u="sng" dirty="0">
                <a:solidFill>
                  <a:srgbClr val="7030A0"/>
                </a:solidFill>
                <a:latin typeface="Segoe UI" panose="020B0502040204020203" pitchFamily="34" charset="0"/>
                <a:cs typeface="Segoe UI" panose="020B0502040204020203" pitchFamily="34" charset="0"/>
              </a:rPr>
              <a:t>URL</a:t>
            </a:r>
            <a:r>
              <a:rPr lang="ja-JP" altLang="en-US" sz="1800" u="sng" dirty="0">
                <a:solidFill>
                  <a:srgbClr val="7030A0"/>
                </a:solidFill>
                <a:latin typeface="Segoe UI" panose="020B0502040204020203" pitchFamily="34" charset="0"/>
                <a:cs typeface="Segoe UI" panose="020B0502040204020203" pitchFamily="34" charset="0"/>
              </a:rPr>
              <a:t>から最後の“</a:t>
            </a:r>
            <a:r>
              <a:rPr lang="en-US" altLang="ja-JP" sz="1800" u="sng" dirty="0">
                <a:solidFill>
                  <a:srgbClr val="7030A0"/>
                </a:solidFill>
                <a:latin typeface="Segoe UI" panose="020B0502040204020203" pitchFamily="34" charset="0"/>
                <a:cs typeface="Segoe UI" panose="020B0502040204020203" pitchFamily="34" charset="0"/>
              </a:rPr>
              <a:t>?web=1”</a:t>
            </a:r>
            <a:r>
              <a:rPr lang="ja-JP" altLang="en-US" sz="1800" u="sng" dirty="0" err="1">
                <a:solidFill>
                  <a:srgbClr val="7030A0"/>
                </a:solidFill>
                <a:latin typeface="Segoe UI" panose="020B0502040204020203" pitchFamily="34" charset="0"/>
                <a:cs typeface="Segoe UI" panose="020B0502040204020203" pitchFamily="34" charset="0"/>
              </a:rPr>
              <a:t>を削</a:t>
            </a:r>
            <a:r>
              <a:rPr lang="ja-JP" altLang="en-US" sz="1800" u="sng" dirty="0">
                <a:solidFill>
                  <a:srgbClr val="7030A0"/>
                </a:solidFill>
                <a:latin typeface="Segoe UI" panose="020B0502040204020203" pitchFamily="34" charset="0"/>
                <a:cs typeface="Segoe UI" panose="020B0502040204020203" pitchFamily="34" charset="0"/>
              </a:rPr>
              <a:t>除し</a:t>
            </a:r>
            <a:r>
              <a:rPr lang="ja-JP" altLang="en-US" sz="1800" dirty="0">
                <a:latin typeface="Segoe UI" panose="020B0502040204020203" pitchFamily="34" charset="0"/>
                <a:cs typeface="Segoe UI" panose="020B0502040204020203" pitchFamily="34" charset="0"/>
              </a:rPr>
              <a:t>アンケート結果</a:t>
            </a: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の</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を確認しておきます。</a:t>
            </a:r>
            <a:br>
              <a:rPr lang="en-US" altLang="ja-JP" sz="1800" dirty="0">
                <a:latin typeface="Segoe UI" panose="020B0502040204020203" pitchFamily="34" charset="0"/>
                <a:cs typeface="Segoe UI" panose="020B0502040204020203" pitchFamily="34" charset="0"/>
              </a:rPr>
            </a:br>
            <a:r>
              <a:rPr lang="en-US" altLang="ja-JP" sz="1800" dirty="0">
                <a:solidFill>
                  <a:srgbClr val="00B050"/>
                </a:solidFill>
                <a:latin typeface="Segoe UI" panose="020B0502040204020203" pitchFamily="34" charset="0"/>
                <a:cs typeface="Segoe UI" panose="020B0502040204020203" pitchFamily="34" charset="0"/>
              </a:rPr>
              <a:t>Excel URL</a:t>
            </a:r>
            <a:r>
              <a:rPr lang="ja-JP" altLang="en-US" sz="1800" dirty="0">
                <a:solidFill>
                  <a:srgbClr val="00B050"/>
                </a:solidFill>
                <a:latin typeface="Segoe UI" panose="020B0502040204020203" pitchFamily="34" charset="0"/>
                <a:cs typeface="Segoe UI" panose="020B0502040204020203" pitchFamily="34" charset="0"/>
              </a:rPr>
              <a:t>指定の際は</a:t>
            </a:r>
            <a:r>
              <a:rPr lang="en-US" altLang="ja-JP" sz="1800" dirty="0">
                <a:solidFill>
                  <a:srgbClr val="00B050"/>
                </a:solidFill>
                <a:latin typeface="Segoe UI" panose="020B0502040204020203" pitchFamily="34" charset="0"/>
                <a:cs typeface="Segoe UI" panose="020B0502040204020203" pitchFamily="34" charset="0"/>
              </a:rPr>
              <a:t>%20</a:t>
            </a:r>
            <a:r>
              <a:rPr lang="ja-JP" altLang="en-US" sz="1800" dirty="0">
                <a:solidFill>
                  <a:srgbClr val="00B050"/>
                </a:solidFill>
                <a:latin typeface="Segoe UI" panose="020B0502040204020203" pitchFamily="34" charset="0"/>
                <a:cs typeface="Segoe UI" panose="020B0502040204020203" pitchFamily="34" charset="0"/>
              </a:rPr>
              <a:t>が入っても構いません。</a:t>
            </a:r>
            <a:br>
              <a:rPr lang="en-US" altLang="ja-JP" sz="1800" dirty="0">
                <a:solidFill>
                  <a:srgbClr val="00B050"/>
                </a:solidFill>
                <a:latin typeface="Segoe UI" panose="020B0502040204020203" pitchFamily="34" charset="0"/>
                <a:cs typeface="Segoe UI" panose="020B0502040204020203" pitchFamily="34" charset="0"/>
              </a:rPr>
            </a:br>
            <a:br>
              <a:rPr lang="en-US" altLang="ja-JP" sz="1800" dirty="0">
                <a:latin typeface="Segoe UI" panose="020B0502040204020203" pitchFamily="34" charset="0"/>
                <a:cs typeface="Segoe UI" panose="020B0502040204020203" pitchFamily="34" charset="0"/>
              </a:rPr>
            </a:br>
            <a:r>
              <a:rPr lang="ja-JP" altLang="en-US" sz="1600" dirty="0">
                <a:latin typeface="Segoe UI" panose="020B0502040204020203" pitchFamily="34" charset="0"/>
                <a:cs typeface="Segoe UI" panose="020B0502040204020203" pitchFamily="34" charset="0"/>
              </a:rPr>
              <a:t>例：</a:t>
            </a:r>
            <a:r>
              <a:rPr lang="en-US" altLang="ja-JP" sz="1600" dirty="0">
                <a:latin typeface="Segoe UI" panose="020B0502040204020203" pitchFamily="34" charset="0"/>
                <a:cs typeface="Segoe UI" panose="020B0502040204020203" pitchFamily="34" charset="0"/>
              </a:rPr>
              <a:t>https://etsukomonline-my.sharepoint.com/personal/hitsukam_etsukom_online/Documents/O365%20Forms%20Questionaire/Office365%20Forms%20Questionaire.xlsx</a:t>
            </a: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p:txBody>
          <a:bodyPr/>
          <a:lstStyle/>
          <a:p>
            <a:fld id="{3AE4FB8B-35D1-409B-8BCB-3FDFBBFE896D}" type="slidenum">
              <a:rPr kumimoji="1" lang="ja-JP" altLang="en-US" smtClean="0"/>
              <a:t>6</a:t>
            </a:fld>
            <a:endParaRPr kumimoji="1" lang="ja-JP" altLang="en-US"/>
          </a:p>
        </p:txBody>
      </p:sp>
      <p:pic>
        <p:nvPicPr>
          <p:cNvPr id="7" name="図 6">
            <a:extLst>
              <a:ext uri="{FF2B5EF4-FFF2-40B4-BE49-F238E27FC236}">
                <a16:creationId xmlns:a16="http://schemas.microsoft.com/office/drawing/2014/main" id="{5080C775-49EC-4C68-98B1-78C1D233876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862244" y="2582712"/>
            <a:ext cx="1246899" cy="675117"/>
          </a:xfrm>
          <a:prstGeom prst="rect">
            <a:avLst/>
          </a:prstGeom>
          <a:ln w="28575">
            <a:solidFill>
              <a:srgbClr val="FF0000"/>
            </a:solidFill>
          </a:ln>
        </p:spPr>
      </p:pic>
      <p:grpSp>
        <p:nvGrpSpPr>
          <p:cNvPr id="8" name="グループ化 7">
            <a:extLst>
              <a:ext uri="{FF2B5EF4-FFF2-40B4-BE49-F238E27FC236}">
                <a16:creationId xmlns:a16="http://schemas.microsoft.com/office/drawing/2014/main" id="{E94CFDCA-C85E-4C5F-840D-2347F8BC195C}"/>
              </a:ext>
            </a:extLst>
          </p:cNvPr>
          <p:cNvGrpSpPr/>
          <p:nvPr/>
        </p:nvGrpSpPr>
        <p:grpSpPr>
          <a:xfrm>
            <a:off x="4031579" y="4122161"/>
            <a:ext cx="2975660" cy="938832"/>
            <a:chOff x="3852430" y="4205736"/>
            <a:chExt cx="3531494" cy="1196774"/>
          </a:xfrm>
        </p:grpSpPr>
        <p:pic>
          <p:nvPicPr>
            <p:cNvPr id="6" name="図 5">
              <a:extLst>
                <a:ext uri="{FF2B5EF4-FFF2-40B4-BE49-F238E27FC236}">
                  <a16:creationId xmlns:a16="http://schemas.microsoft.com/office/drawing/2014/main" id="{993EF607-33BD-4FE9-8D0F-51FD8803EBF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852430" y="4205736"/>
              <a:ext cx="3531494" cy="1196774"/>
            </a:xfrm>
            <a:prstGeom prst="rect">
              <a:avLst/>
            </a:prstGeom>
          </p:spPr>
        </p:pic>
        <p:sp>
          <p:nvSpPr>
            <p:cNvPr id="12" name="正方形/長方形 11">
              <a:extLst>
                <a:ext uri="{FF2B5EF4-FFF2-40B4-BE49-F238E27FC236}">
                  <a16:creationId xmlns:a16="http://schemas.microsoft.com/office/drawing/2014/main" id="{665406AB-0584-475E-86B4-77A474AEF4E6}"/>
                </a:ext>
              </a:extLst>
            </p:cNvPr>
            <p:cNvSpPr/>
            <p:nvPr/>
          </p:nvSpPr>
          <p:spPr>
            <a:xfrm>
              <a:off x="5313648" y="5002548"/>
              <a:ext cx="716688" cy="2764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13" name="テキスト ボックス 12">
            <a:extLst>
              <a:ext uri="{FF2B5EF4-FFF2-40B4-BE49-F238E27FC236}">
                <a16:creationId xmlns:a16="http://schemas.microsoft.com/office/drawing/2014/main" id="{387BDF65-A78A-46BE-AC3E-38D98A2C72AE}"/>
              </a:ext>
            </a:extLst>
          </p:cNvPr>
          <p:cNvSpPr txBox="1"/>
          <p:nvPr/>
        </p:nvSpPr>
        <p:spPr>
          <a:xfrm>
            <a:off x="236825" y="181746"/>
            <a:ext cx="10534639" cy="783832"/>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２．</a:t>
            </a:r>
            <a:r>
              <a:rPr lang="en-US" altLang="ja-JP" sz="3529" dirty="0">
                <a:solidFill>
                  <a:schemeClr val="tx2"/>
                </a:solidFill>
              </a:rPr>
              <a:t>SharePoint</a:t>
            </a:r>
            <a:r>
              <a:rPr lang="ja-JP" altLang="en-US" sz="3529" dirty="0">
                <a:solidFill>
                  <a:schemeClr val="tx2"/>
                </a:solidFill>
              </a:rPr>
              <a:t> </a:t>
            </a:r>
            <a:r>
              <a:rPr lang="en-US" altLang="ja-JP" sz="3529" dirty="0">
                <a:solidFill>
                  <a:schemeClr val="tx2"/>
                </a:solidFill>
              </a:rPr>
              <a:t>Online</a:t>
            </a:r>
            <a:r>
              <a:rPr lang="ja-JP" altLang="en-US" sz="3529" dirty="0">
                <a:solidFill>
                  <a:schemeClr val="tx2"/>
                </a:solidFill>
              </a:rPr>
              <a:t>のフォルダ・</a:t>
            </a:r>
            <a:r>
              <a:rPr lang="en-US" altLang="ja-JP" sz="3529" dirty="0">
                <a:solidFill>
                  <a:schemeClr val="tx2"/>
                </a:solidFill>
              </a:rPr>
              <a:t>URL</a:t>
            </a:r>
            <a:r>
              <a:rPr lang="ja-JP" altLang="en-US" sz="3529" dirty="0">
                <a:solidFill>
                  <a:schemeClr val="tx2"/>
                </a:solidFill>
              </a:rPr>
              <a:t>確認</a:t>
            </a:r>
          </a:p>
        </p:txBody>
      </p:sp>
    </p:spTree>
    <p:extLst>
      <p:ext uri="{BB962C8B-B14F-4D97-AF65-F5344CB8AC3E}">
        <p14:creationId xmlns:p14="http://schemas.microsoft.com/office/powerpoint/2010/main" val="2784952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780176" y="1115735"/>
            <a:ext cx="10603685" cy="880845"/>
          </a:xfrm>
        </p:spPr>
        <p:txBody>
          <a:bodyPr>
            <a:noAutofit/>
          </a:bodyPr>
          <a:lstStyle/>
          <a:p>
            <a:pPr marL="0" indent="0">
              <a:buNone/>
            </a:pPr>
            <a:r>
              <a:rPr lang="en-US" altLang="ja-JP" sz="1800" b="1" dirty="0">
                <a:latin typeface="Segoe UI" panose="020B0502040204020203" pitchFamily="34" charset="0"/>
                <a:cs typeface="Segoe UI" panose="020B0502040204020203" pitchFamily="34" charset="0"/>
              </a:rPr>
              <a:t>Power</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BI</a:t>
            </a:r>
            <a:r>
              <a:rPr lang="ja-JP" altLang="en-US" sz="1800" b="1" dirty="0">
                <a:latin typeface="Segoe UI" panose="020B0502040204020203" pitchFamily="34" charset="0"/>
                <a:cs typeface="Segoe UI" panose="020B0502040204020203" pitchFamily="34" charset="0"/>
              </a:rPr>
              <a:t>テンプレートサンプルの種類は以下の通りになります。</a:t>
            </a:r>
            <a:br>
              <a:rPr lang="en-US" altLang="ja-JP" sz="1800" b="1" dirty="0">
                <a:latin typeface="Segoe UI" panose="020B0502040204020203" pitchFamily="34" charset="0"/>
                <a:cs typeface="Segoe UI" panose="020B0502040204020203" pitchFamily="34" charset="0"/>
              </a:rPr>
            </a:br>
            <a:r>
              <a:rPr lang="ja-JP" altLang="en-US" sz="1800" b="1" dirty="0">
                <a:latin typeface="Segoe UI" panose="020B0502040204020203" pitchFamily="34" charset="0"/>
                <a:cs typeface="Segoe UI" panose="020B0502040204020203" pitchFamily="34" charset="0"/>
              </a:rPr>
              <a:t>利用するデータベース（元データ）によって、適切なテンプレートを選んで利用ください。</a:t>
            </a:r>
            <a:endParaRPr lang="en-US" altLang="ja-JP" sz="1800" b="1" dirty="0">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a:xfrm>
            <a:off x="11241247" y="6356350"/>
            <a:ext cx="649447" cy="365125"/>
          </a:xfrm>
        </p:spPr>
        <p:txBody>
          <a:bodyPr/>
          <a:lstStyle/>
          <a:p>
            <a:fld id="{3AE4FB8B-35D1-409B-8BCB-3FDFBBFE896D}" type="slidenum">
              <a:rPr kumimoji="1" lang="ja-JP" altLang="en-US" smtClean="0"/>
              <a:t>7</a:t>
            </a:fld>
            <a:endParaRPr kumimoji="1" lang="ja-JP" altLang="en-US" dirty="0"/>
          </a:p>
        </p:txBody>
      </p:sp>
      <p:sp>
        <p:nvSpPr>
          <p:cNvPr id="7" name="テキスト ボックス 6">
            <a:extLst>
              <a:ext uri="{FF2B5EF4-FFF2-40B4-BE49-F238E27FC236}">
                <a16:creationId xmlns:a16="http://schemas.microsoft.com/office/drawing/2014/main" id="{10FF71FC-43A7-493D-9AC7-1B578DB8D09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３．</a:t>
            </a:r>
            <a:r>
              <a:rPr lang="en-US" altLang="ja-JP" sz="3529" dirty="0">
                <a:solidFill>
                  <a:schemeClr val="tx2"/>
                </a:solidFill>
              </a:rPr>
              <a:t>Power</a:t>
            </a:r>
            <a:r>
              <a:rPr lang="ja-JP" altLang="en-US" sz="3529" dirty="0">
                <a:solidFill>
                  <a:schemeClr val="tx2"/>
                </a:solidFill>
              </a:rPr>
              <a:t> </a:t>
            </a:r>
            <a:r>
              <a:rPr lang="en-US" altLang="ja-JP" sz="3529" dirty="0">
                <a:solidFill>
                  <a:schemeClr val="tx2"/>
                </a:solidFill>
              </a:rPr>
              <a:t>BI</a:t>
            </a:r>
            <a:r>
              <a:rPr lang="ja-JP" altLang="en-US" sz="3529" dirty="0">
                <a:solidFill>
                  <a:schemeClr val="tx2"/>
                </a:solidFill>
              </a:rPr>
              <a:t>テンプレートの設定</a:t>
            </a:r>
          </a:p>
        </p:txBody>
      </p:sp>
      <p:graphicFrame>
        <p:nvGraphicFramePr>
          <p:cNvPr id="13" name="表 12">
            <a:extLst>
              <a:ext uri="{FF2B5EF4-FFF2-40B4-BE49-F238E27FC236}">
                <a16:creationId xmlns:a16="http://schemas.microsoft.com/office/drawing/2014/main" id="{4920465C-712D-43CE-80D3-8E754F7FCC08}"/>
              </a:ext>
            </a:extLst>
          </p:cNvPr>
          <p:cNvGraphicFramePr>
            <a:graphicFrameLocks noGrp="1"/>
          </p:cNvGraphicFramePr>
          <p:nvPr>
            <p:extLst>
              <p:ext uri="{D42A27DB-BD31-4B8C-83A1-F6EECF244321}">
                <p14:modId xmlns:p14="http://schemas.microsoft.com/office/powerpoint/2010/main" val="3365054406"/>
              </p:ext>
            </p:extLst>
          </p:nvPr>
        </p:nvGraphicFramePr>
        <p:xfrm>
          <a:off x="480034" y="4670882"/>
          <a:ext cx="11519024" cy="1432560"/>
        </p:xfrm>
        <a:graphic>
          <a:graphicData uri="http://schemas.openxmlformats.org/drawingml/2006/table">
            <a:tbl>
              <a:tblPr firstRow="1" bandRow="1">
                <a:tableStyleId>{073A0DAA-6AF3-43AB-8588-CEC1D06C72B9}</a:tableStyleId>
              </a:tblPr>
              <a:tblGrid>
                <a:gridCol w="576979">
                  <a:extLst>
                    <a:ext uri="{9D8B030D-6E8A-4147-A177-3AD203B41FA5}">
                      <a16:colId xmlns:a16="http://schemas.microsoft.com/office/drawing/2014/main" val="402377543"/>
                    </a:ext>
                  </a:extLst>
                </a:gridCol>
                <a:gridCol w="6140741">
                  <a:extLst>
                    <a:ext uri="{9D8B030D-6E8A-4147-A177-3AD203B41FA5}">
                      <a16:colId xmlns:a16="http://schemas.microsoft.com/office/drawing/2014/main" val="3643892697"/>
                    </a:ext>
                  </a:extLst>
                </a:gridCol>
                <a:gridCol w="1200326">
                  <a:extLst>
                    <a:ext uri="{9D8B030D-6E8A-4147-A177-3AD203B41FA5}">
                      <a16:colId xmlns:a16="http://schemas.microsoft.com/office/drawing/2014/main" val="3586801744"/>
                    </a:ext>
                  </a:extLst>
                </a:gridCol>
                <a:gridCol w="1200326">
                  <a:extLst>
                    <a:ext uri="{9D8B030D-6E8A-4147-A177-3AD203B41FA5}">
                      <a16:colId xmlns:a16="http://schemas.microsoft.com/office/drawing/2014/main" val="2410726761"/>
                    </a:ext>
                  </a:extLst>
                </a:gridCol>
                <a:gridCol w="1200326">
                  <a:extLst>
                    <a:ext uri="{9D8B030D-6E8A-4147-A177-3AD203B41FA5}">
                      <a16:colId xmlns:a16="http://schemas.microsoft.com/office/drawing/2014/main" val="1890240381"/>
                    </a:ext>
                  </a:extLst>
                </a:gridCol>
                <a:gridCol w="1200326">
                  <a:extLst>
                    <a:ext uri="{9D8B030D-6E8A-4147-A177-3AD203B41FA5}">
                      <a16:colId xmlns:a16="http://schemas.microsoft.com/office/drawing/2014/main" val="979119165"/>
                    </a:ext>
                  </a:extLst>
                </a:gridCol>
              </a:tblGrid>
              <a:tr h="0">
                <a:tc>
                  <a:txBody>
                    <a:bodyPr/>
                    <a:lstStyle/>
                    <a:p>
                      <a:pPr algn="ctr"/>
                      <a:r>
                        <a:rPr kumimoji="1" lang="en-US" altLang="ja-JP" sz="1400" dirty="0"/>
                        <a:t>No.</a:t>
                      </a:r>
                      <a:endParaRPr kumimoji="1" lang="ja-JP" altLang="en-US" sz="1400" dirty="0"/>
                    </a:p>
                  </a:txBody>
                  <a:tcPr anchor="ctr">
                    <a:solidFill>
                      <a:srgbClr val="7030A0"/>
                    </a:solidFill>
                  </a:tcPr>
                </a:tc>
                <a:tc>
                  <a:txBody>
                    <a:bodyPr/>
                    <a:lstStyle/>
                    <a:p>
                      <a:r>
                        <a:rPr kumimoji="1" lang="en-US" altLang="ja-JP" sz="1400" dirty="0"/>
                        <a:t>Microsoft Teams Usage Report: </a:t>
                      </a:r>
                      <a:r>
                        <a:rPr kumimoji="1" lang="ja-JP" altLang="en-US" sz="1400" dirty="0"/>
                        <a:t>テンプレート名</a:t>
                      </a:r>
                    </a:p>
                  </a:txBody>
                  <a:tcPr anchor="ctr">
                    <a:solidFill>
                      <a:srgbClr val="7030A0"/>
                    </a:solidFill>
                  </a:tcPr>
                </a:tc>
                <a:tc>
                  <a:txBody>
                    <a:bodyPr/>
                    <a:lstStyle/>
                    <a:p>
                      <a:pPr algn="ctr"/>
                      <a:r>
                        <a:rPr kumimoji="1" lang="en-US" altLang="ja-JP" sz="1400" dirty="0"/>
                        <a:t>Usage Report</a:t>
                      </a:r>
                      <a:endParaRPr kumimoji="1" lang="ja-JP" altLang="en-US" sz="1400" dirty="0"/>
                    </a:p>
                  </a:txBody>
                  <a:tcPr anchor="ctr">
                    <a:solidFill>
                      <a:srgbClr val="7030A0"/>
                    </a:solidFill>
                  </a:tcPr>
                </a:tc>
                <a:tc>
                  <a:txBody>
                    <a:bodyPr/>
                    <a:lstStyle/>
                    <a:p>
                      <a:pPr algn="ctr"/>
                      <a:r>
                        <a:rPr kumimoji="1" lang="en-US" altLang="ja-JP" sz="1400" dirty="0"/>
                        <a:t>Teams PowerShell</a:t>
                      </a:r>
                      <a:endParaRPr kumimoji="1" lang="ja-JP" altLang="en-US" sz="1400" dirty="0"/>
                    </a:p>
                  </a:txBody>
                  <a:tcPr anchor="ctr">
                    <a:solidFill>
                      <a:srgbClr val="7030A0"/>
                    </a:solidFill>
                  </a:tcPr>
                </a:tc>
                <a:tc>
                  <a:txBody>
                    <a:bodyPr/>
                    <a:lstStyle/>
                    <a:p>
                      <a:pPr algn="ctr"/>
                      <a:r>
                        <a:rPr kumimoji="1" lang="en-US" altLang="ja-JP" sz="1400" dirty="0"/>
                        <a:t>PSTN logs</a:t>
                      </a:r>
                      <a:endParaRPr kumimoji="1" lang="ja-JP" altLang="en-US" sz="1400" dirty="0"/>
                    </a:p>
                  </a:txBody>
                  <a:tcPr anchor="ctr">
                    <a:solidFill>
                      <a:srgbClr val="7030A0"/>
                    </a:solidFill>
                  </a:tcPr>
                </a:tc>
                <a:tc>
                  <a:txBody>
                    <a:bodyPr/>
                    <a:lstStyle/>
                    <a:p>
                      <a:pPr algn="ctr"/>
                      <a:r>
                        <a:rPr kumimoji="1" lang="en-US" altLang="ja-JP" sz="1400" dirty="0"/>
                        <a:t>Teams Audit Logs</a:t>
                      </a:r>
                      <a:endParaRPr kumimoji="1" lang="ja-JP" altLang="en-US" sz="1400" dirty="0"/>
                    </a:p>
                  </a:txBody>
                  <a:tcPr anchor="ctr">
                    <a:solidFill>
                      <a:srgbClr val="7030A0"/>
                    </a:solidFill>
                  </a:tcPr>
                </a:tc>
                <a:extLst>
                  <a:ext uri="{0D108BD9-81ED-4DB2-BD59-A6C34878D82A}">
                    <a16:rowId xmlns:a16="http://schemas.microsoft.com/office/drawing/2014/main" val="4124068691"/>
                  </a:ext>
                </a:extLst>
              </a:tr>
              <a:tr h="120130">
                <a:tc>
                  <a:txBody>
                    <a:bodyPr/>
                    <a:lstStyle/>
                    <a:p>
                      <a:pPr algn="ctr"/>
                      <a:r>
                        <a:rPr kumimoji="1" lang="en-US" altLang="ja-JP" sz="1400" dirty="0"/>
                        <a:t>1</a:t>
                      </a:r>
                      <a:endParaRPr kumimoji="1" lang="ja-JP" altLang="en-US" sz="1400" dirty="0"/>
                    </a:p>
                  </a:txBody>
                  <a:tcPr anchor="ctr"/>
                </a:tc>
                <a:tc>
                  <a:txBody>
                    <a:bodyPr/>
                    <a:lstStyle/>
                    <a:p>
                      <a:r>
                        <a:rPr kumimoji="1" lang="en-US" altLang="ja-JP" sz="1400" dirty="0"/>
                        <a:t>Microsoft</a:t>
                      </a:r>
                      <a:r>
                        <a:rPr kumimoji="1" lang="ja-JP" altLang="en-US" sz="1400" dirty="0"/>
                        <a:t> </a:t>
                      </a:r>
                      <a:r>
                        <a:rPr kumimoji="1" lang="en-US" altLang="ja-JP" sz="1400" dirty="0"/>
                        <a:t>Teams</a:t>
                      </a:r>
                      <a:r>
                        <a:rPr kumimoji="1" lang="ja-JP" altLang="en-US" sz="1400" dirty="0"/>
                        <a:t> </a:t>
                      </a:r>
                      <a:r>
                        <a:rPr kumimoji="1" lang="en-US" altLang="ja-JP" sz="1400" dirty="0"/>
                        <a:t>Usage</a:t>
                      </a:r>
                      <a:r>
                        <a:rPr kumimoji="1" lang="ja-JP" altLang="en-US" sz="1400" dirty="0"/>
                        <a:t> </a:t>
                      </a:r>
                      <a:r>
                        <a:rPr kumimoji="1" lang="en-US" altLang="ja-JP" sz="1400" dirty="0"/>
                        <a:t>Advanced</a:t>
                      </a:r>
                      <a:r>
                        <a:rPr kumimoji="1" lang="ja-JP" altLang="en-US" sz="1400" dirty="0"/>
                        <a:t> </a:t>
                      </a:r>
                      <a:r>
                        <a:rPr kumimoji="1" lang="en-US" altLang="ja-JP" sz="1400" dirty="0"/>
                        <a:t>Graphs</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extLst>
                  <a:ext uri="{0D108BD9-81ED-4DB2-BD59-A6C34878D82A}">
                    <a16:rowId xmlns:a16="http://schemas.microsoft.com/office/drawing/2014/main" val="1799576996"/>
                  </a:ext>
                </a:extLst>
              </a:tr>
              <a:tr h="0">
                <a:tc>
                  <a:txBody>
                    <a:bodyPr/>
                    <a:lstStyle/>
                    <a:p>
                      <a:pPr algn="ctr"/>
                      <a:r>
                        <a:rPr kumimoji="1" lang="en-US" altLang="ja-JP" sz="1400" dirty="0"/>
                        <a:t>2</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Microsoft</a:t>
                      </a:r>
                      <a:r>
                        <a:rPr kumimoji="1" lang="ja-JP" altLang="en-US" sz="1400" dirty="0"/>
                        <a:t> </a:t>
                      </a:r>
                      <a:r>
                        <a:rPr kumimoji="1" lang="en-US" altLang="ja-JP" sz="1400" dirty="0"/>
                        <a:t>Teams</a:t>
                      </a:r>
                      <a:r>
                        <a:rPr kumimoji="1" lang="ja-JP" altLang="en-US" sz="1400" dirty="0"/>
                        <a:t> </a:t>
                      </a:r>
                      <a:r>
                        <a:rPr kumimoji="1" lang="en-US" altLang="ja-JP" sz="1400" dirty="0"/>
                        <a:t>Usage</a:t>
                      </a:r>
                      <a:r>
                        <a:rPr kumimoji="1" lang="ja-JP" altLang="en-US" sz="1400" dirty="0"/>
                        <a:t> </a:t>
                      </a:r>
                      <a:r>
                        <a:rPr kumimoji="1" lang="en-US" altLang="ja-JP" sz="1400" dirty="0"/>
                        <a:t>Advanced</a:t>
                      </a:r>
                      <a:r>
                        <a:rPr kumimoji="1" lang="ja-JP" altLang="en-US" sz="1400" dirty="0"/>
                        <a:t> </a:t>
                      </a:r>
                      <a:r>
                        <a:rPr kumimoji="1" lang="en-US" altLang="ja-JP" sz="1400" dirty="0"/>
                        <a:t>Graphs</a:t>
                      </a:r>
                      <a:r>
                        <a:rPr kumimoji="1" lang="ja-JP" altLang="en-US" sz="1400" dirty="0"/>
                        <a:t> </a:t>
                      </a:r>
                      <a:r>
                        <a:rPr kumimoji="1" lang="en-US" altLang="ja-JP" sz="1400" dirty="0"/>
                        <a:t>without PSTN</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tc>
                <a:extLst>
                  <a:ext uri="{0D108BD9-81ED-4DB2-BD59-A6C34878D82A}">
                    <a16:rowId xmlns:a16="http://schemas.microsoft.com/office/drawing/2014/main" val="2936198153"/>
                  </a:ext>
                </a:extLst>
              </a:tr>
              <a:tr h="0">
                <a:tc>
                  <a:txBody>
                    <a:bodyPr/>
                    <a:lstStyle/>
                    <a:p>
                      <a:pPr algn="ctr"/>
                      <a:r>
                        <a:rPr kumimoji="1" lang="en-US" altLang="ja-JP" sz="1400" dirty="0"/>
                        <a:t>3</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Microsoft</a:t>
                      </a:r>
                      <a:r>
                        <a:rPr kumimoji="1" lang="ja-JP" altLang="en-US" sz="1400" dirty="0"/>
                        <a:t> </a:t>
                      </a:r>
                      <a:r>
                        <a:rPr kumimoji="1" lang="en-US" altLang="ja-JP" sz="1400" dirty="0"/>
                        <a:t>Teams</a:t>
                      </a:r>
                      <a:r>
                        <a:rPr kumimoji="1" lang="ja-JP" altLang="en-US" sz="1400" dirty="0"/>
                        <a:t> </a:t>
                      </a:r>
                      <a:r>
                        <a:rPr kumimoji="1" lang="en-US" altLang="ja-JP" sz="1400" dirty="0"/>
                        <a:t>Usage</a:t>
                      </a:r>
                      <a:r>
                        <a:rPr kumimoji="1" lang="ja-JP" altLang="en-US" sz="1400" dirty="0"/>
                        <a:t> </a:t>
                      </a:r>
                      <a:r>
                        <a:rPr kumimoji="1" lang="en-US" altLang="ja-JP" sz="1400" dirty="0"/>
                        <a:t>Advanced</a:t>
                      </a:r>
                      <a:r>
                        <a:rPr kumimoji="1" lang="ja-JP" altLang="en-US" sz="1400" dirty="0"/>
                        <a:t> </a:t>
                      </a:r>
                      <a:r>
                        <a:rPr kumimoji="1" lang="en-US" altLang="ja-JP" sz="1400" dirty="0"/>
                        <a:t>Graphs</a:t>
                      </a:r>
                      <a:r>
                        <a:rPr kumimoji="1" lang="ja-JP" altLang="en-US" sz="1400" dirty="0"/>
                        <a:t> </a:t>
                      </a:r>
                      <a:r>
                        <a:rPr kumimoji="1" lang="en-US" altLang="ja-JP" sz="1400" dirty="0"/>
                        <a:t>without PSTN</a:t>
                      </a:r>
                      <a:r>
                        <a:rPr kumimoji="1" lang="ja-JP" altLang="en-US" sz="1400" dirty="0"/>
                        <a:t> </a:t>
                      </a:r>
                      <a:r>
                        <a:rPr kumimoji="1" lang="en-US" altLang="ja-JP" sz="1400" dirty="0"/>
                        <a:t>and</a:t>
                      </a:r>
                      <a:r>
                        <a:rPr kumimoji="1" lang="ja-JP" altLang="en-US" sz="1400" dirty="0"/>
                        <a:t> </a:t>
                      </a:r>
                      <a:r>
                        <a:rPr kumimoji="1" lang="en-US" altLang="ja-JP" sz="1400" dirty="0"/>
                        <a:t>Audit Logs</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X</a:t>
                      </a:r>
                      <a:endParaRPr kumimoji="1" lang="ja-JP" altLang="en-US" sz="1400" dirty="0"/>
                    </a:p>
                  </a:txBody>
                  <a:tcPr anchor="ctr"/>
                </a:tc>
                <a:tc>
                  <a:txBody>
                    <a:bodyPr/>
                    <a:lstStyle/>
                    <a:p>
                      <a:pPr algn="ctr"/>
                      <a:endParaRPr kumimoji="1" lang="ja-JP" altLang="en-US" sz="1400" dirty="0"/>
                    </a:p>
                  </a:txBody>
                  <a:tcPr anchor="ctr"/>
                </a:tc>
                <a:tc>
                  <a:txBody>
                    <a:bodyPr/>
                    <a:lstStyle/>
                    <a:p>
                      <a:pPr algn="ctr"/>
                      <a:endParaRPr kumimoji="1" lang="ja-JP" altLang="en-US" sz="1400" dirty="0"/>
                    </a:p>
                  </a:txBody>
                  <a:tcPr anchor="ctr"/>
                </a:tc>
                <a:extLst>
                  <a:ext uri="{0D108BD9-81ED-4DB2-BD59-A6C34878D82A}">
                    <a16:rowId xmlns:a16="http://schemas.microsoft.com/office/drawing/2014/main" val="192731079"/>
                  </a:ext>
                </a:extLst>
              </a:tr>
            </a:tbl>
          </a:graphicData>
        </a:graphic>
      </p:graphicFrame>
      <p:graphicFrame>
        <p:nvGraphicFramePr>
          <p:cNvPr id="15" name="表 14">
            <a:extLst>
              <a:ext uri="{FF2B5EF4-FFF2-40B4-BE49-F238E27FC236}">
                <a16:creationId xmlns:a16="http://schemas.microsoft.com/office/drawing/2014/main" id="{0BA7BC64-173D-4A28-900D-3C07A9C4EAAF}"/>
              </a:ext>
            </a:extLst>
          </p:cNvPr>
          <p:cNvGraphicFramePr>
            <a:graphicFrameLocks noGrp="1"/>
          </p:cNvGraphicFramePr>
          <p:nvPr>
            <p:extLst>
              <p:ext uri="{D42A27DB-BD31-4B8C-83A1-F6EECF244321}">
                <p14:modId xmlns:p14="http://schemas.microsoft.com/office/powerpoint/2010/main" val="1351127323"/>
              </p:ext>
            </p:extLst>
          </p:nvPr>
        </p:nvGraphicFramePr>
        <p:xfrm>
          <a:off x="486562" y="3195819"/>
          <a:ext cx="10578516" cy="1235674"/>
        </p:xfrm>
        <a:graphic>
          <a:graphicData uri="http://schemas.openxmlformats.org/drawingml/2006/table">
            <a:tbl>
              <a:tblPr firstRow="1" bandRow="1">
                <a:tableStyleId>{5C22544A-7EE6-4342-B048-85BDC9FD1C3A}</a:tableStyleId>
              </a:tblPr>
              <a:tblGrid>
                <a:gridCol w="527352">
                  <a:extLst>
                    <a:ext uri="{9D8B030D-6E8A-4147-A177-3AD203B41FA5}">
                      <a16:colId xmlns:a16="http://schemas.microsoft.com/office/drawing/2014/main" val="402377543"/>
                    </a:ext>
                  </a:extLst>
                </a:gridCol>
                <a:gridCol w="6158673">
                  <a:extLst>
                    <a:ext uri="{9D8B030D-6E8A-4147-A177-3AD203B41FA5}">
                      <a16:colId xmlns:a16="http://schemas.microsoft.com/office/drawing/2014/main" val="3643892697"/>
                    </a:ext>
                  </a:extLst>
                </a:gridCol>
                <a:gridCol w="1241571">
                  <a:extLst>
                    <a:ext uri="{9D8B030D-6E8A-4147-A177-3AD203B41FA5}">
                      <a16:colId xmlns:a16="http://schemas.microsoft.com/office/drawing/2014/main" val="3586801744"/>
                    </a:ext>
                  </a:extLst>
                </a:gridCol>
                <a:gridCol w="1208014">
                  <a:extLst>
                    <a:ext uri="{9D8B030D-6E8A-4147-A177-3AD203B41FA5}">
                      <a16:colId xmlns:a16="http://schemas.microsoft.com/office/drawing/2014/main" val="1890240381"/>
                    </a:ext>
                  </a:extLst>
                </a:gridCol>
                <a:gridCol w="1442906">
                  <a:extLst>
                    <a:ext uri="{9D8B030D-6E8A-4147-A177-3AD203B41FA5}">
                      <a16:colId xmlns:a16="http://schemas.microsoft.com/office/drawing/2014/main" val="2072902082"/>
                    </a:ext>
                  </a:extLst>
                </a:gridCol>
              </a:tblGrid>
              <a:tr h="314720">
                <a:tc>
                  <a:txBody>
                    <a:bodyPr/>
                    <a:lstStyle/>
                    <a:p>
                      <a:pPr algn="ctr"/>
                      <a:r>
                        <a:rPr kumimoji="1" lang="en-US" altLang="ja-JP" sz="1400" dirty="0"/>
                        <a:t>No.</a:t>
                      </a:r>
                      <a:endParaRPr kumimoji="1" lang="ja-JP" altLang="en-US" sz="1400" dirty="0"/>
                    </a:p>
                  </a:txBody>
                  <a:tcPr anchor="ctr"/>
                </a:tc>
                <a:tc>
                  <a:txBody>
                    <a:bodyPr/>
                    <a:lstStyle/>
                    <a:p>
                      <a:r>
                        <a:rPr kumimoji="1" lang="en-US" altLang="ja-JP" sz="1400" dirty="0"/>
                        <a:t>Office 365 Usage Report: </a:t>
                      </a:r>
                      <a:r>
                        <a:rPr kumimoji="1" lang="ja-JP" altLang="en-US" sz="1400" dirty="0"/>
                        <a:t>テンプレート名</a:t>
                      </a:r>
                    </a:p>
                  </a:txBody>
                  <a:tcPr anchor="ctr"/>
                </a:tc>
                <a:tc>
                  <a:txBody>
                    <a:bodyPr/>
                    <a:lstStyle/>
                    <a:p>
                      <a:pPr algn="ctr"/>
                      <a:r>
                        <a:rPr kumimoji="1" lang="en-US" altLang="ja-JP" sz="1400" dirty="0"/>
                        <a:t>Usage Report</a:t>
                      </a:r>
                      <a:endParaRPr kumimoji="1" lang="ja-JP" altLang="en-US" sz="1400" dirty="0"/>
                    </a:p>
                  </a:txBody>
                  <a:tcPr anchor="ctr"/>
                </a:tc>
                <a:tc>
                  <a:txBody>
                    <a:bodyPr/>
                    <a:lstStyle/>
                    <a:p>
                      <a:pPr algn="ctr"/>
                      <a:r>
                        <a:rPr kumimoji="1" lang="en-US" altLang="ja-JP" sz="1400" dirty="0"/>
                        <a:t>Teams</a:t>
                      </a:r>
                      <a:br>
                        <a:rPr kumimoji="1" lang="en-US" altLang="ja-JP" sz="1400" dirty="0"/>
                      </a:br>
                      <a:r>
                        <a:rPr kumimoji="1" lang="en-US" altLang="ja-JP" sz="1400" dirty="0"/>
                        <a:t>PowerShell</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Forms Questionnaire</a:t>
                      </a:r>
                      <a:endParaRPr kumimoji="1" lang="ja-JP" altLang="en-US" sz="1400" dirty="0"/>
                    </a:p>
                  </a:txBody>
                  <a:tcPr anchor="ctr"/>
                </a:tc>
                <a:extLst>
                  <a:ext uri="{0D108BD9-81ED-4DB2-BD59-A6C34878D82A}">
                    <a16:rowId xmlns:a16="http://schemas.microsoft.com/office/drawing/2014/main" val="4124068691"/>
                  </a:ext>
                </a:extLst>
              </a:tr>
              <a:tr h="384647">
                <a:tc>
                  <a:txBody>
                    <a:bodyPr/>
                    <a:lstStyle/>
                    <a:p>
                      <a:pPr algn="ctr"/>
                      <a:r>
                        <a:rPr kumimoji="1" lang="en-US" altLang="ja-JP" sz="1400" dirty="0"/>
                        <a:t>1</a:t>
                      </a:r>
                      <a:endParaRPr kumimoji="1" lang="ja-JP" altLang="en-US" sz="1400" dirty="0"/>
                    </a:p>
                  </a:txBody>
                  <a:tcPr anchor="ctr"/>
                </a:tc>
                <a:tc>
                  <a:txBody>
                    <a:bodyPr/>
                    <a:lstStyle/>
                    <a:p>
                      <a:r>
                        <a:rPr kumimoji="1" lang="en-US" altLang="ja-JP" sz="1400" dirty="0"/>
                        <a:t>Office365 Usage Advanced Graphs</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u="none" strike="noStrike" kern="1200" cap="none" spc="0" normalizeH="0" baseline="0" noProof="0" dirty="0">
                          <a:ln>
                            <a:noFill/>
                          </a:ln>
                          <a:effectLst/>
                          <a:uLnTx/>
                          <a:uFillTx/>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extLst>
                  <a:ext uri="{0D108BD9-81ED-4DB2-BD59-A6C34878D82A}">
                    <a16:rowId xmlns:a16="http://schemas.microsoft.com/office/drawing/2014/main" val="1799576996"/>
                  </a:ext>
                </a:extLst>
              </a:tr>
              <a:tr h="332867">
                <a:tc>
                  <a:txBody>
                    <a:bodyPr/>
                    <a:lstStyle/>
                    <a:p>
                      <a:pPr algn="ctr"/>
                      <a:r>
                        <a:rPr kumimoji="1" lang="en-US" altLang="ja-JP" sz="1400" dirty="0"/>
                        <a:t>2</a:t>
                      </a:r>
                      <a:endParaRPr kumimoji="1" lang="ja-JP" altLang="en-US" sz="1400" dirty="0"/>
                    </a:p>
                  </a:txBody>
                  <a:tcPr anchor="ctr"/>
                </a:tc>
                <a:tc>
                  <a:txBody>
                    <a:bodyPr/>
                    <a:lstStyle/>
                    <a:p>
                      <a:r>
                        <a:rPr kumimoji="1" lang="en-US" altLang="ja-JP" sz="1400" dirty="0"/>
                        <a:t>Office365 Usage Advanced Graphs without Questionnaire</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extLst>
                  <a:ext uri="{0D108BD9-81ED-4DB2-BD59-A6C34878D82A}">
                    <a16:rowId xmlns:a16="http://schemas.microsoft.com/office/drawing/2014/main" val="2936198153"/>
                  </a:ext>
                </a:extLst>
              </a:tr>
            </a:tbl>
          </a:graphicData>
        </a:graphic>
      </p:graphicFrame>
      <p:sp>
        <p:nvSpPr>
          <p:cNvPr id="18" name="四角形: 角を丸くする 17">
            <a:extLst>
              <a:ext uri="{FF2B5EF4-FFF2-40B4-BE49-F238E27FC236}">
                <a16:creationId xmlns:a16="http://schemas.microsoft.com/office/drawing/2014/main" id="{ABB4FCDF-5FC1-483F-986F-5C8E26F81511}"/>
              </a:ext>
            </a:extLst>
          </p:cNvPr>
          <p:cNvSpPr/>
          <p:nvPr/>
        </p:nvSpPr>
        <p:spPr>
          <a:xfrm>
            <a:off x="83889" y="5813572"/>
            <a:ext cx="595618" cy="26005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b="1" dirty="0"/>
              <a:t>初回</a:t>
            </a:r>
            <a:br>
              <a:rPr lang="en-US" altLang="ja-JP" sz="700" b="1" dirty="0"/>
            </a:br>
            <a:r>
              <a:rPr lang="ja-JP" altLang="en-US" sz="700" b="1" dirty="0"/>
              <a:t>おすすめ</a:t>
            </a:r>
            <a:endParaRPr kumimoji="1" lang="ja-JP" altLang="en-US" sz="700" b="1" dirty="0"/>
          </a:p>
        </p:txBody>
      </p:sp>
      <p:sp>
        <p:nvSpPr>
          <p:cNvPr id="20" name="四角形: 角を丸くする 19">
            <a:extLst>
              <a:ext uri="{FF2B5EF4-FFF2-40B4-BE49-F238E27FC236}">
                <a16:creationId xmlns:a16="http://schemas.microsoft.com/office/drawing/2014/main" id="{307A1BDE-CC24-43A2-A2B9-80661877F498}"/>
              </a:ext>
            </a:extLst>
          </p:cNvPr>
          <p:cNvSpPr/>
          <p:nvPr/>
        </p:nvSpPr>
        <p:spPr>
          <a:xfrm>
            <a:off x="68509" y="4128783"/>
            <a:ext cx="595618" cy="26005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b="1" dirty="0"/>
              <a:t>初回</a:t>
            </a:r>
            <a:br>
              <a:rPr lang="en-US" altLang="ja-JP" sz="700" b="1" dirty="0"/>
            </a:br>
            <a:r>
              <a:rPr lang="ja-JP" altLang="en-US" sz="700" b="1" dirty="0"/>
              <a:t>おすすめ</a:t>
            </a:r>
            <a:endParaRPr kumimoji="1" lang="ja-JP" altLang="en-US" sz="700" b="1" dirty="0"/>
          </a:p>
        </p:txBody>
      </p:sp>
      <p:pic>
        <p:nvPicPr>
          <p:cNvPr id="2" name="図 1">
            <a:extLst>
              <a:ext uri="{FF2B5EF4-FFF2-40B4-BE49-F238E27FC236}">
                <a16:creationId xmlns:a16="http://schemas.microsoft.com/office/drawing/2014/main" id="{02492616-5B72-4901-AA37-7F2AD3B4CA2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29841" y="1778466"/>
            <a:ext cx="11100080" cy="1258349"/>
          </a:xfrm>
          <a:prstGeom prst="rect">
            <a:avLst/>
          </a:prstGeom>
        </p:spPr>
      </p:pic>
    </p:spTree>
    <p:extLst>
      <p:ext uri="{BB962C8B-B14F-4D97-AF65-F5344CB8AC3E}">
        <p14:creationId xmlns:p14="http://schemas.microsoft.com/office/powerpoint/2010/main" val="5048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1015069" y="1015067"/>
            <a:ext cx="10368792" cy="2265027"/>
          </a:xfrm>
        </p:spPr>
        <p:txBody>
          <a:bodyPr>
            <a:noAutofit/>
          </a:bodyPr>
          <a:lstStyle/>
          <a:p>
            <a:pPr marL="0" indent="0">
              <a:buNone/>
            </a:pPr>
            <a:r>
              <a:rPr lang="en-US" altLang="ja-JP" sz="1800" b="1" dirty="0">
                <a:latin typeface="Segoe UI" panose="020B0502040204020203" pitchFamily="34" charset="0"/>
                <a:cs typeface="Segoe UI" panose="020B0502040204020203" pitchFamily="34" charset="0"/>
              </a:rPr>
              <a:t>Office365</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Usage</a:t>
            </a:r>
            <a:r>
              <a:rPr lang="ja-JP" altLang="en-US" sz="1800" b="1" dirty="0">
                <a:latin typeface="Segoe UI" panose="020B0502040204020203" pitchFamily="34" charset="0"/>
                <a:cs typeface="Segoe UI" panose="020B0502040204020203" pitchFamily="34" charset="0"/>
              </a:rPr>
              <a:t>または</a:t>
            </a:r>
            <a:r>
              <a:rPr lang="en-US" altLang="ja-JP" sz="1800" b="1" dirty="0">
                <a:latin typeface="Segoe UI" panose="020B0502040204020203" pitchFamily="34" charset="0"/>
                <a:cs typeface="Segoe UI" panose="020B0502040204020203" pitchFamily="34" charset="0"/>
              </a:rPr>
              <a:t>Microsoft</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Teams Usage Power BI</a:t>
            </a:r>
            <a:r>
              <a:rPr lang="ja-JP" altLang="en-US" sz="1800" b="1" dirty="0">
                <a:latin typeface="Segoe UI" panose="020B0502040204020203" pitchFamily="34" charset="0"/>
                <a:cs typeface="Segoe UI" panose="020B0502040204020203" pitchFamily="34" charset="0"/>
              </a:rPr>
              <a:t>テンプレートサンプルを設定します。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テンプレートを</a:t>
            </a:r>
            <a:r>
              <a:rPr lang="en-US" altLang="ja-JP" sz="1800" dirty="0">
                <a:latin typeface="Segoe UI" panose="020B0502040204020203" pitchFamily="34" charset="0"/>
                <a:cs typeface="Segoe UI" panose="020B0502040204020203" pitchFamily="34" charset="0"/>
              </a:rPr>
              <a:t>PC</a:t>
            </a:r>
            <a:r>
              <a:rPr lang="ja-JP" altLang="en-US" sz="1800" dirty="0">
                <a:latin typeface="Segoe UI" panose="020B0502040204020203" pitchFamily="34" charset="0"/>
                <a:cs typeface="Segoe UI" panose="020B0502040204020203" pitchFamily="34" charset="0"/>
              </a:rPr>
              <a:t>の任意の場所に適度な名前を付けて保存をします。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ファイル名は後ほど</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 Web</a:t>
            </a:r>
            <a:r>
              <a:rPr lang="ja-JP" altLang="en-US" sz="1800" dirty="0">
                <a:latin typeface="Segoe UI" panose="020B0502040204020203" pitchFamily="34" charset="0"/>
                <a:cs typeface="Segoe UI" panose="020B0502040204020203" pitchFamily="34" charset="0"/>
              </a:rPr>
              <a:t>サービスにアップロードする際のレポート名になるため日付や</a:t>
            </a:r>
            <a:r>
              <a:rPr lang="en-US" altLang="ja-JP" sz="1800" dirty="0">
                <a:latin typeface="Segoe UI" panose="020B0502040204020203" pitchFamily="34" charset="0"/>
                <a:cs typeface="Segoe UI" panose="020B0502040204020203" pitchFamily="34" charset="0"/>
              </a:rPr>
              <a:t>Version</a:t>
            </a:r>
            <a:r>
              <a:rPr lang="ja-JP" altLang="en-US" sz="1800" dirty="0">
                <a:latin typeface="Segoe UI" panose="020B0502040204020203" pitchFamily="34" charset="0"/>
                <a:cs typeface="Segoe UI" panose="020B0502040204020203" pitchFamily="34" charset="0"/>
              </a:rPr>
              <a:t>等表記がある場合は削除する等、考慮してください。</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dirty="0">
                <a:latin typeface="Segoe UI" panose="020B0502040204020203" pitchFamily="34" charset="0"/>
                <a:cs typeface="Segoe UI" panose="020B0502040204020203" pitchFamily="34" charset="0"/>
              </a:rPr>
              <a:t>利用目的を確認し該当の</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テンプレートをダブルクリックし</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で開きます。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2</a:t>
            </a:r>
            <a:r>
              <a:rPr lang="ja-JP" altLang="en-US" sz="1800" dirty="0">
                <a:latin typeface="Segoe UI" panose="020B0502040204020203" pitchFamily="34" charset="0"/>
                <a:cs typeface="Segoe UI" panose="020B0502040204020203" pitchFamily="34" charset="0"/>
              </a:rPr>
              <a:t>章で用意した、利用データを保存した</a:t>
            </a:r>
            <a:r>
              <a:rPr lang="en-US" altLang="ja-JP" sz="1800" dirty="0">
                <a:solidFill>
                  <a:srgbClr val="FF0000"/>
                </a:solidFill>
                <a:latin typeface="Segoe UI" panose="020B0502040204020203" pitchFamily="34" charset="0"/>
                <a:cs typeface="Segoe UI" panose="020B0502040204020203" pitchFamily="34" charset="0"/>
              </a:rPr>
              <a:t>SharePoint</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Online</a:t>
            </a:r>
            <a:r>
              <a:rPr lang="ja-JP" altLang="en-US" sz="1800" dirty="0">
                <a:solidFill>
                  <a:srgbClr val="FF0000"/>
                </a:solidFill>
                <a:latin typeface="Segoe UI" panose="020B0502040204020203" pitchFamily="34" charset="0"/>
                <a:cs typeface="Segoe UI" panose="020B0502040204020203" pitchFamily="34" charset="0"/>
              </a:rPr>
              <a:t>サイト</a:t>
            </a:r>
            <a:r>
              <a:rPr lang="en-US" altLang="ja-JP" sz="1800" dirty="0">
                <a:solidFill>
                  <a:srgbClr val="FF0000"/>
                </a:solidFill>
                <a:latin typeface="Segoe UI" panose="020B0502040204020203" pitchFamily="34" charset="0"/>
                <a:cs typeface="Segoe UI" panose="020B0502040204020203" pitchFamily="34" charset="0"/>
              </a:rPr>
              <a:t>URL</a:t>
            </a:r>
            <a:r>
              <a:rPr lang="ja-JP" altLang="en-US" sz="1800" dirty="0" err="1">
                <a:latin typeface="Segoe UI" panose="020B0502040204020203" pitchFamily="34" charset="0"/>
                <a:cs typeface="Segoe UI" panose="020B0502040204020203" pitchFamily="34" charset="0"/>
              </a:rPr>
              <a:t>、</a:t>
            </a:r>
            <a:r>
              <a:rPr lang="en-US" altLang="ja-JP" sz="1800" dirty="0">
                <a:solidFill>
                  <a:srgbClr val="FF0000"/>
                </a:solidFill>
                <a:latin typeface="Segoe UI" panose="020B0502040204020203" pitchFamily="34" charset="0"/>
                <a:cs typeface="Segoe UI" panose="020B0502040204020203" pitchFamily="34" charset="0"/>
              </a:rPr>
              <a:t>Outputs</a:t>
            </a:r>
            <a:r>
              <a:rPr lang="ja-JP" altLang="en-US" sz="1800" dirty="0">
                <a:solidFill>
                  <a:srgbClr val="FF0000"/>
                </a:solidFill>
                <a:latin typeface="Segoe UI" panose="020B0502040204020203" pitchFamily="34" charset="0"/>
                <a:cs typeface="Segoe UI" panose="020B0502040204020203" pitchFamily="34" charset="0"/>
              </a:rPr>
              <a:t>フォルダの</a:t>
            </a:r>
            <a:r>
              <a:rPr lang="en-US" altLang="ja-JP" sz="1800" dirty="0">
                <a:solidFill>
                  <a:srgbClr val="FF0000"/>
                </a:solidFill>
                <a:latin typeface="Segoe UI" panose="020B0502040204020203" pitchFamily="34" charset="0"/>
                <a:cs typeface="Segoe UI" panose="020B0502040204020203" pitchFamily="34" charset="0"/>
              </a:rPr>
              <a:t>URL</a:t>
            </a:r>
            <a:r>
              <a:rPr lang="ja-JP" altLang="en-US" sz="1800" dirty="0" err="1">
                <a:latin typeface="Segoe UI" panose="020B0502040204020203" pitchFamily="34" charset="0"/>
                <a:cs typeface="Segoe UI" panose="020B0502040204020203" pitchFamily="34" charset="0"/>
              </a:rPr>
              <a:t>、</a:t>
            </a:r>
            <a:r>
              <a:rPr lang="ja-JP" altLang="en-US" sz="1800" dirty="0">
                <a:latin typeface="Segoe UI" panose="020B0502040204020203" pitchFamily="34" charset="0"/>
                <a:cs typeface="Segoe UI" panose="020B0502040204020203" pitchFamily="34" charset="0"/>
              </a:rPr>
              <a:t>オプションで</a:t>
            </a:r>
            <a:r>
              <a:rPr lang="en-US" altLang="ja-JP" sz="1800" dirty="0">
                <a:solidFill>
                  <a:srgbClr val="00B050"/>
                </a:solidFill>
                <a:latin typeface="Segoe UI" panose="020B0502040204020203" pitchFamily="34" charset="0"/>
                <a:cs typeface="Segoe UI" panose="020B0502040204020203" pitchFamily="34" charset="0"/>
              </a:rPr>
              <a:t>Forms</a:t>
            </a:r>
            <a:r>
              <a:rPr lang="ja-JP" altLang="en-US" sz="1800" dirty="0">
                <a:solidFill>
                  <a:srgbClr val="00B050"/>
                </a:solidFill>
                <a:latin typeface="Segoe UI" panose="020B0502040204020203" pitchFamily="34" charset="0"/>
                <a:cs typeface="Segoe UI" panose="020B0502040204020203" pitchFamily="34" charset="0"/>
              </a:rPr>
              <a:t>アンケート結果</a:t>
            </a:r>
            <a:r>
              <a:rPr lang="en-US" altLang="ja-JP" sz="1800" dirty="0">
                <a:solidFill>
                  <a:srgbClr val="00B050"/>
                </a:solidFill>
                <a:latin typeface="Segoe UI" panose="020B0502040204020203" pitchFamily="34" charset="0"/>
                <a:cs typeface="Segoe UI" panose="020B0502040204020203" pitchFamily="34" charset="0"/>
              </a:rPr>
              <a:t>Excel</a:t>
            </a:r>
            <a:r>
              <a:rPr lang="ja-JP" altLang="en-US" sz="1800" dirty="0">
                <a:solidFill>
                  <a:srgbClr val="00B050"/>
                </a:solidFill>
                <a:latin typeface="Segoe UI" panose="020B0502040204020203" pitchFamily="34" charset="0"/>
                <a:cs typeface="Segoe UI" panose="020B0502040204020203" pitchFamily="34" charset="0"/>
              </a:rPr>
              <a:t>ファイルの</a:t>
            </a:r>
            <a:r>
              <a:rPr lang="en-US" altLang="ja-JP" sz="1800" dirty="0">
                <a:solidFill>
                  <a:srgbClr val="00B050"/>
                </a:solidFill>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を入力します。</a:t>
            </a:r>
            <a:br>
              <a:rPr lang="en-US" altLang="ja-JP" sz="1800" dirty="0">
                <a:latin typeface="Segoe UI" panose="020B0502040204020203" pitchFamily="34" charset="0"/>
                <a:cs typeface="Segoe UI" panose="020B0502040204020203" pitchFamily="34" charset="0"/>
              </a:rPr>
            </a:br>
            <a:r>
              <a:rPr lang="ja-JP" altLang="en-US" sz="1800" u="sng" dirty="0">
                <a:latin typeface="Segoe UI" panose="020B0502040204020203" pitchFamily="34" charset="0"/>
                <a:cs typeface="Segoe UI" panose="020B0502040204020203" pitchFamily="34" charset="0"/>
              </a:rPr>
              <a:t>他のパラメータ情報は</a:t>
            </a:r>
            <a:r>
              <a:rPr lang="en-US" altLang="ja-JP" sz="1800" u="sng" dirty="0">
                <a:latin typeface="Segoe UI" panose="020B0502040204020203" pitchFamily="34" charset="0"/>
                <a:cs typeface="Segoe UI" panose="020B0502040204020203" pitchFamily="34" charset="0"/>
              </a:rPr>
              <a:t>Default</a:t>
            </a:r>
            <a:r>
              <a:rPr lang="ja-JP" altLang="en-US" sz="1800" u="sng" dirty="0" err="1">
                <a:latin typeface="Segoe UI" panose="020B0502040204020203" pitchFamily="34" charset="0"/>
                <a:cs typeface="Segoe UI" panose="020B0502040204020203" pitchFamily="34" charset="0"/>
              </a:rPr>
              <a:t>のままに</a:t>
            </a:r>
            <a:r>
              <a:rPr lang="ja-JP" altLang="en-US" sz="1800" u="sng" dirty="0">
                <a:latin typeface="Segoe UI" panose="020B0502040204020203" pitchFamily="34" charset="0"/>
                <a:cs typeface="Segoe UI" panose="020B0502040204020203" pitchFamily="34" charset="0"/>
              </a:rPr>
              <a:t>してください。</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dirty="0">
                <a:latin typeface="Segoe UI" panose="020B0502040204020203" pitchFamily="34" charset="0"/>
                <a:cs typeface="Segoe UI" panose="020B0502040204020203" pitchFamily="34" charset="0"/>
              </a:rPr>
              <a:t>読み取り（</a:t>
            </a:r>
            <a:r>
              <a:rPr lang="en-US" altLang="ja-JP" sz="1800" dirty="0">
                <a:latin typeface="Segoe UI" panose="020B0502040204020203" pitchFamily="34" charset="0"/>
                <a:cs typeface="Segoe UI" panose="020B0502040204020203" pitchFamily="34" charset="0"/>
              </a:rPr>
              <a:t>Load)</a:t>
            </a:r>
            <a:r>
              <a:rPr lang="ja-JP" altLang="en-US" sz="1800" dirty="0">
                <a:latin typeface="Segoe UI" panose="020B0502040204020203" pitchFamily="34" charset="0"/>
                <a:cs typeface="Segoe UI" panose="020B0502040204020203" pitchFamily="34" charset="0"/>
              </a:rPr>
              <a:t>ボタンを押してください。</a:t>
            </a:r>
            <a:br>
              <a:rPr lang="ja-JP" altLang="en-US"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p:txBody>
          <a:bodyPr/>
          <a:lstStyle/>
          <a:p>
            <a:fld id="{3AE4FB8B-35D1-409B-8BCB-3FDFBBFE896D}"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10FF71FC-43A7-493D-9AC7-1B578DB8D09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３．</a:t>
            </a:r>
            <a:r>
              <a:rPr lang="en-US" altLang="ja-JP" sz="3529" dirty="0">
                <a:solidFill>
                  <a:schemeClr val="tx2"/>
                </a:solidFill>
              </a:rPr>
              <a:t>Power</a:t>
            </a:r>
            <a:r>
              <a:rPr lang="ja-JP" altLang="en-US" sz="3529" dirty="0">
                <a:solidFill>
                  <a:schemeClr val="tx2"/>
                </a:solidFill>
              </a:rPr>
              <a:t> </a:t>
            </a:r>
            <a:r>
              <a:rPr lang="en-US" altLang="ja-JP" sz="3529" dirty="0">
                <a:solidFill>
                  <a:schemeClr val="tx2"/>
                </a:solidFill>
              </a:rPr>
              <a:t>BI</a:t>
            </a:r>
            <a:r>
              <a:rPr lang="ja-JP" altLang="en-US" sz="3529" dirty="0">
                <a:solidFill>
                  <a:schemeClr val="tx2"/>
                </a:solidFill>
              </a:rPr>
              <a:t>テンプレートの設定</a:t>
            </a:r>
          </a:p>
        </p:txBody>
      </p:sp>
      <p:grpSp>
        <p:nvGrpSpPr>
          <p:cNvPr id="11" name="グループ化 10">
            <a:extLst>
              <a:ext uri="{FF2B5EF4-FFF2-40B4-BE49-F238E27FC236}">
                <a16:creationId xmlns:a16="http://schemas.microsoft.com/office/drawing/2014/main" id="{EE5E1730-B7C3-4FBE-8A65-F417413029A6}"/>
              </a:ext>
            </a:extLst>
          </p:cNvPr>
          <p:cNvGrpSpPr/>
          <p:nvPr/>
        </p:nvGrpSpPr>
        <p:grpSpPr>
          <a:xfrm>
            <a:off x="1328256" y="3833768"/>
            <a:ext cx="7202732" cy="2919369"/>
            <a:chOff x="785545" y="3330429"/>
            <a:chExt cx="8153709" cy="3363986"/>
          </a:xfrm>
        </p:grpSpPr>
        <p:pic>
          <p:nvPicPr>
            <p:cNvPr id="6" name="図 5">
              <a:extLst>
                <a:ext uri="{FF2B5EF4-FFF2-40B4-BE49-F238E27FC236}">
                  <a16:creationId xmlns:a16="http://schemas.microsoft.com/office/drawing/2014/main" id="{F00C4F7C-9173-4BE1-AD93-85A547A5E94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5545" y="3330431"/>
              <a:ext cx="4042075" cy="3361669"/>
            </a:xfrm>
            <a:prstGeom prst="rect">
              <a:avLst/>
            </a:prstGeom>
          </p:spPr>
        </p:pic>
        <p:pic>
          <p:nvPicPr>
            <p:cNvPr id="8" name="図 7">
              <a:extLst>
                <a:ext uri="{FF2B5EF4-FFF2-40B4-BE49-F238E27FC236}">
                  <a16:creationId xmlns:a16="http://schemas.microsoft.com/office/drawing/2014/main" id="{42725CBC-CE93-4B34-8547-BA527045F0E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94393" y="3330429"/>
              <a:ext cx="4044861" cy="3363986"/>
            </a:xfrm>
            <a:prstGeom prst="rect">
              <a:avLst/>
            </a:prstGeom>
          </p:spPr>
        </p:pic>
        <p:sp>
          <p:nvSpPr>
            <p:cNvPr id="9" name="正方形/長方形 8">
              <a:extLst>
                <a:ext uri="{FF2B5EF4-FFF2-40B4-BE49-F238E27FC236}">
                  <a16:creationId xmlns:a16="http://schemas.microsoft.com/office/drawing/2014/main" id="{041B600F-55C5-48DD-8EA3-3333F6BA8ABD}"/>
                </a:ext>
              </a:extLst>
            </p:cNvPr>
            <p:cNvSpPr/>
            <p:nvPr/>
          </p:nvSpPr>
          <p:spPr>
            <a:xfrm>
              <a:off x="878764" y="4924337"/>
              <a:ext cx="2007049" cy="3382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 name="正方形/長方形 9">
              <a:extLst>
                <a:ext uri="{FF2B5EF4-FFF2-40B4-BE49-F238E27FC236}">
                  <a16:creationId xmlns:a16="http://schemas.microsoft.com/office/drawing/2014/main" id="{2D8B681C-C317-40F8-9270-1F5ED68B1364}"/>
                </a:ext>
              </a:extLst>
            </p:cNvPr>
            <p:cNvSpPr/>
            <p:nvPr/>
          </p:nvSpPr>
          <p:spPr>
            <a:xfrm>
              <a:off x="4990767" y="5921086"/>
              <a:ext cx="2007049" cy="3454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5" name="テキスト ボックス 4">
            <a:extLst>
              <a:ext uri="{FF2B5EF4-FFF2-40B4-BE49-F238E27FC236}">
                <a16:creationId xmlns:a16="http://schemas.microsoft.com/office/drawing/2014/main" id="{60A84415-5626-4F99-8036-58102FDC0969}"/>
              </a:ext>
            </a:extLst>
          </p:cNvPr>
          <p:cNvSpPr txBox="1"/>
          <p:nvPr/>
        </p:nvSpPr>
        <p:spPr>
          <a:xfrm>
            <a:off x="7510944" y="5092119"/>
            <a:ext cx="4681056" cy="1200329"/>
          </a:xfrm>
          <a:prstGeom prst="rect">
            <a:avLst/>
          </a:prstGeom>
          <a:solidFill>
            <a:schemeClr val="bg1"/>
          </a:solidFill>
        </p:spPr>
        <p:txBody>
          <a:bodyPr wrap="square" rtlCol="0">
            <a:spAutoFit/>
          </a:bodyPr>
          <a:lstStyle/>
          <a:p>
            <a:r>
              <a:rPr lang="en-US" altLang="ja-JP" sz="1200" b="1" dirty="0">
                <a:solidFill>
                  <a:srgbClr val="FF0000"/>
                </a:solidFill>
              </a:rPr>
              <a:t>NOTE: </a:t>
            </a:r>
            <a:br>
              <a:rPr lang="en-US" altLang="ja-JP" sz="1200" b="1" dirty="0">
                <a:solidFill>
                  <a:srgbClr val="FF0000"/>
                </a:solidFill>
              </a:rPr>
            </a:br>
            <a:r>
              <a:rPr lang="en-US" altLang="ja-JP" sz="1200" b="1" dirty="0">
                <a:solidFill>
                  <a:srgbClr val="FF0000"/>
                </a:solidFill>
              </a:rPr>
              <a:t> 1. SharePoint Root</a:t>
            </a:r>
            <a:r>
              <a:rPr lang="ja-JP" altLang="en-US" sz="1200" b="1" dirty="0">
                <a:solidFill>
                  <a:srgbClr val="FF0000"/>
                </a:solidFill>
              </a:rPr>
              <a:t>およびフォルダ</a:t>
            </a:r>
            <a:r>
              <a:rPr lang="en-US" altLang="ja-JP" sz="1200" b="1" dirty="0">
                <a:solidFill>
                  <a:srgbClr val="FF0000"/>
                </a:solidFill>
              </a:rPr>
              <a:t>URL</a:t>
            </a:r>
            <a:r>
              <a:rPr lang="ja-JP" altLang="en-US" sz="1200" b="1" dirty="0">
                <a:solidFill>
                  <a:srgbClr val="FF0000"/>
                </a:solidFill>
              </a:rPr>
              <a:t>には“</a:t>
            </a:r>
            <a:r>
              <a:rPr lang="en-US" altLang="ja-JP" sz="1200" b="1" dirty="0">
                <a:solidFill>
                  <a:srgbClr val="FF0000"/>
                </a:solidFill>
              </a:rPr>
              <a:t>%20</a:t>
            </a:r>
            <a:r>
              <a:rPr lang="ja-JP" altLang="en-US" sz="1200" b="1" dirty="0">
                <a:solidFill>
                  <a:srgbClr val="FF0000"/>
                </a:solidFill>
              </a:rPr>
              <a:t>”（スペース）を含めないでください。</a:t>
            </a:r>
            <a:br>
              <a:rPr lang="en-US" altLang="ja-JP" sz="1200" b="1" dirty="0">
                <a:solidFill>
                  <a:srgbClr val="FF0000"/>
                </a:solidFill>
              </a:rPr>
            </a:br>
            <a:r>
              <a:rPr lang="ja-JP" altLang="en-US" sz="1200" b="1" dirty="0">
                <a:solidFill>
                  <a:srgbClr val="FF0000"/>
                </a:solidFill>
              </a:rPr>
              <a:t>また大文字、小文字の区別があるため、必ず</a:t>
            </a:r>
            <a:r>
              <a:rPr lang="en-US" altLang="ja-JP" sz="1200" b="1" dirty="0">
                <a:solidFill>
                  <a:srgbClr val="FF0000"/>
                </a:solidFill>
              </a:rPr>
              <a:t>Excel</a:t>
            </a:r>
            <a:r>
              <a:rPr lang="ja-JP" altLang="en-US" sz="1200" b="1" dirty="0">
                <a:solidFill>
                  <a:srgbClr val="FF0000"/>
                </a:solidFill>
              </a:rPr>
              <a:t>を開いて確認した</a:t>
            </a:r>
            <a:r>
              <a:rPr lang="en-US" altLang="ja-JP" sz="1200" b="1" dirty="0">
                <a:solidFill>
                  <a:srgbClr val="FF0000"/>
                </a:solidFill>
              </a:rPr>
              <a:t>URL</a:t>
            </a:r>
            <a:r>
              <a:rPr lang="ja-JP" altLang="en-US" sz="1200" b="1" dirty="0">
                <a:solidFill>
                  <a:srgbClr val="FF0000"/>
                </a:solidFill>
              </a:rPr>
              <a:t>を入力してください。</a:t>
            </a:r>
            <a:br>
              <a:rPr lang="en-US" altLang="ja-JP" sz="1200" b="1" dirty="0">
                <a:solidFill>
                  <a:srgbClr val="FF0000"/>
                </a:solidFill>
              </a:rPr>
            </a:br>
            <a:r>
              <a:rPr lang="en-US" altLang="ja-JP" sz="1200" b="1" dirty="0">
                <a:solidFill>
                  <a:srgbClr val="FF0000"/>
                </a:solidFill>
              </a:rPr>
              <a:t> 2. </a:t>
            </a:r>
            <a:r>
              <a:rPr lang="ja-JP" altLang="en-US" sz="1200" b="1" dirty="0">
                <a:solidFill>
                  <a:srgbClr val="FF0000"/>
                </a:solidFill>
              </a:rPr>
              <a:t>最後に</a:t>
            </a:r>
            <a:r>
              <a:rPr lang="en-US" altLang="ja-JP" sz="1200" b="1" dirty="0">
                <a:solidFill>
                  <a:srgbClr val="FF0000"/>
                </a:solidFill>
              </a:rPr>
              <a:t>“/” </a:t>
            </a:r>
            <a:r>
              <a:rPr lang="ja-JP" altLang="en-US" sz="1200" b="1" dirty="0">
                <a:solidFill>
                  <a:srgbClr val="FF0000"/>
                </a:solidFill>
              </a:rPr>
              <a:t>を入れてください。</a:t>
            </a:r>
            <a:endParaRPr lang="en-US" altLang="ja-JP" sz="1200" b="1" dirty="0">
              <a:solidFill>
                <a:srgbClr val="FF0000"/>
              </a:solidFill>
            </a:endParaRPr>
          </a:p>
        </p:txBody>
      </p:sp>
      <p:sp>
        <p:nvSpPr>
          <p:cNvPr id="12" name="正方形/長方形 11">
            <a:extLst>
              <a:ext uri="{FF2B5EF4-FFF2-40B4-BE49-F238E27FC236}">
                <a16:creationId xmlns:a16="http://schemas.microsoft.com/office/drawing/2014/main" id="{930B951D-A49B-481D-A9E6-49834C679318}"/>
              </a:ext>
            </a:extLst>
          </p:cNvPr>
          <p:cNvSpPr/>
          <p:nvPr/>
        </p:nvSpPr>
        <p:spPr>
          <a:xfrm>
            <a:off x="5036027" y="5796792"/>
            <a:ext cx="1772964" cy="26766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2090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913700" y="1199625"/>
            <a:ext cx="10822757" cy="4144162"/>
          </a:xfrm>
        </p:spPr>
        <p:txBody>
          <a:bodyPr>
            <a:normAutofit/>
          </a:bodyPr>
          <a:lstStyle/>
          <a:p>
            <a:pPr marL="514350" indent="-514350">
              <a:buFont typeface="+mj-ea"/>
              <a:buAutoNum type="circleNumDbPlain" startAt="5"/>
            </a:pPr>
            <a:r>
              <a:rPr lang="en-US" altLang="ja-JP" sz="1800" dirty="0">
                <a:latin typeface="Segoe UI" panose="020B0502040204020203" pitchFamily="34" charset="0"/>
                <a:cs typeface="Segoe UI" panose="020B0502040204020203" pitchFamily="34" charset="0"/>
              </a:rPr>
              <a:t>SharePoint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Online</a:t>
            </a:r>
            <a:r>
              <a:rPr lang="ja-JP" altLang="en-US" sz="1800" dirty="0">
                <a:latin typeface="Segoe UI" panose="020B0502040204020203" pitchFamily="34" charset="0"/>
                <a:cs typeface="Segoe UI" panose="020B0502040204020203" pitchFamily="34" charset="0"/>
              </a:rPr>
              <a:t>のアクセス用アカウントの入力を求められた場合、</a:t>
            </a:r>
            <a:r>
              <a:rPr lang="en-US" altLang="ja-JP" sz="1800" dirty="0">
                <a:solidFill>
                  <a:srgbClr val="FF0000"/>
                </a:solidFill>
                <a:latin typeface="Segoe UI" panose="020B0502040204020203" pitchFamily="34" charset="0"/>
                <a:cs typeface="Segoe UI" panose="020B0502040204020203" pitchFamily="34" charset="0"/>
              </a:rPr>
              <a:t>Microsoft</a:t>
            </a:r>
            <a:r>
              <a:rPr lang="ja-JP" altLang="en-US" sz="1800" dirty="0">
                <a:solidFill>
                  <a:srgbClr val="FF0000"/>
                </a:solidFill>
                <a:latin typeface="Segoe UI" panose="020B0502040204020203" pitchFamily="34" charset="0"/>
                <a:cs typeface="Segoe UI" panose="020B0502040204020203" pitchFamily="34" charset="0"/>
              </a:rPr>
              <a:t>アカウント（組織アカウント）を選択し</a:t>
            </a:r>
            <a:r>
              <a:rPr lang="ja-JP" altLang="en-US" sz="1800" dirty="0">
                <a:latin typeface="Segoe UI" panose="020B0502040204020203" pitchFamily="34" charset="0"/>
                <a:cs typeface="Segoe UI" panose="020B0502040204020203" pitchFamily="34" charset="0"/>
              </a:rPr>
              <a:t>、</a:t>
            </a:r>
            <a:r>
              <a:rPr lang="en-US" altLang="ja-JP" sz="1800" dirty="0">
                <a:solidFill>
                  <a:srgbClr val="FF0000"/>
                </a:solidFill>
                <a:latin typeface="Segoe UI" panose="020B0502040204020203" pitchFamily="34" charset="0"/>
                <a:cs typeface="Segoe UI" panose="020B0502040204020203" pitchFamily="34" charset="0"/>
              </a:rPr>
              <a:t>SharePoint</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Online</a:t>
            </a:r>
            <a:r>
              <a:rPr lang="ja-JP" altLang="en-US" sz="1800" dirty="0" err="1">
                <a:solidFill>
                  <a:srgbClr val="FF0000"/>
                </a:solidFill>
                <a:latin typeface="Segoe UI" panose="020B0502040204020203" pitchFamily="34" charset="0"/>
                <a:cs typeface="Segoe UI" panose="020B0502040204020203" pitchFamily="34" charset="0"/>
              </a:rPr>
              <a:t>への</a:t>
            </a:r>
            <a:r>
              <a:rPr lang="ja-JP" altLang="en-US" sz="1800" dirty="0">
                <a:solidFill>
                  <a:srgbClr val="FF0000"/>
                </a:solidFill>
                <a:latin typeface="Segoe UI" panose="020B0502040204020203" pitchFamily="34" charset="0"/>
                <a:cs typeface="Segoe UI" panose="020B0502040204020203" pitchFamily="34" charset="0"/>
              </a:rPr>
              <a:t>アクセスアカウントでサインイン</a:t>
            </a:r>
            <a:r>
              <a:rPr lang="ja-JP" altLang="en-US" sz="1800" dirty="0">
                <a:latin typeface="Segoe UI" panose="020B0502040204020203" pitchFamily="34" charset="0"/>
                <a:cs typeface="Segoe UI" panose="020B0502040204020203" pitchFamily="34" charset="0"/>
              </a:rPr>
              <a:t>してください。</a:t>
            </a: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デスクトップが</a:t>
            </a:r>
            <a:r>
              <a:rPr lang="en-US" altLang="ja-JP" sz="1800" dirty="0">
                <a:latin typeface="Segoe UI" panose="020B0502040204020203" pitchFamily="34" charset="0"/>
                <a:cs typeface="Segoe UI" panose="020B0502040204020203" pitchFamily="34" charset="0"/>
              </a:rPr>
              <a:t>SharePoint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Online</a:t>
            </a:r>
            <a:r>
              <a:rPr lang="ja-JP" altLang="en-US" sz="1800" dirty="0">
                <a:latin typeface="Segoe UI" panose="020B0502040204020203" pitchFamily="34" charset="0"/>
                <a:cs typeface="Segoe UI" panose="020B0502040204020203" pitchFamily="34" charset="0"/>
              </a:rPr>
              <a:t>からデータのインポートを開始します。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しばらく待ちます。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なお</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デスクトップはこの時に</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Web</a:t>
            </a:r>
            <a:r>
              <a:rPr lang="ja-JP" altLang="en-US" sz="1800" dirty="0">
                <a:latin typeface="Segoe UI" panose="020B0502040204020203" pitchFamily="34" charset="0"/>
                <a:cs typeface="Segoe UI" panose="020B0502040204020203" pitchFamily="34" charset="0"/>
              </a:rPr>
              <a:t>サービス（</a:t>
            </a:r>
            <a:r>
              <a:rPr lang="en-US" altLang="ja-JP" sz="1800" dirty="0">
                <a:latin typeface="Segoe UI" panose="020B0502040204020203" pitchFamily="34" charset="0"/>
                <a:cs typeface="Segoe UI" panose="020B0502040204020203" pitchFamily="34" charset="0"/>
              </a:rPr>
              <a:t>O365)</a:t>
            </a:r>
            <a:r>
              <a:rPr lang="ja-JP" altLang="en-US" sz="1800" dirty="0">
                <a:latin typeface="Segoe UI" panose="020B0502040204020203" pitchFamily="34" charset="0"/>
                <a:cs typeface="Segoe UI" panose="020B0502040204020203" pitchFamily="34" charset="0"/>
              </a:rPr>
              <a:t>に</a:t>
            </a:r>
            <a:r>
              <a:rPr lang="en-US" altLang="ja-JP" sz="1800" dirty="0">
                <a:latin typeface="Segoe UI" panose="020B0502040204020203" pitchFamily="34" charset="0"/>
                <a:cs typeface="Segoe UI" panose="020B0502040204020203" pitchFamily="34" charset="0"/>
              </a:rPr>
              <a:t>Login</a:t>
            </a:r>
            <a:r>
              <a:rPr lang="ja-JP" altLang="en-US" sz="1800" dirty="0">
                <a:latin typeface="Segoe UI" panose="020B0502040204020203" pitchFamily="34" charset="0"/>
                <a:cs typeface="Segoe UI" panose="020B0502040204020203" pitchFamily="34" charset="0"/>
              </a:rPr>
              <a:t>しておく必要はありませんし</a:t>
            </a:r>
            <a:r>
              <a:rPr lang="en-US" altLang="ja-JP" sz="1800" dirty="0">
                <a:latin typeface="Segoe UI" panose="020B0502040204020203" pitchFamily="34" charset="0"/>
                <a:cs typeface="Segoe UI" panose="020B0502040204020203" pitchFamily="34" charset="0"/>
              </a:rPr>
              <a:t>Login</a:t>
            </a:r>
            <a:r>
              <a:rPr lang="ja-JP" altLang="en-US" sz="1800" dirty="0">
                <a:latin typeface="Segoe UI" panose="020B0502040204020203" pitchFamily="34" charset="0"/>
                <a:cs typeface="Segoe UI" panose="020B0502040204020203" pitchFamily="34" charset="0"/>
              </a:rPr>
              <a:t>していても</a:t>
            </a:r>
            <a:r>
              <a:rPr lang="en-US" altLang="ja-JP" sz="1800" dirty="0">
                <a:latin typeface="Segoe UI" panose="020B0502040204020203" pitchFamily="34" charset="0"/>
                <a:cs typeface="Segoe UI" panose="020B0502040204020203" pitchFamily="34" charset="0"/>
              </a:rPr>
              <a:t>OK</a:t>
            </a:r>
            <a:r>
              <a:rPr lang="ja-JP" altLang="en-US" sz="1800" dirty="0">
                <a:latin typeface="Segoe UI" panose="020B0502040204020203" pitchFamily="34" charset="0"/>
                <a:cs typeface="Segoe UI" panose="020B0502040204020203" pitchFamily="34" charset="0"/>
              </a:rPr>
              <a:t>です。</a:t>
            </a: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endParaRPr lang="en-US" altLang="ja-JP" sz="2000" dirty="0">
              <a:latin typeface="Segoe UI" panose="020B0502040204020203" pitchFamily="34" charset="0"/>
              <a:cs typeface="Segoe UI" panose="020B0502040204020203" pitchFamily="34" charset="0"/>
            </a:endParaRPr>
          </a:p>
        </p:txBody>
      </p:sp>
      <p:grpSp>
        <p:nvGrpSpPr>
          <p:cNvPr id="9" name="グループ化 8">
            <a:extLst>
              <a:ext uri="{FF2B5EF4-FFF2-40B4-BE49-F238E27FC236}">
                <a16:creationId xmlns:a16="http://schemas.microsoft.com/office/drawing/2014/main" id="{9E3281CD-65BD-4374-97E4-C3E015F771A8}"/>
              </a:ext>
            </a:extLst>
          </p:cNvPr>
          <p:cNvGrpSpPr/>
          <p:nvPr/>
        </p:nvGrpSpPr>
        <p:grpSpPr>
          <a:xfrm>
            <a:off x="3741458" y="1845578"/>
            <a:ext cx="3766690" cy="1199626"/>
            <a:chOff x="3531732" y="2332139"/>
            <a:chExt cx="4272707" cy="1540976"/>
          </a:xfrm>
        </p:grpSpPr>
        <p:pic>
          <p:nvPicPr>
            <p:cNvPr id="27" name="図 26">
              <a:extLst>
                <a:ext uri="{FF2B5EF4-FFF2-40B4-BE49-F238E27FC236}">
                  <a16:creationId xmlns:a16="http://schemas.microsoft.com/office/drawing/2014/main" id="{F7B37485-887E-4E26-A35D-4B47BAD45F1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31732" y="2332139"/>
              <a:ext cx="4272707" cy="1540976"/>
            </a:xfrm>
            <a:prstGeom prst="rect">
              <a:avLst/>
            </a:prstGeom>
          </p:spPr>
        </p:pic>
        <p:sp>
          <p:nvSpPr>
            <p:cNvPr id="26" name="正方形/長方形 25">
              <a:extLst>
                <a:ext uri="{FF2B5EF4-FFF2-40B4-BE49-F238E27FC236}">
                  <a16:creationId xmlns:a16="http://schemas.microsoft.com/office/drawing/2014/main" id="{42421DE7-6047-4E44-8884-4961950EBD9D}"/>
                </a:ext>
              </a:extLst>
            </p:cNvPr>
            <p:cNvSpPr/>
            <p:nvPr/>
          </p:nvSpPr>
          <p:spPr>
            <a:xfrm>
              <a:off x="4776351" y="2874126"/>
              <a:ext cx="961719" cy="2717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63910DE-89E5-4932-874F-CBBC882A1A2E}"/>
                </a:ext>
              </a:extLst>
            </p:cNvPr>
            <p:cNvSpPr/>
            <p:nvPr/>
          </p:nvSpPr>
          <p:spPr>
            <a:xfrm>
              <a:off x="6758169" y="3499075"/>
              <a:ext cx="456364" cy="2522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 name="スライド番号プレースホルダー 3">
            <a:extLst>
              <a:ext uri="{FF2B5EF4-FFF2-40B4-BE49-F238E27FC236}">
                <a16:creationId xmlns:a16="http://schemas.microsoft.com/office/drawing/2014/main" id="{90A1CF4E-81F9-4FA6-A836-5AA8ABA38C73}"/>
              </a:ext>
            </a:extLst>
          </p:cNvPr>
          <p:cNvSpPr>
            <a:spLocks noGrp="1"/>
          </p:cNvSpPr>
          <p:nvPr>
            <p:ph type="sldNum" sz="quarter" idx="12"/>
          </p:nvPr>
        </p:nvSpPr>
        <p:spPr>
          <a:xfrm>
            <a:off x="10737908" y="6356350"/>
            <a:ext cx="615892" cy="365125"/>
          </a:xfrm>
        </p:spPr>
        <p:txBody>
          <a:bodyPr/>
          <a:lstStyle/>
          <a:p>
            <a:fld id="{3AE4FB8B-35D1-409B-8BCB-3FDFBBFE896D}" type="slidenum">
              <a:rPr kumimoji="1" lang="ja-JP" altLang="en-US" smtClean="0"/>
              <a:t>9</a:t>
            </a:fld>
            <a:endParaRPr kumimoji="1" lang="ja-JP" altLang="en-US"/>
          </a:p>
        </p:txBody>
      </p:sp>
      <p:grpSp>
        <p:nvGrpSpPr>
          <p:cNvPr id="7" name="グループ化 6">
            <a:extLst>
              <a:ext uri="{FF2B5EF4-FFF2-40B4-BE49-F238E27FC236}">
                <a16:creationId xmlns:a16="http://schemas.microsoft.com/office/drawing/2014/main" id="{C4FB693C-6AEA-41A9-9C1B-F7A1A1B7B39F}"/>
              </a:ext>
            </a:extLst>
          </p:cNvPr>
          <p:cNvGrpSpPr/>
          <p:nvPr/>
        </p:nvGrpSpPr>
        <p:grpSpPr>
          <a:xfrm>
            <a:off x="4415405" y="4471329"/>
            <a:ext cx="7530518" cy="2139195"/>
            <a:chOff x="2516697" y="4840446"/>
            <a:chExt cx="8926286" cy="2139195"/>
          </a:xfrm>
        </p:grpSpPr>
        <p:sp>
          <p:nvSpPr>
            <p:cNvPr id="17" name="コンテンツ プレースホルダー 2">
              <a:extLst>
                <a:ext uri="{FF2B5EF4-FFF2-40B4-BE49-F238E27FC236}">
                  <a16:creationId xmlns:a16="http://schemas.microsoft.com/office/drawing/2014/main" id="{05055387-CFE4-4A68-93BC-BC48DD1FF498}"/>
                </a:ext>
              </a:extLst>
            </p:cNvPr>
            <p:cNvSpPr txBox="1">
              <a:spLocks/>
            </p:cNvSpPr>
            <p:nvPr/>
          </p:nvSpPr>
          <p:spPr>
            <a:xfrm>
              <a:off x="2832726" y="4941115"/>
              <a:ext cx="8610257" cy="203852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b="1" dirty="0">
                  <a:solidFill>
                    <a:srgbClr val="002060"/>
                  </a:solidFill>
                  <a:latin typeface="Segoe UI" panose="020B0502040204020203" pitchFamily="34" charset="0"/>
                  <a:cs typeface="Segoe UI" panose="020B0502040204020203" pitchFamily="34" charset="0"/>
                </a:rPr>
                <a:t>もしエラー表示されたら。</a:t>
              </a:r>
              <a:endParaRPr lang="en-US" altLang="ja-JP" sz="1800" b="1"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ja-JP" altLang="en-US" sz="1800" dirty="0">
                  <a:solidFill>
                    <a:srgbClr val="002060"/>
                  </a:solidFill>
                  <a:latin typeface="Segoe UI" panose="020B0502040204020203" pitchFamily="34" charset="0"/>
                  <a:cs typeface="Segoe UI" panose="020B0502040204020203" pitchFamily="34" charset="0"/>
                </a:rPr>
                <a:t>入力した</a:t>
              </a:r>
              <a:r>
                <a:rPr lang="en-US" altLang="ja-JP" sz="1800" dirty="0">
                  <a:solidFill>
                    <a:srgbClr val="002060"/>
                  </a:solidFill>
                  <a:latin typeface="Segoe UI" panose="020B0502040204020203" pitchFamily="34" charset="0"/>
                  <a:cs typeface="Segoe UI" panose="020B0502040204020203" pitchFamily="34" charset="0"/>
                </a:rPr>
                <a:t>SharePoint</a:t>
              </a:r>
              <a:r>
                <a:rPr lang="ja-JP" altLang="en-US" sz="1800" dirty="0">
                  <a:solidFill>
                    <a:srgbClr val="002060"/>
                  </a:solidFill>
                  <a:latin typeface="Segoe UI" panose="020B0502040204020203" pitchFamily="34" charset="0"/>
                  <a:cs typeface="Segoe UI" panose="020B0502040204020203" pitchFamily="34" charset="0"/>
                </a:rPr>
                <a:t> </a:t>
              </a:r>
              <a:r>
                <a:rPr lang="en-US" altLang="ja-JP" sz="1800" dirty="0">
                  <a:solidFill>
                    <a:srgbClr val="002060"/>
                  </a:solidFill>
                  <a:latin typeface="Segoe UI" panose="020B0502040204020203" pitchFamily="34" charset="0"/>
                  <a:cs typeface="Segoe UI" panose="020B0502040204020203" pitchFamily="34" charset="0"/>
                </a:rPr>
                <a:t>Online</a:t>
              </a:r>
              <a:r>
                <a:rPr lang="ja-JP" altLang="en-US" sz="1800" dirty="0">
                  <a:solidFill>
                    <a:srgbClr val="002060"/>
                  </a:solidFill>
                  <a:latin typeface="Segoe UI" panose="020B0502040204020203" pitchFamily="34" charset="0"/>
                  <a:cs typeface="Segoe UI" panose="020B0502040204020203" pitchFamily="34" charset="0"/>
                </a:rPr>
                <a:t> </a:t>
              </a:r>
              <a:r>
                <a:rPr lang="en-US" altLang="ja-JP" sz="1800" dirty="0">
                  <a:solidFill>
                    <a:srgbClr val="002060"/>
                  </a:solidFill>
                  <a:latin typeface="Segoe UI" panose="020B0502040204020203" pitchFamily="34" charset="0"/>
                  <a:cs typeface="Segoe UI" panose="020B0502040204020203" pitchFamily="34" charset="0"/>
                </a:rPr>
                <a:t>URL</a:t>
              </a:r>
              <a:r>
                <a:rPr lang="ja-JP" altLang="en-US" sz="1800" dirty="0">
                  <a:solidFill>
                    <a:srgbClr val="002060"/>
                  </a:solidFill>
                  <a:latin typeface="Segoe UI" panose="020B0502040204020203" pitchFamily="34" charset="0"/>
                  <a:cs typeface="Segoe UI" panose="020B0502040204020203" pitchFamily="34" charset="0"/>
                </a:rPr>
                <a:t>に間違いないか確認し再度設定してください。</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ja-JP" altLang="en-US" sz="1800" dirty="0">
                  <a:solidFill>
                    <a:srgbClr val="002060"/>
                  </a:solidFill>
                  <a:latin typeface="Segoe UI" panose="020B0502040204020203" pitchFamily="34" charset="0"/>
                  <a:cs typeface="Segoe UI" panose="020B0502040204020203" pitchFamily="34" charset="0"/>
                </a:rPr>
                <a:t>インターネット接続を確認してください。</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altLang="ja-JP" sz="1800" dirty="0">
                  <a:solidFill>
                    <a:srgbClr val="002060"/>
                  </a:solidFill>
                  <a:latin typeface="Segoe UI" panose="020B0502040204020203" pitchFamily="34" charset="0"/>
                  <a:cs typeface="Segoe UI" panose="020B0502040204020203" pitchFamily="34" charset="0"/>
                </a:rPr>
                <a:t>SharePoint</a:t>
              </a:r>
              <a:r>
                <a:rPr lang="ja-JP" altLang="en-US" sz="1800" dirty="0">
                  <a:solidFill>
                    <a:srgbClr val="002060"/>
                  </a:solidFill>
                  <a:latin typeface="Segoe UI" panose="020B0502040204020203" pitchFamily="34" charset="0"/>
                  <a:cs typeface="Segoe UI" panose="020B0502040204020203" pitchFamily="34" charset="0"/>
                </a:rPr>
                <a:t>のフォルダ・ファイルが問題なく存在するか確認してください。</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ja-JP" altLang="en-US" sz="1800" dirty="0">
                  <a:solidFill>
                    <a:srgbClr val="002060"/>
                  </a:solidFill>
                  <a:latin typeface="Segoe UI" panose="020B0502040204020203" pitchFamily="34" charset="0"/>
                  <a:cs typeface="Segoe UI" panose="020B0502040204020203" pitchFamily="34" charset="0"/>
                </a:rPr>
                <a:t>ファイル形式が</a:t>
              </a:r>
              <a:r>
                <a:rPr lang="en-US" altLang="ja-JP" sz="1800" dirty="0">
                  <a:solidFill>
                    <a:srgbClr val="002060"/>
                  </a:solidFill>
                  <a:latin typeface="Segoe UI" panose="020B0502040204020203" pitchFamily="34" charset="0"/>
                  <a:cs typeface="Segoe UI" panose="020B0502040204020203" pitchFamily="34" charset="0"/>
                </a:rPr>
                <a:t>CSV</a:t>
              </a:r>
              <a:r>
                <a:rPr lang="ja-JP" altLang="en-US" sz="1800" dirty="0">
                  <a:solidFill>
                    <a:srgbClr val="002060"/>
                  </a:solidFill>
                  <a:latin typeface="Segoe UI" panose="020B0502040204020203" pitchFamily="34" charset="0"/>
                  <a:cs typeface="Segoe UI" panose="020B0502040204020203" pitchFamily="34" charset="0"/>
                </a:rPr>
                <a:t>ファイルで保存されているか確認してください。</a:t>
              </a:r>
              <a:br>
                <a:rPr lang="en-US" altLang="ja-JP" sz="1800" dirty="0">
                  <a:solidFill>
                    <a:srgbClr val="002060"/>
                  </a:solidFill>
                  <a:latin typeface="Segoe UI" panose="020B0502040204020203" pitchFamily="34" charset="0"/>
                  <a:cs typeface="Segoe UI" panose="020B0502040204020203" pitchFamily="34" charset="0"/>
                </a:rPr>
              </a:br>
              <a:r>
                <a:rPr lang="ja-JP" altLang="en-US" sz="1800" dirty="0">
                  <a:solidFill>
                    <a:srgbClr val="002060"/>
                  </a:solidFill>
                  <a:latin typeface="Segoe UI" panose="020B0502040204020203" pitchFamily="34" charset="0"/>
                  <a:cs typeface="Segoe UI" panose="020B0502040204020203" pitchFamily="34" charset="0"/>
                </a:rPr>
                <a:t>特に</a:t>
              </a:r>
              <a:r>
                <a:rPr lang="en-US" altLang="ja-JP" sz="1800" dirty="0" err="1">
                  <a:solidFill>
                    <a:srgbClr val="002060"/>
                  </a:solidFill>
                  <a:latin typeface="Segoe UI" panose="020B0502040204020203" pitchFamily="34" charset="0"/>
                  <a:cs typeface="Segoe UI" panose="020B0502040204020203" pitchFamily="34" charset="0"/>
                </a:rPr>
                <a:t>UsersDirectory</a:t>
              </a:r>
              <a:r>
                <a:rPr lang="ja-JP" altLang="en-US" sz="1800" dirty="0">
                  <a:solidFill>
                    <a:srgbClr val="002060"/>
                  </a:solidFill>
                  <a:latin typeface="Segoe UI" panose="020B0502040204020203" pitchFamily="34" charset="0"/>
                  <a:cs typeface="Segoe UI" panose="020B0502040204020203" pitchFamily="34" charset="0"/>
                </a:rPr>
                <a:t>ファイル。</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altLang="ja-JP" sz="1800" dirty="0">
                  <a:solidFill>
                    <a:srgbClr val="002060"/>
                  </a:solidFill>
                  <a:latin typeface="Segoe UI" panose="020B0502040204020203" pitchFamily="34" charset="0"/>
                  <a:cs typeface="Segoe UI" panose="020B0502040204020203" pitchFamily="34" charset="0"/>
                </a:rPr>
                <a:t>PC</a:t>
              </a:r>
              <a:r>
                <a:rPr lang="ja-JP" altLang="en-US" sz="1800" dirty="0">
                  <a:solidFill>
                    <a:srgbClr val="002060"/>
                  </a:solidFill>
                  <a:latin typeface="Segoe UI" panose="020B0502040204020203" pitchFamily="34" charset="0"/>
                  <a:cs typeface="Segoe UI" panose="020B0502040204020203" pitchFamily="34" charset="0"/>
                </a:rPr>
                <a:t>の中でほかのアプリケーションが</a:t>
              </a:r>
              <a:r>
                <a:rPr lang="en-US" altLang="ja-JP" sz="1800" dirty="0">
                  <a:solidFill>
                    <a:srgbClr val="002060"/>
                  </a:solidFill>
                  <a:latin typeface="Segoe UI" panose="020B0502040204020203" pitchFamily="34" charset="0"/>
                  <a:cs typeface="Segoe UI" panose="020B0502040204020203" pitchFamily="34" charset="0"/>
                </a:rPr>
                <a:t>CPU/RAM</a:t>
              </a:r>
              <a:r>
                <a:rPr lang="ja-JP" altLang="en-US" sz="1800" dirty="0">
                  <a:solidFill>
                    <a:srgbClr val="002060"/>
                  </a:solidFill>
                  <a:latin typeface="Segoe UI" panose="020B0502040204020203" pitchFamily="34" charset="0"/>
                  <a:cs typeface="Segoe UI" panose="020B0502040204020203" pitchFamily="34" charset="0"/>
                </a:rPr>
                <a:t>を占有していないか確認してください。</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altLang="ja-JP" sz="1800" dirty="0">
                  <a:solidFill>
                    <a:srgbClr val="002060"/>
                  </a:solidFill>
                  <a:latin typeface="Segoe UI" panose="020B0502040204020203" pitchFamily="34" charset="0"/>
                  <a:cs typeface="Segoe UI" panose="020B0502040204020203" pitchFamily="34" charset="0"/>
                </a:rPr>
                <a:t>SharePoint</a:t>
              </a:r>
              <a:r>
                <a:rPr lang="ja-JP" altLang="en-US" sz="1800" dirty="0">
                  <a:solidFill>
                    <a:srgbClr val="002060"/>
                  </a:solidFill>
                  <a:latin typeface="Segoe UI" panose="020B0502040204020203" pitchFamily="34" charset="0"/>
                  <a:cs typeface="Segoe UI" panose="020B0502040204020203" pitchFamily="34" charset="0"/>
                </a:rPr>
                <a:t>の</a:t>
              </a:r>
              <a:r>
                <a:rPr lang="en-US" altLang="ja-JP" sz="1800" dirty="0">
                  <a:solidFill>
                    <a:srgbClr val="002060"/>
                  </a:solidFill>
                  <a:latin typeface="Segoe UI" panose="020B0502040204020203" pitchFamily="34" charset="0"/>
                  <a:cs typeface="Segoe UI" panose="020B0502040204020203" pitchFamily="34" charset="0"/>
                </a:rPr>
                <a:t>Outputs</a:t>
              </a:r>
              <a:r>
                <a:rPr lang="ja-JP" altLang="en-US" sz="1800" dirty="0">
                  <a:solidFill>
                    <a:srgbClr val="002060"/>
                  </a:solidFill>
                  <a:latin typeface="Segoe UI" panose="020B0502040204020203" pitchFamily="34" charset="0"/>
                  <a:cs typeface="Segoe UI" panose="020B0502040204020203" pitchFamily="34" charset="0"/>
                </a:rPr>
                <a:t>フォルダに重複するファイルがないか、関係のないファイルがないか確認してください。</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altLang="ja-JP" sz="1800" dirty="0">
                  <a:solidFill>
                    <a:srgbClr val="002060"/>
                  </a:solidFill>
                  <a:latin typeface="Segoe UI" panose="020B0502040204020203" pitchFamily="34" charset="0"/>
                  <a:cs typeface="Segoe UI" panose="020B0502040204020203" pitchFamily="34" charset="0"/>
                </a:rPr>
                <a:t>User</a:t>
              </a:r>
              <a:r>
                <a:rPr lang="ja-JP" altLang="en-US" sz="1800" dirty="0">
                  <a:solidFill>
                    <a:srgbClr val="002060"/>
                  </a:solidFill>
                  <a:latin typeface="Segoe UI" panose="020B0502040204020203" pitchFamily="34" charset="0"/>
                  <a:cs typeface="Segoe UI" panose="020B0502040204020203" pitchFamily="34" charset="0"/>
                </a:rPr>
                <a:t> </a:t>
              </a:r>
              <a:r>
                <a:rPr lang="en-US" altLang="ja-JP" sz="1800" dirty="0">
                  <a:solidFill>
                    <a:srgbClr val="002060"/>
                  </a:solidFill>
                  <a:latin typeface="Segoe UI" panose="020B0502040204020203" pitchFamily="34" charset="0"/>
                  <a:cs typeface="Segoe UI" panose="020B0502040204020203" pitchFamily="34" charset="0"/>
                </a:rPr>
                <a:t>Directory</a:t>
              </a:r>
              <a:r>
                <a:rPr lang="ja-JP" altLang="en-US" sz="1800" dirty="0">
                  <a:solidFill>
                    <a:srgbClr val="002060"/>
                  </a:solidFill>
                  <a:latin typeface="Segoe UI" panose="020B0502040204020203" pitchFamily="34" charset="0"/>
                  <a:cs typeface="Segoe UI" panose="020B0502040204020203" pitchFamily="34" charset="0"/>
                </a:rPr>
                <a:t>ファイルおよび、</a:t>
              </a:r>
              <a:r>
                <a:rPr lang="en-US" altLang="ja-JP" sz="1800" dirty="0">
                  <a:solidFill>
                    <a:srgbClr val="002060"/>
                  </a:solidFill>
                  <a:latin typeface="Segoe UI" panose="020B0502040204020203" pitchFamily="34" charset="0"/>
                  <a:cs typeface="Segoe UI" panose="020B0502040204020203" pitchFamily="34" charset="0"/>
                </a:rPr>
                <a:t>Company/Division/Department</a:t>
              </a:r>
              <a:r>
                <a:rPr lang="ja-JP" altLang="en-US" sz="1800" dirty="0">
                  <a:solidFill>
                    <a:srgbClr val="002060"/>
                  </a:solidFill>
                  <a:latin typeface="Segoe UI" panose="020B0502040204020203" pitchFamily="34" charset="0"/>
                  <a:cs typeface="Segoe UI" panose="020B0502040204020203" pitchFamily="34" charset="0"/>
                </a:rPr>
                <a:t>等の必要な列が含まれるか確認してください。</a:t>
              </a:r>
              <a:endParaRPr lang="en-US" altLang="ja-JP" sz="1800" dirty="0">
                <a:solidFill>
                  <a:srgbClr val="002060"/>
                </a:solidFill>
                <a:latin typeface="Segoe UI" panose="020B0502040204020203" pitchFamily="34" charset="0"/>
                <a:cs typeface="Segoe UI" panose="020B0502040204020203" pitchFamily="34" charset="0"/>
              </a:endParaRPr>
            </a:p>
          </p:txBody>
        </p:sp>
        <p:pic>
          <p:nvPicPr>
            <p:cNvPr id="6" name="グラフィックス 5" descr="警告">
              <a:extLst>
                <a:ext uri="{FF2B5EF4-FFF2-40B4-BE49-F238E27FC236}">
                  <a16:creationId xmlns:a16="http://schemas.microsoft.com/office/drawing/2014/main" id="{328E6DAF-4838-40EC-A211-3239BF2F8F5A}"/>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516697" y="4840446"/>
              <a:ext cx="330667" cy="330667"/>
            </a:xfrm>
            <a:prstGeom prst="rect">
              <a:avLst/>
            </a:prstGeom>
          </p:spPr>
        </p:pic>
      </p:grpSp>
      <p:pic>
        <p:nvPicPr>
          <p:cNvPr id="20" name="図 19" descr="スクリーンショット が含まれている画像&#10;&#10;非常に高い精度で生成された説明">
            <a:extLst>
              <a:ext uri="{FF2B5EF4-FFF2-40B4-BE49-F238E27FC236}">
                <a16:creationId xmlns:a16="http://schemas.microsoft.com/office/drawing/2014/main" id="{080026B1-A37C-472B-9587-3F2C16D3DE32}"/>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309240" y="4601522"/>
            <a:ext cx="2860088" cy="1655410"/>
          </a:xfrm>
          <a:prstGeom prst="rect">
            <a:avLst/>
          </a:prstGeom>
          <a:ln>
            <a:solidFill>
              <a:schemeClr val="bg1">
                <a:lumMod val="65000"/>
              </a:schemeClr>
            </a:solidFill>
          </a:ln>
        </p:spPr>
      </p:pic>
      <p:sp>
        <p:nvSpPr>
          <p:cNvPr id="14" name="テキスト ボックス 13">
            <a:extLst>
              <a:ext uri="{FF2B5EF4-FFF2-40B4-BE49-F238E27FC236}">
                <a16:creationId xmlns:a16="http://schemas.microsoft.com/office/drawing/2014/main" id="{C52C53A6-EE1B-4D5C-931E-45233CA3EE33}"/>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３．</a:t>
            </a:r>
            <a:r>
              <a:rPr lang="en-US" altLang="ja-JP" sz="3529" dirty="0">
                <a:solidFill>
                  <a:schemeClr val="tx2"/>
                </a:solidFill>
              </a:rPr>
              <a:t>Power</a:t>
            </a:r>
            <a:r>
              <a:rPr lang="ja-JP" altLang="en-US" sz="3529" dirty="0">
                <a:solidFill>
                  <a:schemeClr val="tx2"/>
                </a:solidFill>
              </a:rPr>
              <a:t> </a:t>
            </a:r>
            <a:r>
              <a:rPr lang="en-US" altLang="ja-JP" sz="3529" dirty="0">
                <a:solidFill>
                  <a:schemeClr val="tx2"/>
                </a:solidFill>
              </a:rPr>
              <a:t>BI</a:t>
            </a:r>
            <a:r>
              <a:rPr lang="ja-JP" altLang="en-US" sz="3529" dirty="0">
                <a:solidFill>
                  <a:schemeClr val="tx2"/>
                </a:solidFill>
              </a:rPr>
              <a:t>テンプレートの設定</a:t>
            </a:r>
          </a:p>
        </p:txBody>
      </p:sp>
    </p:spTree>
    <p:extLst>
      <p:ext uri="{BB962C8B-B14F-4D97-AF65-F5344CB8AC3E}">
        <p14:creationId xmlns:p14="http://schemas.microsoft.com/office/powerpoint/2010/main" val="15476793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1990</TotalTime>
  <Words>1455</Words>
  <Application>Microsoft Office PowerPoint</Application>
  <PresentationFormat>ワイド画面</PresentationFormat>
  <Paragraphs>306</Paragraphs>
  <Slides>26</Slides>
  <Notes>23</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26</vt:i4>
      </vt:variant>
    </vt:vector>
  </HeadingPairs>
  <TitlesOfParts>
    <vt:vector size="35" baseType="lpstr">
      <vt:lpstr>Meiryo UI</vt:lpstr>
      <vt:lpstr>游ゴシック</vt:lpstr>
      <vt:lpstr>游ゴシック Light</vt:lpstr>
      <vt:lpstr>Arial</vt:lpstr>
      <vt:lpstr>Calibri</vt:lpstr>
      <vt:lpstr>Segoe UI</vt:lpstr>
      <vt:lpstr>Wingdings</vt:lpstr>
      <vt:lpstr>Office テーマ</vt:lpstr>
      <vt:lpstr>1_Office テーマ</vt:lpstr>
      <vt:lpstr>Office365 and Teams Usage Advanced Power BI Graphサンプル -PBI Template Setup-</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Office 365 UsageおよびMicrosoft Teams Power BI Graphテンプレートサンプル</vt:lpstr>
      <vt:lpstr>留意事項および制限</vt:lpstr>
      <vt:lpstr>アクティブユーザーの定義</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Data</dc:title>
  <dc:creator>Hironori Tsukamoto</dc:creator>
  <cp:lastModifiedBy>Hironori Tsukamoto</cp:lastModifiedBy>
  <cp:revision>418</cp:revision>
  <dcterms:created xsi:type="dcterms:W3CDTF">2018-03-07T14:27:24Z</dcterms:created>
  <dcterms:modified xsi:type="dcterms:W3CDTF">2019-02-17T05:55:08Z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hitsukam@microsoft.com</vt:lpwstr>
  </property>
  <property fmtid="{D5CDD505-2E9C-101B-9397-08002B2CF9AE}" pid="5" name="MSIP_Label_f42aa342-8706-4288-bd11-ebb85995028c_SetDate">
    <vt:lpwstr>2018-03-07T14:41:18.0386555Z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