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6" r:id="rId3"/>
  </p:sldMasterIdLst>
  <p:notesMasterIdLst>
    <p:notesMasterId r:id="rId23"/>
  </p:notesMasterIdLst>
  <p:sldIdLst>
    <p:sldId id="3228" r:id="rId4"/>
    <p:sldId id="548" r:id="rId5"/>
    <p:sldId id="3256" r:id="rId6"/>
    <p:sldId id="3258" r:id="rId7"/>
    <p:sldId id="3330" r:id="rId8"/>
    <p:sldId id="3331" r:id="rId9"/>
    <p:sldId id="3332" r:id="rId10"/>
    <p:sldId id="3333" r:id="rId11"/>
    <p:sldId id="3314" r:id="rId12"/>
    <p:sldId id="3334" r:id="rId13"/>
    <p:sldId id="3335" r:id="rId14"/>
    <p:sldId id="3336" r:id="rId15"/>
    <p:sldId id="3337" r:id="rId16"/>
    <p:sldId id="3338" r:id="rId17"/>
    <p:sldId id="3312" r:id="rId18"/>
    <p:sldId id="3342" r:id="rId19"/>
    <p:sldId id="3339" r:id="rId20"/>
    <p:sldId id="3340" r:id="rId21"/>
    <p:sldId id="3341"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A767DA5-4402-4547-8109-4F22DDDDDAFA}">
          <p14:sldIdLst>
            <p14:sldId id="3228"/>
            <p14:sldId id="548"/>
            <p14:sldId id="3256"/>
            <p14:sldId id="3258"/>
            <p14:sldId id="3330"/>
            <p14:sldId id="3331"/>
            <p14:sldId id="3332"/>
            <p14:sldId id="3333"/>
            <p14:sldId id="3314"/>
            <p14:sldId id="3334"/>
            <p14:sldId id="3335"/>
            <p14:sldId id="3336"/>
            <p14:sldId id="3337"/>
            <p14:sldId id="3338"/>
            <p14:sldId id="3312"/>
            <p14:sldId id="3342"/>
            <p14:sldId id="3339"/>
            <p14:sldId id="3340"/>
            <p14:sldId id="3341"/>
          </p14:sldIdLst>
        </p14:section>
      </p14:sectionLst>
    </p:ext>
    <p:ext uri="{EFAFB233-063F-42B5-8137-9DF3F51BA10A}">
      <p15:sldGuideLst xmlns:p15="http://schemas.microsoft.com/office/powerpoint/2012/main">
        <p15:guide id="1" orient="horz" pos="207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1A78C2"/>
    <a:srgbClr val="1B6299"/>
    <a:srgbClr val="8609AD"/>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8" autoAdjust="0"/>
    <p:restoredTop sz="94660"/>
  </p:normalViewPr>
  <p:slideViewPr>
    <p:cSldViewPr snapToGrid="0" showGuides="1">
      <p:cViewPr varScale="1">
        <p:scale>
          <a:sx n="85" d="100"/>
          <a:sy n="85" d="100"/>
        </p:scale>
        <p:origin x="566" y="67"/>
      </p:cViewPr>
      <p:guideLst>
        <p:guide orient="horz" pos="2078"/>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2023/12/15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32630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92114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73319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47438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74573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17811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33668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204059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17112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64988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917969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99092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2023/12/15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2023/12/15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2023/12/15</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2023/12/15</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4.png"/><Relationship Id="rId7"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wmf"/><Relationship Id="rId5" Type="http://schemas.openxmlformats.org/officeDocument/2006/relationships/oleObject" Target="../embeddings/oleObject1.bin"/><Relationship Id="rId10" Type="http://schemas.openxmlformats.org/officeDocument/2006/relationships/image" Target="../media/image14.wmf"/><Relationship Id="rId4" Type="http://schemas.openxmlformats.org/officeDocument/2006/relationships/image" Target="../media/image11.png"/><Relationship Id="rId9"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oleObject" Target="../embeddings/oleObject4.bin"/><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8.emf"/><Relationship Id="rId5" Type="http://schemas.openxmlformats.org/officeDocument/2006/relationships/oleObject" Target="../embeddings/oleObject5.bin"/><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4.png"/><Relationship Id="rId7" Type="http://schemas.openxmlformats.org/officeDocument/2006/relationships/oleObject" Target="../embeddings/oleObject7.bin"/><Relationship Id="rId12" Type="http://schemas.openxmlformats.org/officeDocument/2006/relationships/image" Target="../media/image23.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0.e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2.wmf"/><Relationship Id="rId4" Type="http://schemas.openxmlformats.org/officeDocument/2006/relationships/image" Target="../media/image19.png"/><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4.png"/><Relationship Id="rId7" Type="http://schemas.openxmlformats.org/officeDocument/2006/relationships/image" Target="../media/image25.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oleObject" Target="../embeddings/oleObject11.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6193133" y="3081142"/>
            <a:ext cx="28652780" cy="769441"/>
          </a:xfrm>
          <a:prstGeom prst="rect">
            <a:avLst/>
          </a:prstGeom>
          <a:noFill/>
        </p:spPr>
        <p:txBody>
          <a:bodyPr wrap="square" rtlCol="0">
            <a:spAutoFit/>
          </a:bodyPr>
          <a:lstStyle/>
          <a:p>
            <a:pPr algn="ctr" defTabSz="913765">
              <a:defRPr/>
            </a:pPr>
            <a:r>
              <a:rPr lang="en-US" sz="2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Coherent Concept-based Explanations in Medical Image </a:t>
            </a:r>
          </a:p>
          <a:p>
            <a:pPr algn="ctr" defTabSz="913765">
              <a:defRPr/>
            </a:pPr>
            <a:r>
              <a:rPr lang="en-US" sz="2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and Its Application to Skin Lesion Diagnosis</a:t>
            </a:r>
          </a:p>
        </p:txBody>
      </p:sp>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3" name="文本框 2"/>
          <p:cNvSpPr txBox="1"/>
          <p:nvPr/>
        </p:nvSpPr>
        <p:spPr>
          <a:xfrm>
            <a:off x="4406900" y="5048885"/>
            <a:ext cx="3509294" cy="461665"/>
          </a:xfrm>
          <a:prstGeom prst="rect">
            <a:avLst/>
          </a:prstGeom>
          <a:noFill/>
        </p:spPr>
        <p:txBody>
          <a:bodyPr wrap="none" rtlCol="0">
            <a:spAutoFit/>
          </a:bodyPr>
          <a:lstStyle/>
          <a:p>
            <a:pPr algn="l"/>
            <a:r>
              <a:rPr lang="en-US" altLang="zh-CN" sz="2400" dirty="0">
                <a:latin typeface="Times New Roman" panose="02020603050405020304" charset="0"/>
                <a:cs typeface="Times New Roman" panose="02020603050405020304" charset="0"/>
              </a:rPr>
              <a:t>Accepted by </a:t>
            </a:r>
            <a:r>
              <a:rPr lang="en-US" altLang="zh-CN" sz="2400" b="1" dirty="0">
                <a:latin typeface="Times New Roman" panose="02020603050405020304" charset="0"/>
                <a:cs typeface="Times New Roman" panose="02020603050405020304" charset="0"/>
              </a:rPr>
              <a:t>CVPR 2023 </a:t>
            </a:r>
            <a:r>
              <a:rPr lang="en-US" altLang="zh-CN" sz="2400" dirty="0">
                <a:latin typeface="Times New Roman" panose="02020603050405020304" charset="0"/>
                <a:cs typeface="Times New Roman" panose="02020603050405020304" charset="0"/>
              </a:rPr>
              <a:t> </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016AD173-C42A-45BF-B86C-C15DE92B1E0C}"/>
              </a:ext>
            </a:extLst>
          </p:cNvPr>
          <p:cNvSpPr txBox="1"/>
          <p:nvPr/>
        </p:nvSpPr>
        <p:spPr>
          <a:xfrm>
            <a:off x="660400" y="1039907"/>
            <a:ext cx="1058134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概念一致性损失</a:t>
            </a:r>
          </a:p>
        </p:txBody>
      </p:sp>
      <p:sp>
        <p:nvSpPr>
          <p:cNvPr id="15" name="文本框 14">
            <a:extLst>
              <a:ext uri="{FF2B5EF4-FFF2-40B4-BE49-F238E27FC236}">
                <a16:creationId xmlns:a16="http://schemas.microsoft.com/office/drawing/2014/main" id="{E2130F8A-69B3-40A0-A6D8-2348BF8640AD}"/>
              </a:ext>
            </a:extLst>
          </p:cNvPr>
          <p:cNvSpPr txBox="1"/>
          <p:nvPr/>
        </p:nvSpPr>
        <p:spPr>
          <a:xfrm>
            <a:off x="617338" y="1422888"/>
            <a:ext cx="6284568" cy="2922018"/>
          </a:xfrm>
          <a:prstGeom prst="rect">
            <a:avLst/>
          </a:prstGeom>
          <a:noFill/>
        </p:spPr>
        <p:txBody>
          <a:bodyPr wrap="square">
            <a:spAutoFit/>
          </a:bodyPr>
          <a:lstStyle/>
          <a:p>
            <a:pPr>
              <a:lnSpc>
                <a:spcPct val="130000"/>
              </a:lnSpc>
            </a:pPr>
            <a:r>
              <a:rPr lang="zh-CN" altLang="en-US" dirty="0">
                <a:latin typeface="宋体" panose="02010600030101010101" pitchFamily="2" charset="-122"/>
                <a:ea typeface="宋体" panose="02010600030101010101" pitchFamily="2" charset="-122"/>
              </a:rPr>
              <a:t>通过将最后一个卷积层的高级特征映射到一组表示概念存在/不存在的标量值，可以实现基于人类可解释概念的模型决策的解释，保证第</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个概念激活图能够提取到第</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个概念。</a:t>
            </a:r>
            <a:endParaRPr lang="en-US" altLang="zh-CN" dirty="0">
              <a:latin typeface="宋体" panose="02010600030101010101" pitchFamily="2" charset="-122"/>
              <a:ea typeface="宋体" panose="02010600030101010101" pitchFamily="2" charset="-122"/>
            </a:endParaRPr>
          </a:p>
          <a:p>
            <a:pPr>
              <a:lnSpc>
                <a:spcPct val="130000"/>
              </a:lnSpc>
            </a:pPr>
            <a:endParaRPr lang="en-US" altLang="zh-CN" dirty="0">
              <a:latin typeface="宋体" panose="02010600030101010101" pitchFamily="2" charset="-122"/>
              <a:ea typeface="宋体" panose="02010600030101010101" pitchFamily="2" charset="-122"/>
            </a:endParaRPr>
          </a:p>
          <a:p>
            <a:pPr>
              <a:lnSpc>
                <a:spcPct val="130000"/>
              </a:lnSpc>
            </a:pPr>
            <a:r>
              <a:rPr lang="zh-CN" altLang="en-US" dirty="0">
                <a:latin typeface="宋体" panose="02010600030101010101" pitchFamily="2" charset="-122"/>
                <a:ea typeface="宋体" panose="02010600030101010101" pitchFamily="2" charset="-122"/>
              </a:rPr>
              <a:t>对概念激活图进行全局平均池化，获得向量组</a:t>
            </a:r>
            <a:endParaRPr lang="en-US" altLang="zh-CN" dirty="0">
              <a:latin typeface="宋体" panose="02010600030101010101" pitchFamily="2" charset="-122"/>
              <a:ea typeface="宋体" panose="02010600030101010101" pitchFamily="2" charset="-122"/>
            </a:endParaRPr>
          </a:p>
          <a:p>
            <a:pPr>
              <a:lnSpc>
                <a:spcPct val="130000"/>
              </a:lnSpc>
            </a:pPr>
            <a:r>
              <a:rPr lang="zh-CN" altLang="en-US" dirty="0">
                <a:latin typeface="宋体" panose="02010600030101010101" pitchFamily="2" charset="-122"/>
                <a:ea typeface="宋体" panose="02010600030101010101" pitchFamily="2" charset="-122"/>
              </a:rPr>
              <a:t>定义向量组              表示第</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个概念是否存在。</a:t>
            </a:r>
            <a:endParaRPr lang="en-US" altLang="zh-CN" dirty="0">
              <a:latin typeface="宋体" panose="02010600030101010101" pitchFamily="2" charset="-122"/>
              <a:ea typeface="宋体" panose="02010600030101010101" pitchFamily="2" charset="-122"/>
            </a:endParaRPr>
          </a:p>
          <a:p>
            <a:pPr>
              <a:lnSpc>
                <a:spcPct val="130000"/>
              </a:lnSpc>
            </a:pPr>
            <a:endParaRPr lang="en-US" altLang="zh-CN" dirty="0">
              <a:latin typeface="宋体" panose="02010600030101010101" pitchFamily="2" charset="-122"/>
              <a:ea typeface="宋体" panose="02010600030101010101" pitchFamily="2" charset="-122"/>
            </a:endParaRPr>
          </a:p>
          <a:p>
            <a:pPr>
              <a:lnSpc>
                <a:spcPct val="130000"/>
              </a:lnSpc>
            </a:pPr>
            <a:r>
              <a:rPr lang="zh-CN" altLang="en-US" dirty="0">
                <a:latin typeface="宋体" panose="02010600030101010101" pitchFamily="2" charset="-122"/>
                <a:ea typeface="宋体" panose="02010600030101010101" pitchFamily="2" charset="-122"/>
              </a:rPr>
              <a:t>最小化二元交叉熵损失：</a:t>
            </a:r>
          </a:p>
        </p:txBody>
      </p:sp>
      <p:pic>
        <p:nvPicPr>
          <p:cNvPr id="4" name="图片 3">
            <a:extLst>
              <a:ext uri="{FF2B5EF4-FFF2-40B4-BE49-F238E27FC236}">
                <a16:creationId xmlns:a16="http://schemas.microsoft.com/office/drawing/2014/main" id="{56E1EE44-CA31-43C0-9D80-2012F4A144C0}"/>
              </a:ext>
            </a:extLst>
          </p:cNvPr>
          <p:cNvPicPr>
            <a:picLocks noChangeAspect="1"/>
          </p:cNvPicPr>
          <p:nvPr/>
        </p:nvPicPr>
        <p:blipFill>
          <a:blip r:embed="rId4"/>
          <a:stretch>
            <a:fillRect/>
          </a:stretch>
        </p:blipFill>
        <p:spPr>
          <a:xfrm>
            <a:off x="7377273" y="1791144"/>
            <a:ext cx="4141627" cy="3275712"/>
          </a:xfrm>
          <a:prstGeom prst="rect">
            <a:avLst/>
          </a:prstGeom>
        </p:spPr>
      </p:pic>
      <p:sp>
        <p:nvSpPr>
          <p:cNvPr id="6" name="Rectangle 2">
            <a:extLst>
              <a:ext uri="{FF2B5EF4-FFF2-40B4-BE49-F238E27FC236}">
                <a16:creationId xmlns:a16="http://schemas.microsoft.com/office/drawing/2014/main" id="{D0034EAF-BF97-45D5-A288-FAE2E3C633B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3">
            <a:extLst>
              <a:ext uri="{FF2B5EF4-FFF2-40B4-BE49-F238E27FC236}">
                <a16:creationId xmlns:a16="http://schemas.microsoft.com/office/drawing/2014/main" id="{8C8393DA-E03A-4C04-9632-51C2EAA79431}"/>
              </a:ext>
            </a:extLst>
          </p:cNvPr>
          <p:cNvSpPr>
            <a:spLocks noChangeArrowheads="1"/>
          </p:cNvSpPr>
          <p:nvPr/>
        </p:nvSpPr>
        <p:spPr bwMode="auto">
          <a:xfrm>
            <a:off x="0" y="739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836F2660-4F55-463D-ACC9-128A54129965}"/>
              </a:ext>
            </a:extLst>
          </p:cNvPr>
          <p:cNvGraphicFramePr>
            <a:graphicFrameLocks noChangeAspect="1"/>
          </p:cNvGraphicFramePr>
          <p:nvPr>
            <p:extLst>
              <p:ext uri="{D42A27DB-BD31-4B8C-83A1-F6EECF244321}">
                <p14:modId xmlns:p14="http://schemas.microsoft.com/office/powerpoint/2010/main" val="1124605503"/>
              </p:ext>
            </p:extLst>
          </p:nvPr>
        </p:nvGraphicFramePr>
        <p:xfrm>
          <a:off x="5276103" y="2818274"/>
          <a:ext cx="1790700" cy="554038"/>
        </p:xfrm>
        <a:graphic>
          <a:graphicData uri="http://schemas.openxmlformats.org/presentationml/2006/ole">
            <mc:AlternateContent xmlns:mc="http://schemas.openxmlformats.org/markup-compatibility/2006">
              <mc:Choice xmlns:v="urn:schemas-microsoft-com:vml" Requires="v">
                <p:oleObj name="Equation" r:id="rId5" imgW="901440" imgH="279360" progId="Equation.DSMT4">
                  <p:embed/>
                </p:oleObj>
              </mc:Choice>
              <mc:Fallback>
                <p:oleObj name="Equation" r:id="rId5" imgW="901440" imgH="279360" progId="Equation.DSMT4">
                  <p:embed/>
                  <p:pic>
                    <p:nvPicPr>
                      <p:cNvPr id="0" name=""/>
                      <p:cNvPicPr/>
                      <p:nvPr/>
                    </p:nvPicPr>
                    <p:blipFill>
                      <a:blip r:embed="rId6"/>
                      <a:stretch>
                        <a:fillRect/>
                      </a:stretch>
                    </p:blipFill>
                    <p:spPr>
                      <a:xfrm>
                        <a:off x="5276103" y="2818274"/>
                        <a:ext cx="1790700" cy="554038"/>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A534D39-BAD8-4888-932A-F9251E7DD5AD}"/>
              </a:ext>
            </a:extLst>
          </p:cNvPr>
          <p:cNvGraphicFramePr>
            <a:graphicFrameLocks noChangeAspect="1"/>
          </p:cNvGraphicFramePr>
          <p:nvPr>
            <p:extLst>
              <p:ext uri="{D42A27DB-BD31-4B8C-83A1-F6EECF244321}">
                <p14:modId xmlns:p14="http://schemas.microsoft.com/office/powerpoint/2010/main" val="783893265"/>
              </p:ext>
            </p:extLst>
          </p:nvPr>
        </p:nvGraphicFramePr>
        <p:xfrm>
          <a:off x="1929301" y="3204509"/>
          <a:ext cx="1470803" cy="448982"/>
        </p:xfrm>
        <a:graphic>
          <a:graphicData uri="http://schemas.openxmlformats.org/presentationml/2006/ole">
            <mc:AlternateContent xmlns:mc="http://schemas.openxmlformats.org/markup-compatibility/2006">
              <mc:Choice xmlns:v="urn:schemas-microsoft-com:vml" Requires="v">
                <p:oleObj name="Equation" r:id="rId7" imgW="905108" imgH="276130" progId="Equation.DSMT4">
                  <p:embed/>
                </p:oleObj>
              </mc:Choice>
              <mc:Fallback>
                <p:oleObj name="Equation" r:id="rId7" imgW="905108" imgH="276130" progId="Equation.DSMT4">
                  <p:embed/>
                  <p:pic>
                    <p:nvPicPr>
                      <p:cNvPr id="0" name=""/>
                      <p:cNvPicPr/>
                      <p:nvPr/>
                    </p:nvPicPr>
                    <p:blipFill>
                      <a:blip r:embed="rId8"/>
                      <a:stretch>
                        <a:fillRect/>
                      </a:stretch>
                    </p:blipFill>
                    <p:spPr>
                      <a:xfrm>
                        <a:off x="1929301" y="3204509"/>
                        <a:ext cx="1470803" cy="44898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D301F1D2-8A7A-48D2-99B8-1AE3EAAFB930}"/>
              </a:ext>
            </a:extLst>
          </p:cNvPr>
          <p:cNvGraphicFramePr>
            <a:graphicFrameLocks noChangeAspect="1"/>
          </p:cNvGraphicFramePr>
          <p:nvPr>
            <p:extLst>
              <p:ext uri="{D42A27DB-BD31-4B8C-83A1-F6EECF244321}">
                <p14:modId xmlns:p14="http://schemas.microsoft.com/office/powerpoint/2010/main" val="2005189665"/>
              </p:ext>
            </p:extLst>
          </p:nvPr>
        </p:nvGraphicFramePr>
        <p:xfrm>
          <a:off x="745191" y="4439240"/>
          <a:ext cx="5835801" cy="738709"/>
        </p:xfrm>
        <a:graphic>
          <a:graphicData uri="http://schemas.openxmlformats.org/presentationml/2006/ole">
            <mc:AlternateContent xmlns:mc="http://schemas.openxmlformats.org/markup-compatibility/2006">
              <mc:Choice xmlns:v="urn:schemas-microsoft-com:vml" Requires="v">
                <p:oleObj name="Equation" r:id="rId9" imgW="3009600" imgH="380880" progId="Equation.DSMT4">
                  <p:embed/>
                </p:oleObj>
              </mc:Choice>
              <mc:Fallback>
                <p:oleObj name="Equation" r:id="rId9" imgW="3009600" imgH="380880" progId="Equation.DSMT4">
                  <p:embed/>
                  <p:pic>
                    <p:nvPicPr>
                      <p:cNvPr id="0" name=""/>
                      <p:cNvPicPr/>
                      <p:nvPr/>
                    </p:nvPicPr>
                    <p:blipFill>
                      <a:blip r:embed="rId10"/>
                      <a:stretch>
                        <a:fillRect/>
                      </a:stretch>
                    </p:blipFill>
                    <p:spPr>
                      <a:xfrm>
                        <a:off x="745191" y="4439240"/>
                        <a:ext cx="5835801" cy="738709"/>
                      </a:xfrm>
                      <a:prstGeom prst="rect">
                        <a:avLst/>
                      </a:prstGeom>
                    </p:spPr>
                  </p:pic>
                </p:oleObj>
              </mc:Fallback>
            </mc:AlternateContent>
          </a:graphicData>
        </a:graphic>
      </p:graphicFrame>
    </p:spTree>
    <p:extLst>
      <p:ext uri="{BB962C8B-B14F-4D97-AF65-F5344CB8AC3E}">
        <p14:creationId xmlns:p14="http://schemas.microsoft.com/office/powerpoint/2010/main" val="21660765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BE450335-F55A-453D-A03B-54791C70322B}"/>
              </a:ext>
            </a:extLst>
          </p:cNvPr>
          <p:cNvSpPr txBox="1"/>
          <p:nvPr/>
        </p:nvSpPr>
        <p:spPr>
          <a:xfrm>
            <a:off x="660400" y="1039907"/>
            <a:ext cx="1058134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映射一致性损失</a:t>
            </a:r>
          </a:p>
        </p:txBody>
      </p:sp>
      <p:pic>
        <p:nvPicPr>
          <p:cNvPr id="6" name="图片 5">
            <a:extLst>
              <a:ext uri="{FF2B5EF4-FFF2-40B4-BE49-F238E27FC236}">
                <a16:creationId xmlns:a16="http://schemas.microsoft.com/office/drawing/2014/main" id="{0CB50DF9-412A-499E-B40B-87F49FD0E188}"/>
              </a:ext>
            </a:extLst>
          </p:cNvPr>
          <p:cNvPicPr>
            <a:picLocks noChangeAspect="1"/>
          </p:cNvPicPr>
          <p:nvPr/>
        </p:nvPicPr>
        <p:blipFill>
          <a:blip r:embed="rId4"/>
          <a:stretch>
            <a:fillRect/>
          </a:stretch>
        </p:blipFill>
        <p:spPr>
          <a:xfrm>
            <a:off x="5294083" y="1469420"/>
            <a:ext cx="6507979" cy="2205183"/>
          </a:xfrm>
          <a:prstGeom prst="rect">
            <a:avLst/>
          </a:prstGeom>
        </p:spPr>
      </p:pic>
      <p:sp>
        <p:nvSpPr>
          <p:cNvPr id="7" name="矩形 6">
            <a:extLst>
              <a:ext uri="{FF2B5EF4-FFF2-40B4-BE49-F238E27FC236}">
                <a16:creationId xmlns:a16="http://schemas.microsoft.com/office/drawing/2014/main" id="{B3CDE83A-8F2B-4B5B-BE1A-8CC1D6E54D41}"/>
              </a:ext>
            </a:extLst>
          </p:cNvPr>
          <p:cNvSpPr/>
          <p:nvPr/>
        </p:nvSpPr>
        <p:spPr>
          <a:xfrm>
            <a:off x="5114788" y="1469420"/>
            <a:ext cx="4610125" cy="529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7ECE55F-83D8-446C-8317-CB71DC898B7D}"/>
              </a:ext>
            </a:extLst>
          </p:cNvPr>
          <p:cNvSpPr txBox="1"/>
          <p:nvPr/>
        </p:nvSpPr>
        <p:spPr>
          <a:xfrm>
            <a:off x="660400" y="1566193"/>
            <a:ext cx="4454388" cy="2577116"/>
          </a:xfrm>
          <a:prstGeom prst="rect">
            <a:avLst/>
          </a:prstGeom>
          <a:noFill/>
        </p:spPr>
        <p:txBody>
          <a:bodyPr wrap="square" rtlCol="0">
            <a:spAutoFit/>
          </a:bodyPr>
          <a:lstStyle/>
          <a:p>
            <a:pPr>
              <a:lnSpc>
                <a:spcPct val="130000"/>
              </a:lnSpc>
            </a:pPr>
            <a:r>
              <a:rPr lang="zh-CN" altLang="en-US" dirty="0">
                <a:latin typeface="Times New Roman" panose="02020603050405020304" pitchFamily="18" charset="0"/>
                <a:ea typeface="宋体" panose="02010600030101010101" pitchFamily="2" charset="-122"/>
              </a:rPr>
              <a:t>假设一张图片有多个概念，</a:t>
            </a:r>
            <a:r>
              <a:rPr lang="zh-CN" altLang="en-US" dirty="0">
                <a:latin typeface="宋体" panose="02010600030101010101" pitchFamily="2" charset="-122"/>
                <a:ea typeface="宋体" panose="02010600030101010101" pitchFamily="2" charset="-122"/>
              </a:rPr>
              <a:t>这些概念的子集通常被一起激活。</a:t>
            </a:r>
            <a:endParaRPr lang="en-US" altLang="zh-CN" dirty="0">
              <a:latin typeface="宋体" panose="02010600030101010101" pitchFamily="2" charset="-122"/>
              <a:ea typeface="宋体" panose="02010600030101010101" pitchFamily="2" charset="-122"/>
            </a:endParaRPr>
          </a:p>
          <a:p>
            <a:pPr>
              <a:lnSpc>
                <a:spcPct val="130000"/>
              </a:lnSpc>
            </a:pPr>
            <a:r>
              <a:rPr lang="zh-CN" altLang="en-US" dirty="0">
                <a:latin typeface="Times New Roman" panose="02020603050405020304" pitchFamily="18" charset="0"/>
                <a:ea typeface="宋体" panose="02010600030101010101" pitchFamily="2" charset="-122"/>
              </a:rPr>
              <a:t>为了保证每个概念激活图都可以捕获到特定的概念，引入单词短语。</a:t>
            </a:r>
            <a:endParaRPr lang="en-US" altLang="zh-CN" dirty="0">
              <a:latin typeface="Times New Roman" panose="02020603050405020304" pitchFamily="18" charset="0"/>
              <a:ea typeface="宋体" panose="02010600030101010101" pitchFamily="2" charset="-122"/>
            </a:endParaRPr>
          </a:p>
          <a:p>
            <a:pPr>
              <a:lnSpc>
                <a:spcPct val="130000"/>
              </a:lnSpc>
            </a:pPr>
            <a:r>
              <a:rPr lang="zh-CN" altLang="en-US" dirty="0">
                <a:latin typeface="Times New Roman" panose="02020603050405020304" pitchFamily="18" charset="0"/>
                <a:ea typeface="宋体" panose="02010600030101010101" pitchFamily="2" charset="-122"/>
              </a:rPr>
              <a:t>将视觉特征和文本特征联合嵌入到共空间中进行跨模态语义相似性估计。</a:t>
            </a:r>
          </a:p>
          <a:p>
            <a:pPr>
              <a:lnSpc>
                <a:spcPct val="130000"/>
              </a:lnSpc>
            </a:pPr>
            <a:endParaRPr lang="en-US" altLang="zh-CN" dirty="0">
              <a:latin typeface="Times New Roman" panose="02020603050405020304" pitchFamily="18" charset="0"/>
              <a:ea typeface="宋体" panose="02010600030101010101" pitchFamily="2" charset="-122"/>
            </a:endParaRPr>
          </a:p>
        </p:txBody>
      </p:sp>
      <p:graphicFrame>
        <p:nvGraphicFramePr>
          <p:cNvPr id="9" name="对象 8">
            <a:extLst>
              <a:ext uri="{FF2B5EF4-FFF2-40B4-BE49-F238E27FC236}">
                <a16:creationId xmlns:a16="http://schemas.microsoft.com/office/drawing/2014/main" id="{206085FA-7C12-4BDB-80F7-A57CD74B2A5E}"/>
              </a:ext>
            </a:extLst>
          </p:cNvPr>
          <p:cNvGraphicFramePr>
            <a:graphicFrameLocks noChangeAspect="1"/>
          </p:cNvGraphicFramePr>
          <p:nvPr>
            <p:extLst>
              <p:ext uri="{D42A27DB-BD31-4B8C-83A1-F6EECF244321}">
                <p14:modId xmlns:p14="http://schemas.microsoft.com/office/powerpoint/2010/main" val="1889439619"/>
              </p:ext>
            </p:extLst>
          </p:nvPr>
        </p:nvGraphicFramePr>
        <p:xfrm>
          <a:off x="592554" y="4150133"/>
          <a:ext cx="5280363" cy="1110697"/>
        </p:xfrm>
        <a:graphic>
          <a:graphicData uri="http://schemas.openxmlformats.org/presentationml/2006/ole">
            <mc:AlternateContent xmlns:mc="http://schemas.openxmlformats.org/markup-compatibility/2006">
              <mc:Choice xmlns:v="urn:schemas-microsoft-com:vml" Requires="v">
                <p:oleObj name="Equation" r:id="rId5" imgW="2762486" imgH="581061" progId="Equation.DSMT4">
                  <p:embed/>
                </p:oleObj>
              </mc:Choice>
              <mc:Fallback>
                <p:oleObj name="Equation" r:id="rId5" imgW="2762486" imgH="581061" progId="Equation.DSMT4">
                  <p:embed/>
                  <p:pic>
                    <p:nvPicPr>
                      <p:cNvPr id="0" name=""/>
                      <p:cNvPicPr/>
                      <p:nvPr/>
                    </p:nvPicPr>
                    <p:blipFill>
                      <a:blip r:embed="rId6"/>
                      <a:stretch>
                        <a:fillRect/>
                      </a:stretch>
                    </p:blipFill>
                    <p:spPr>
                      <a:xfrm>
                        <a:off x="592554" y="4150133"/>
                        <a:ext cx="5280363" cy="1110697"/>
                      </a:xfrm>
                      <a:prstGeom prst="rect">
                        <a:avLst/>
                      </a:prstGeom>
                    </p:spPr>
                  </p:pic>
                </p:oleObj>
              </mc:Fallback>
            </mc:AlternateContent>
          </a:graphicData>
        </a:graphic>
      </p:graphicFrame>
    </p:spTree>
    <p:extLst>
      <p:ext uri="{BB962C8B-B14F-4D97-AF65-F5344CB8AC3E}">
        <p14:creationId xmlns:p14="http://schemas.microsoft.com/office/powerpoint/2010/main" val="35950868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86B0A2D9-AB67-4E20-B10A-8B381BA4CC73}"/>
              </a:ext>
            </a:extLst>
          </p:cNvPr>
          <p:cNvSpPr txBox="1"/>
          <p:nvPr/>
        </p:nvSpPr>
        <p:spPr>
          <a:xfrm>
            <a:off x="660400" y="1039907"/>
            <a:ext cx="1058134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映射一致性损失</a:t>
            </a:r>
          </a:p>
        </p:txBody>
      </p:sp>
      <p:pic>
        <p:nvPicPr>
          <p:cNvPr id="5" name="图片 4">
            <a:extLst>
              <a:ext uri="{FF2B5EF4-FFF2-40B4-BE49-F238E27FC236}">
                <a16:creationId xmlns:a16="http://schemas.microsoft.com/office/drawing/2014/main" id="{EC2672E6-37E5-4FDB-BF18-0906F7D30AD0}"/>
              </a:ext>
            </a:extLst>
          </p:cNvPr>
          <p:cNvPicPr>
            <a:picLocks noChangeAspect="1"/>
          </p:cNvPicPr>
          <p:nvPr/>
        </p:nvPicPr>
        <p:blipFill>
          <a:blip r:embed="rId4"/>
          <a:stretch>
            <a:fillRect/>
          </a:stretch>
        </p:blipFill>
        <p:spPr>
          <a:xfrm>
            <a:off x="1876835" y="1426782"/>
            <a:ext cx="8380592" cy="3853146"/>
          </a:xfrm>
          <a:prstGeom prst="rect">
            <a:avLst/>
          </a:prstGeom>
        </p:spPr>
      </p:pic>
      <p:sp>
        <p:nvSpPr>
          <p:cNvPr id="6" name="矩形 5">
            <a:extLst>
              <a:ext uri="{FF2B5EF4-FFF2-40B4-BE49-F238E27FC236}">
                <a16:creationId xmlns:a16="http://schemas.microsoft.com/office/drawing/2014/main" id="{DE8EA013-1CF5-4CD0-9471-40874734C830}"/>
              </a:ext>
            </a:extLst>
          </p:cNvPr>
          <p:cNvSpPr/>
          <p:nvPr/>
        </p:nvSpPr>
        <p:spPr>
          <a:xfrm>
            <a:off x="7739297" y="3769993"/>
            <a:ext cx="251813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DF6E4BC-F21F-4886-AE58-5BFF23A1CC8D}"/>
              </a:ext>
            </a:extLst>
          </p:cNvPr>
          <p:cNvSpPr txBox="1"/>
          <p:nvPr/>
        </p:nvSpPr>
        <p:spPr>
          <a:xfrm>
            <a:off x="479844" y="5344528"/>
            <a:ext cx="10942451" cy="1136721"/>
          </a:xfrm>
          <a:prstGeom prst="rect">
            <a:avLst/>
          </a:prstGeom>
          <a:noFill/>
        </p:spPr>
        <p:txBody>
          <a:bodyPr wrap="square" rtlCol="0">
            <a:spAutoFit/>
          </a:bodyPr>
          <a:lstStyle/>
          <a:p>
            <a:pPr>
              <a:lnSpc>
                <a:spcPct val="130000"/>
              </a:lnSpc>
            </a:pPr>
            <a:r>
              <a:rPr lang="zh-CN" altLang="en-US" dirty="0">
                <a:latin typeface="Times New Roman" panose="02020603050405020304" pitchFamily="18" charset="0"/>
                <a:ea typeface="宋体" panose="02010600030101010101" pitchFamily="2" charset="-122"/>
              </a:rPr>
              <a:t>为了进一步提高映射一致性并确保每个过滤器隔离一些概念，引入对抗图像，输入图像中存在第</a:t>
            </a:r>
            <a:r>
              <a:rPr lang="en-US" altLang="zh-CN" dirty="0">
                <a:latin typeface="Times New Roman" panose="02020603050405020304" pitchFamily="18" charset="0"/>
                <a:ea typeface="宋体" panose="02010600030101010101" pitchFamily="2" charset="-122"/>
              </a:rPr>
              <a:t>k</a:t>
            </a:r>
            <a:r>
              <a:rPr lang="zh-CN" altLang="en-US" dirty="0">
                <a:latin typeface="Times New Roman" panose="02020603050405020304" pitchFamily="18" charset="0"/>
                <a:ea typeface="宋体" panose="02010600030101010101" pitchFamily="2" charset="-122"/>
              </a:rPr>
              <a:t>个概念，但是对抗图像中不存在这一概念，那么相应的第</a:t>
            </a:r>
            <a:r>
              <a:rPr lang="en-US" altLang="zh-CN" dirty="0">
                <a:latin typeface="Times New Roman" panose="02020603050405020304" pitchFamily="18" charset="0"/>
                <a:ea typeface="宋体" panose="02010600030101010101" pitchFamily="2" charset="-122"/>
              </a:rPr>
              <a:t>k</a:t>
            </a:r>
            <a:r>
              <a:rPr lang="zh-CN" altLang="en-US" dirty="0">
                <a:latin typeface="Times New Roman" panose="02020603050405020304" pitchFamily="18" charset="0"/>
                <a:ea typeface="宋体" panose="02010600030101010101" pitchFamily="2" charset="-122"/>
              </a:rPr>
              <a:t>个概念的单词短语嵌入向量应该更接近输入图像第</a:t>
            </a:r>
            <a:r>
              <a:rPr lang="en-US" altLang="zh-CN" dirty="0">
                <a:latin typeface="Times New Roman" panose="02020603050405020304" pitchFamily="18" charset="0"/>
                <a:ea typeface="宋体" panose="02010600030101010101" pitchFamily="2" charset="-122"/>
              </a:rPr>
              <a:t>k</a:t>
            </a:r>
            <a:r>
              <a:rPr lang="zh-CN" altLang="en-US" dirty="0">
                <a:latin typeface="Times New Roman" panose="02020603050405020304" pitchFamily="18" charset="0"/>
                <a:ea typeface="宋体" panose="02010600030101010101" pitchFamily="2" charset="-122"/>
              </a:rPr>
              <a:t>个概念激活图的嵌入向量。</a:t>
            </a:r>
          </a:p>
        </p:txBody>
      </p:sp>
      <p:graphicFrame>
        <p:nvGraphicFramePr>
          <p:cNvPr id="9" name="对象 8">
            <a:extLst>
              <a:ext uri="{FF2B5EF4-FFF2-40B4-BE49-F238E27FC236}">
                <a16:creationId xmlns:a16="http://schemas.microsoft.com/office/drawing/2014/main" id="{55A1D92E-A258-4725-9CA1-E4C9A5662C85}"/>
              </a:ext>
            </a:extLst>
          </p:cNvPr>
          <p:cNvGraphicFramePr>
            <a:graphicFrameLocks noChangeAspect="1"/>
          </p:cNvGraphicFramePr>
          <p:nvPr>
            <p:extLst>
              <p:ext uri="{D42A27DB-BD31-4B8C-83A1-F6EECF244321}">
                <p14:modId xmlns:p14="http://schemas.microsoft.com/office/powerpoint/2010/main" val="3578872848"/>
              </p:ext>
            </p:extLst>
          </p:nvPr>
        </p:nvGraphicFramePr>
        <p:xfrm>
          <a:off x="7713714" y="4255775"/>
          <a:ext cx="4165630" cy="1060622"/>
        </p:xfrm>
        <a:graphic>
          <a:graphicData uri="http://schemas.openxmlformats.org/presentationml/2006/ole">
            <mc:AlternateContent xmlns:mc="http://schemas.openxmlformats.org/markup-compatibility/2006">
              <mc:Choice xmlns:v="urn:schemas-microsoft-com:vml" Requires="v">
                <p:oleObj name="Equation" r:id="rId5" imgW="2581393" imgH="657384" progId="Equation.DSMT4">
                  <p:embed/>
                </p:oleObj>
              </mc:Choice>
              <mc:Fallback>
                <p:oleObj name="Equation" r:id="rId5" imgW="2581393" imgH="657384" progId="Equation.DSMT4">
                  <p:embed/>
                  <p:pic>
                    <p:nvPicPr>
                      <p:cNvPr id="0" name=""/>
                      <p:cNvPicPr/>
                      <p:nvPr/>
                    </p:nvPicPr>
                    <p:blipFill>
                      <a:blip r:embed="rId6"/>
                      <a:stretch>
                        <a:fillRect/>
                      </a:stretch>
                    </p:blipFill>
                    <p:spPr>
                      <a:xfrm>
                        <a:off x="7713714" y="4255775"/>
                        <a:ext cx="4165630" cy="1060622"/>
                      </a:xfrm>
                      <a:prstGeom prst="rect">
                        <a:avLst/>
                      </a:prstGeom>
                    </p:spPr>
                  </p:pic>
                </p:oleObj>
              </mc:Fallback>
            </mc:AlternateContent>
          </a:graphicData>
        </a:graphic>
      </p:graphicFrame>
    </p:spTree>
    <p:extLst>
      <p:ext uri="{BB962C8B-B14F-4D97-AF65-F5344CB8AC3E}">
        <p14:creationId xmlns:p14="http://schemas.microsoft.com/office/powerpoint/2010/main" val="251019082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02D4A987-6B12-4EC8-B282-D17901DF09FA}"/>
              </a:ext>
            </a:extLst>
          </p:cNvPr>
          <p:cNvSpPr txBox="1"/>
          <p:nvPr/>
        </p:nvSpPr>
        <p:spPr>
          <a:xfrm>
            <a:off x="660400" y="1039907"/>
            <a:ext cx="1058134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相干性损失</a:t>
            </a:r>
          </a:p>
        </p:txBody>
      </p:sp>
      <p:sp>
        <p:nvSpPr>
          <p:cNvPr id="15" name="文本框 14">
            <a:extLst>
              <a:ext uri="{FF2B5EF4-FFF2-40B4-BE49-F238E27FC236}">
                <a16:creationId xmlns:a16="http://schemas.microsoft.com/office/drawing/2014/main" id="{9099DB35-D965-4B5A-B096-9DC280A23891}"/>
              </a:ext>
            </a:extLst>
          </p:cNvPr>
          <p:cNvSpPr txBox="1"/>
          <p:nvPr/>
        </p:nvSpPr>
        <p:spPr>
          <a:xfrm>
            <a:off x="617337" y="1597080"/>
            <a:ext cx="8365297" cy="773802"/>
          </a:xfrm>
          <a:prstGeom prst="rect">
            <a:avLst/>
          </a:prstGeom>
          <a:noFill/>
        </p:spPr>
        <p:txBody>
          <a:bodyPr wrap="square">
            <a:spAutoFit/>
          </a:bodyPr>
          <a:lstStyle/>
          <a:p>
            <a:pPr>
              <a:lnSpc>
                <a:spcPct val="130000"/>
              </a:lnSpc>
            </a:pPr>
            <a:r>
              <a:rPr lang="zh-CN" altLang="en-US" dirty="0">
                <a:latin typeface="Times New Roman" panose="02020603050405020304" pitchFamily="18" charset="0"/>
                <a:ea typeface="宋体" panose="02010600030101010101" pitchFamily="2" charset="-122"/>
              </a:rPr>
              <a:t>为了鼓励概念编码器的每个滤波器的激活在图像中存在概念时集中于病变区域，并在图像中不存在概念时惩罚激活，添加了一个额外的损失函数。</a:t>
            </a:r>
          </a:p>
        </p:txBody>
      </p:sp>
      <p:pic>
        <p:nvPicPr>
          <p:cNvPr id="3" name="图片 2">
            <a:extLst>
              <a:ext uri="{FF2B5EF4-FFF2-40B4-BE49-F238E27FC236}">
                <a16:creationId xmlns:a16="http://schemas.microsoft.com/office/drawing/2014/main" id="{9A619980-0C43-4F01-9678-F9E2D01F90C1}"/>
              </a:ext>
            </a:extLst>
          </p:cNvPr>
          <p:cNvPicPr>
            <a:picLocks noChangeAspect="1"/>
          </p:cNvPicPr>
          <p:nvPr/>
        </p:nvPicPr>
        <p:blipFill>
          <a:blip r:embed="rId4"/>
          <a:stretch>
            <a:fillRect/>
          </a:stretch>
        </p:blipFill>
        <p:spPr>
          <a:xfrm>
            <a:off x="660400" y="2594685"/>
            <a:ext cx="9732982" cy="2642172"/>
          </a:xfrm>
          <a:prstGeom prst="rect">
            <a:avLst/>
          </a:prstGeom>
        </p:spPr>
      </p:pic>
      <p:graphicFrame>
        <p:nvGraphicFramePr>
          <p:cNvPr id="5" name="对象 4">
            <a:extLst>
              <a:ext uri="{FF2B5EF4-FFF2-40B4-BE49-F238E27FC236}">
                <a16:creationId xmlns:a16="http://schemas.microsoft.com/office/drawing/2014/main" id="{C2093E4E-C8CD-41E5-B11D-0D819DC3A1F1}"/>
              </a:ext>
            </a:extLst>
          </p:cNvPr>
          <p:cNvGraphicFramePr>
            <a:graphicFrameLocks noChangeAspect="1"/>
          </p:cNvGraphicFramePr>
          <p:nvPr>
            <p:extLst>
              <p:ext uri="{D42A27DB-BD31-4B8C-83A1-F6EECF244321}">
                <p14:modId xmlns:p14="http://schemas.microsoft.com/office/powerpoint/2010/main" val="3624252204"/>
              </p:ext>
            </p:extLst>
          </p:nvPr>
        </p:nvGraphicFramePr>
        <p:xfrm>
          <a:off x="8101442" y="1720397"/>
          <a:ext cx="3068581" cy="874288"/>
        </p:xfrm>
        <a:graphic>
          <a:graphicData uri="http://schemas.openxmlformats.org/presentationml/2006/ole">
            <mc:AlternateContent xmlns:mc="http://schemas.openxmlformats.org/markup-compatibility/2006">
              <mc:Choice xmlns:v="urn:schemas-microsoft-com:vml" Requires="v">
                <p:oleObj name="Equation" r:id="rId5" imgW="1705087" imgH="485657" progId="Equation.DSMT4">
                  <p:embed/>
                </p:oleObj>
              </mc:Choice>
              <mc:Fallback>
                <p:oleObj name="Equation" r:id="rId5" imgW="1705087" imgH="485657" progId="Equation.DSMT4">
                  <p:embed/>
                  <p:pic>
                    <p:nvPicPr>
                      <p:cNvPr id="0" name=""/>
                      <p:cNvPicPr/>
                      <p:nvPr/>
                    </p:nvPicPr>
                    <p:blipFill>
                      <a:blip r:embed="rId6"/>
                      <a:stretch>
                        <a:fillRect/>
                      </a:stretch>
                    </p:blipFill>
                    <p:spPr>
                      <a:xfrm>
                        <a:off x="8101442" y="1720397"/>
                        <a:ext cx="3068581" cy="874288"/>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30FFD28F-F276-4096-A327-52D301F6E564}"/>
              </a:ext>
            </a:extLst>
          </p:cNvPr>
          <p:cNvSpPr txBox="1"/>
          <p:nvPr/>
        </p:nvSpPr>
        <p:spPr>
          <a:xfrm>
            <a:off x="762000" y="5405718"/>
            <a:ext cx="186341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最终的损失函数：</a:t>
            </a:r>
          </a:p>
        </p:txBody>
      </p:sp>
      <p:graphicFrame>
        <p:nvGraphicFramePr>
          <p:cNvPr id="7" name="对象 6">
            <a:extLst>
              <a:ext uri="{FF2B5EF4-FFF2-40B4-BE49-F238E27FC236}">
                <a16:creationId xmlns:a16="http://schemas.microsoft.com/office/drawing/2014/main" id="{7C947690-6289-4E37-9D39-2CAA435BDDDA}"/>
              </a:ext>
            </a:extLst>
          </p:cNvPr>
          <p:cNvGraphicFramePr>
            <a:graphicFrameLocks noChangeAspect="1"/>
          </p:cNvGraphicFramePr>
          <p:nvPr>
            <p:extLst>
              <p:ext uri="{D42A27DB-BD31-4B8C-83A1-F6EECF244321}">
                <p14:modId xmlns:p14="http://schemas.microsoft.com/office/powerpoint/2010/main" val="451764179"/>
              </p:ext>
            </p:extLst>
          </p:nvPr>
        </p:nvGraphicFramePr>
        <p:xfrm>
          <a:off x="2677525" y="5340046"/>
          <a:ext cx="3418475" cy="536621"/>
        </p:xfrm>
        <a:graphic>
          <a:graphicData uri="http://schemas.openxmlformats.org/presentationml/2006/ole">
            <mc:AlternateContent xmlns:mc="http://schemas.openxmlformats.org/markup-compatibility/2006">
              <mc:Choice xmlns:v="urn:schemas-microsoft-com:vml" Requires="v">
                <p:oleObj name="Equation" r:id="rId7" imgW="1638482" imgH="257049" progId="Equation.DSMT4">
                  <p:embed/>
                </p:oleObj>
              </mc:Choice>
              <mc:Fallback>
                <p:oleObj name="Equation" r:id="rId7" imgW="1638482" imgH="257049" progId="Equation.DSMT4">
                  <p:embed/>
                  <p:pic>
                    <p:nvPicPr>
                      <p:cNvPr id="0" name=""/>
                      <p:cNvPicPr/>
                      <p:nvPr/>
                    </p:nvPicPr>
                    <p:blipFill>
                      <a:blip r:embed="rId8"/>
                      <a:stretch>
                        <a:fillRect/>
                      </a:stretch>
                    </p:blipFill>
                    <p:spPr>
                      <a:xfrm>
                        <a:off x="2677525" y="5340046"/>
                        <a:ext cx="3418475" cy="536621"/>
                      </a:xfrm>
                      <a:prstGeom prst="rect">
                        <a:avLst/>
                      </a:prstGeom>
                    </p:spPr>
                  </p:pic>
                </p:oleObj>
              </mc:Fallback>
            </mc:AlternateContent>
          </a:graphicData>
        </a:graphic>
      </p:graphicFrame>
      <p:sp>
        <p:nvSpPr>
          <p:cNvPr id="8" name="Rectangle 2">
            <a:extLst>
              <a:ext uri="{FF2B5EF4-FFF2-40B4-BE49-F238E27FC236}">
                <a16:creationId xmlns:a16="http://schemas.microsoft.com/office/drawing/2014/main" id="{A676868C-F6EB-4858-A2CA-9906FDF139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3F3780E3-753E-4E70-8662-10A8857F89D0}"/>
              </a:ext>
            </a:extLst>
          </p:cNvPr>
          <p:cNvGraphicFramePr>
            <a:graphicFrameLocks noChangeAspect="1"/>
          </p:cNvGraphicFramePr>
          <p:nvPr>
            <p:extLst>
              <p:ext uri="{D42A27DB-BD31-4B8C-83A1-F6EECF244321}">
                <p14:modId xmlns:p14="http://schemas.microsoft.com/office/powerpoint/2010/main" val="2306566552"/>
              </p:ext>
            </p:extLst>
          </p:nvPr>
        </p:nvGraphicFramePr>
        <p:xfrm>
          <a:off x="2677525" y="5858853"/>
          <a:ext cx="1766045" cy="504584"/>
        </p:xfrm>
        <a:graphic>
          <a:graphicData uri="http://schemas.openxmlformats.org/presentationml/2006/ole">
            <mc:AlternateContent xmlns:mc="http://schemas.openxmlformats.org/markup-compatibility/2006">
              <mc:Choice xmlns:v="urn:schemas-microsoft-com:vml" Requires="v">
                <p:oleObj name="Equation" r:id="rId9" imgW="800100" imgH="228600" progId="Equation.DSMT4">
                  <p:embed/>
                </p:oleObj>
              </mc:Choice>
              <mc:Fallback>
                <p:oleObj name="Equation" r:id="rId9" imgW="800100" imgH="228600"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7525" y="5858853"/>
                        <a:ext cx="1766045" cy="504584"/>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744AB522-40EF-442A-9DFF-A70233485264}"/>
              </a:ext>
            </a:extLst>
          </p:cNvPr>
          <p:cNvGraphicFramePr>
            <a:graphicFrameLocks noChangeAspect="1"/>
          </p:cNvGraphicFramePr>
          <p:nvPr>
            <p:extLst>
              <p:ext uri="{D42A27DB-BD31-4B8C-83A1-F6EECF244321}">
                <p14:modId xmlns:p14="http://schemas.microsoft.com/office/powerpoint/2010/main" val="2286498001"/>
              </p:ext>
            </p:extLst>
          </p:nvPr>
        </p:nvGraphicFramePr>
        <p:xfrm>
          <a:off x="4920782" y="5775050"/>
          <a:ext cx="5099058" cy="648971"/>
        </p:xfrm>
        <a:graphic>
          <a:graphicData uri="http://schemas.openxmlformats.org/presentationml/2006/ole">
            <mc:AlternateContent xmlns:mc="http://schemas.openxmlformats.org/markup-compatibility/2006">
              <mc:Choice xmlns:v="urn:schemas-microsoft-com:vml" Requires="v">
                <p:oleObj name="Equation" r:id="rId11" imgW="2619555" imgH="333372" progId="Equation.DSMT4">
                  <p:embed/>
                </p:oleObj>
              </mc:Choice>
              <mc:Fallback>
                <p:oleObj name="Equation" r:id="rId11" imgW="2619555" imgH="333372" progId="Equation.DSMT4">
                  <p:embed/>
                  <p:pic>
                    <p:nvPicPr>
                      <p:cNvPr id="0" name=""/>
                      <p:cNvPicPr/>
                      <p:nvPr/>
                    </p:nvPicPr>
                    <p:blipFill>
                      <a:blip r:embed="rId12"/>
                      <a:stretch>
                        <a:fillRect/>
                      </a:stretch>
                    </p:blipFill>
                    <p:spPr>
                      <a:xfrm>
                        <a:off x="4920782" y="5775050"/>
                        <a:ext cx="5099058" cy="648971"/>
                      </a:xfrm>
                      <a:prstGeom prst="rect">
                        <a:avLst/>
                      </a:prstGeom>
                    </p:spPr>
                  </p:pic>
                </p:oleObj>
              </mc:Fallback>
            </mc:AlternateContent>
          </a:graphicData>
        </a:graphic>
      </p:graphicFrame>
    </p:spTree>
    <p:extLst>
      <p:ext uri="{BB962C8B-B14F-4D97-AF65-F5344CB8AC3E}">
        <p14:creationId xmlns:p14="http://schemas.microsoft.com/office/powerpoint/2010/main" val="33245125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02D4A987-6B12-4EC8-B282-D17901DF09FA}"/>
              </a:ext>
            </a:extLst>
          </p:cNvPr>
          <p:cNvSpPr txBox="1"/>
          <p:nvPr/>
        </p:nvSpPr>
        <p:spPr>
          <a:xfrm>
            <a:off x="660400" y="1039907"/>
            <a:ext cx="1058134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对分类决策的贡献</a:t>
            </a:r>
          </a:p>
        </p:txBody>
      </p:sp>
      <p:sp>
        <p:nvSpPr>
          <p:cNvPr id="14" name="文本框 13">
            <a:extLst>
              <a:ext uri="{FF2B5EF4-FFF2-40B4-BE49-F238E27FC236}">
                <a16:creationId xmlns:a16="http://schemas.microsoft.com/office/drawing/2014/main" id="{13AF4825-D6BF-4893-A668-26A779A394CD}"/>
              </a:ext>
            </a:extLst>
          </p:cNvPr>
          <p:cNvSpPr txBox="1"/>
          <p:nvPr/>
        </p:nvSpPr>
        <p:spPr>
          <a:xfrm>
            <a:off x="592554" y="3547283"/>
            <a:ext cx="1058134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分割模块</a:t>
            </a:r>
          </a:p>
        </p:txBody>
      </p:sp>
      <p:sp>
        <p:nvSpPr>
          <p:cNvPr id="2" name="文本框 1">
            <a:extLst>
              <a:ext uri="{FF2B5EF4-FFF2-40B4-BE49-F238E27FC236}">
                <a16:creationId xmlns:a16="http://schemas.microsoft.com/office/drawing/2014/main" id="{80C2EB81-27C3-4D0B-A724-DD4FFD4D6481}"/>
              </a:ext>
            </a:extLst>
          </p:cNvPr>
          <p:cNvSpPr txBox="1"/>
          <p:nvPr/>
        </p:nvSpPr>
        <p:spPr>
          <a:xfrm>
            <a:off x="725832" y="1568823"/>
            <a:ext cx="9180168" cy="1133900"/>
          </a:xfrm>
          <a:prstGeom prst="rect">
            <a:avLst/>
          </a:prstGeom>
          <a:noFill/>
        </p:spPr>
        <p:txBody>
          <a:bodyPr wrap="square" rtlCol="0">
            <a:spAutoFit/>
          </a:bodyPr>
          <a:lstStyle/>
          <a:p>
            <a:pPr>
              <a:lnSpc>
                <a:spcPct val="130000"/>
              </a:lnSpc>
            </a:pPr>
            <a:r>
              <a:rPr lang="zh-CN" altLang="en-US" dirty="0">
                <a:latin typeface="Times New Roman" panose="02020603050405020304" pitchFamily="18" charset="0"/>
                <a:ea typeface="宋体" panose="02010600030101010101" pitchFamily="2" charset="-122"/>
              </a:rPr>
              <a:t>由于分类器</a:t>
            </a:r>
            <a:r>
              <a:rPr lang="en-US" altLang="zh-CN" dirty="0">
                <a:latin typeface="Times New Roman" panose="02020603050405020304" pitchFamily="18" charset="0"/>
                <a:ea typeface="宋体" panose="02010600030101010101" pitchFamily="2" charset="-122"/>
              </a:rPr>
              <a:t>FC</a:t>
            </a:r>
            <a:r>
              <a:rPr lang="zh-CN" altLang="en-US" dirty="0">
                <a:latin typeface="Times New Roman" panose="02020603050405020304" pitchFamily="18" charset="0"/>
                <a:ea typeface="宋体" panose="02010600030101010101" pitchFamily="2" charset="-122"/>
              </a:rPr>
              <a:t>层的权重矩阵                     表示每个概念对最终类别预测的重要性，通过将视觉特征     与 </a:t>
            </a:r>
            <a:r>
              <a:rPr lang="en-US" altLang="zh-CN" dirty="0">
                <a:latin typeface="Times New Roman" panose="02020603050405020304" pitchFamily="18" charset="0"/>
                <a:ea typeface="宋体" panose="02010600030101010101" pitchFamily="2" charset="-122"/>
              </a:rPr>
              <a:t>FC </a:t>
            </a:r>
            <a:r>
              <a:rPr lang="zh-CN" altLang="en-US" dirty="0">
                <a:latin typeface="Times New Roman" panose="02020603050405020304" pitchFamily="18" charset="0"/>
                <a:ea typeface="宋体" panose="02010600030101010101" pitchFamily="2" charset="-122"/>
              </a:rPr>
              <a:t>层相应的权重           相乘来计算每个概念</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对最终决策的贡献</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通过</a:t>
            </a:r>
            <a:r>
              <a:rPr lang="en-US" altLang="zh-CN" dirty="0" err="1">
                <a:latin typeface="Times New Roman" panose="02020603050405020304" pitchFamily="18" charset="0"/>
                <a:ea typeface="宋体" panose="02010600030101010101" pitchFamily="2" charset="-122"/>
              </a:rPr>
              <a:t>softmax</a:t>
            </a:r>
            <a:r>
              <a:rPr lang="zh-CN" altLang="en-US" dirty="0">
                <a:latin typeface="Times New Roman" panose="02020603050405020304" pitchFamily="18" charset="0"/>
                <a:ea typeface="宋体" panose="02010600030101010101" pitchFamily="2" charset="-122"/>
              </a:rPr>
              <a:t>操作即可获得每个概念贡献的概率估计。</a:t>
            </a:r>
          </a:p>
        </p:txBody>
      </p:sp>
      <p:graphicFrame>
        <p:nvGraphicFramePr>
          <p:cNvPr id="3" name="对象 2">
            <a:extLst>
              <a:ext uri="{FF2B5EF4-FFF2-40B4-BE49-F238E27FC236}">
                <a16:creationId xmlns:a16="http://schemas.microsoft.com/office/drawing/2014/main" id="{95695CC3-4A70-4599-84A6-AC9641220683}"/>
              </a:ext>
            </a:extLst>
          </p:cNvPr>
          <p:cNvGraphicFramePr>
            <a:graphicFrameLocks noChangeAspect="1"/>
          </p:cNvGraphicFramePr>
          <p:nvPr>
            <p:extLst>
              <p:ext uri="{D42A27DB-BD31-4B8C-83A1-F6EECF244321}">
                <p14:modId xmlns:p14="http://schemas.microsoft.com/office/powerpoint/2010/main" val="419686546"/>
              </p:ext>
            </p:extLst>
          </p:nvPr>
        </p:nvGraphicFramePr>
        <p:xfrm>
          <a:off x="3658644" y="1533108"/>
          <a:ext cx="1213519" cy="369332"/>
        </p:xfrm>
        <a:graphic>
          <a:graphicData uri="http://schemas.openxmlformats.org/presentationml/2006/ole">
            <mc:AlternateContent xmlns:mc="http://schemas.openxmlformats.org/markup-compatibility/2006">
              <mc:Choice xmlns:v="urn:schemas-microsoft-com:vml" Requires="v">
                <p:oleObj name="Equation" r:id="rId4" imgW="657409" imgH="200167" progId="Equation.DSMT4">
                  <p:embed/>
                </p:oleObj>
              </mc:Choice>
              <mc:Fallback>
                <p:oleObj name="Equation" r:id="rId4" imgW="657409" imgH="200167" progId="Equation.DSMT4">
                  <p:embed/>
                  <p:pic>
                    <p:nvPicPr>
                      <p:cNvPr id="0" name=""/>
                      <p:cNvPicPr/>
                      <p:nvPr/>
                    </p:nvPicPr>
                    <p:blipFill>
                      <a:blip r:embed="rId5"/>
                      <a:stretch>
                        <a:fillRect/>
                      </a:stretch>
                    </p:blipFill>
                    <p:spPr>
                      <a:xfrm>
                        <a:off x="3658644" y="1533108"/>
                        <a:ext cx="1213519" cy="369332"/>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C50F5FEC-2D1B-4BD3-893E-E95952F92A3D}"/>
              </a:ext>
            </a:extLst>
          </p:cNvPr>
          <p:cNvSpPr txBox="1"/>
          <p:nvPr/>
        </p:nvSpPr>
        <p:spPr>
          <a:xfrm>
            <a:off x="643810" y="4078778"/>
            <a:ext cx="10530085" cy="923330"/>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使用 </a:t>
            </a:r>
            <a:r>
              <a:rPr lang="en-US" altLang="zh-CN" dirty="0">
                <a:latin typeface="Times New Roman" panose="02020603050405020304" pitchFamily="18" charset="0"/>
                <a:ea typeface="宋体" panose="02010600030101010101" pitchFamily="2" charset="-122"/>
              </a:rPr>
              <a:t>HAM10000</a:t>
            </a:r>
            <a:r>
              <a:rPr lang="zh-CN" altLang="en-US" dirty="0">
                <a:latin typeface="Times New Roman" panose="02020603050405020304" pitchFamily="18" charset="0"/>
                <a:ea typeface="宋体" panose="02010600030101010101" pitchFamily="2" charset="-122"/>
              </a:rPr>
              <a:t>数据集中提供的真实皮肤分割掩模来进行分割任务，采用 </a:t>
            </a:r>
            <a:r>
              <a:rPr lang="en-US" altLang="zh-CN" dirty="0">
                <a:latin typeface="Times New Roman" panose="02020603050405020304" pitchFamily="18" charset="0"/>
                <a:ea typeface="宋体" panose="02010600030101010101" pitchFamily="2" charset="-122"/>
              </a:rPr>
              <a:t>DeepLabV3 </a:t>
            </a:r>
            <a:r>
              <a:rPr lang="zh-CN" altLang="en-US" dirty="0">
                <a:latin typeface="Times New Roman" panose="02020603050405020304" pitchFamily="18" charset="0"/>
                <a:ea typeface="宋体" panose="02010600030101010101" pitchFamily="2" charset="-122"/>
              </a:rPr>
              <a:t>模型进行训练。训练后，将皮肤图像输入模型以获得分割掩模。然后，对于分割图像和皮肤图像，使用按位与来删除所有不相关的像素，并将生成的结果输入到模型的下一阶段。</a:t>
            </a:r>
          </a:p>
        </p:txBody>
      </p:sp>
      <p:graphicFrame>
        <p:nvGraphicFramePr>
          <p:cNvPr id="5" name="对象 4">
            <a:extLst>
              <a:ext uri="{FF2B5EF4-FFF2-40B4-BE49-F238E27FC236}">
                <a16:creationId xmlns:a16="http://schemas.microsoft.com/office/drawing/2014/main" id="{CB90E6F8-949C-437C-B3F1-8A324AEF0C0C}"/>
              </a:ext>
            </a:extLst>
          </p:cNvPr>
          <p:cNvGraphicFramePr>
            <a:graphicFrameLocks noChangeAspect="1"/>
          </p:cNvGraphicFramePr>
          <p:nvPr>
            <p:extLst>
              <p:ext uri="{D42A27DB-BD31-4B8C-83A1-F6EECF244321}">
                <p14:modId xmlns:p14="http://schemas.microsoft.com/office/powerpoint/2010/main" val="898915199"/>
              </p:ext>
            </p:extLst>
          </p:nvPr>
        </p:nvGraphicFramePr>
        <p:xfrm>
          <a:off x="1649038" y="1849069"/>
          <a:ext cx="385881" cy="563980"/>
        </p:xfrm>
        <a:graphic>
          <a:graphicData uri="http://schemas.openxmlformats.org/presentationml/2006/ole">
            <mc:AlternateContent xmlns:mc="http://schemas.openxmlformats.org/markup-compatibility/2006">
              <mc:Choice xmlns:v="urn:schemas-microsoft-com:vml" Requires="v">
                <p:oleObj name="Equation" r:id="rId6" imgW="164880" imgH="241200" progId="Equation.DSMT4">
                  <p:embed/>
                </p:oleObj>
              </mc:Choice>
              <mc:Fallback>
                <p:oleObj name="Equation" r:id="rId6" imgW="164880" imgH="241200" progId="Equation.DSMT4">
                  <p:embed/>
                  <p:pic>
                    <p:nvPicPr>
                      <p:cNvPr id="0" name=""/>
                      <p:cNvPicPr/>
                      <p:nvPr/>
                    </p:nvPicPr>
                    <p:blipFill>
                      <a:blip r:embed="rId7"/>
                      <a:stretch>
                        <a:fillRect/>
                      </a:stretch>
                    </p:blipFill>
                    <p:spPr>
                      <a:xfrm>
                        <a:off x="1649038" y="1849069"/>
                        <a:ext cx="385881" cy="56398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75BDD4F2-7D4C-4B20-8E99-5BD6319FFD3F}"/>
              </a:ext>
            </a:extLst>
          </p:cNvPr>
          <p:cNvGraphicFramePr>
            <a:graphicFrameLocks noChangeAspect="1"/>
          </p:cNvGraphicFramePr>
          <p:nvPr>
            <p:extLst>
              <p:ext uri="{D42A27DB-BD31-4B8C-83A1-F6EECF244321}">
                <p14:modId xmlns:p14="http://schemas.microsoft.com/office/powerpoint/2010/main" val="839393945"/>
              </p:ext>
            </p:extLst>
          </p:nvPr>
        </p:nvGraphicFramePr>
        <p:xfrm>
          <a:off x="6709743" y="1821146"/>
          <a:ext cx="452892" cy="661919"/>
        </p:xfrm>
        <a:graphic>
          <a:graphicData uri="http://schemas.openxmlformats.org/presentationml/2006/ole">
            <mc:AlternateContent xmlns:mc="http://schemas.openxmlformats.org/markup-compatibility/2006">
              <mc:Choice xmlns:v="urn:schemas-microsoft-com:vml" Requires="v">
                <p:oleObj name="Equation" r:id="rId8" imgW="164880" imgH="241200" progId="Equation.DSMT4">
                  <p:embed/>
                </p:oleObj>
              </mc:Choice>
              <mc:Fallback>
                <p:oleObj name="Equation" r:id="rId8" imgW="164880" imgH="241200" progId="Equation.DSMT4">
                  <p:embed/>
                  <p:pic>
                    <p:nvPicPr>
                      <p:cNvPr id="0" name=""/>
                      <p:cNvPicPr/>
                      <p:nvPr/>
                    </p:nvPicPr>
                    <p:blipFill>
                      <a:blip r:embed="rId9"/>
                      <a:stretch>
                        <a:fillRect/>
                      </a:stretch>
                    </p:blipFill>
                    <p:spPr>
                      <a:xfrm>
                        <a:off x="6709743" y="1821146"/>
                        <a:ext cx="452892" cy="66191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21DDB23-46CD-4C81-ADB8-8738EADE85D4}"/>
              </a:ext>
            </a:extLst>
          </p:cNvPr>
          <p:cNvGraphicFramePr>
            <a:graphicFrameLocks noChangeAspect="1"/>
          </p:cNvGraphicFramePr>
          <p:nvPr>
            <p:extLst>
              <p:ext uri="{D42A27DB-BD31-4B8C-83A1-F6EECF244321}">
                <p14:modId xmlns:p14="http://schemas.microsoft.com/office/powerpoint/2010/main" val="4247890459"/>
              </p:ext>
            </p:extLst>
          </p:nvPr>
        </p:nvGraphicFramePr>
        <p:xfrm>
          <a:off x="3990228" y="1801948"/>
          <a:ext cx="691104" cy="641739"/>
        </p:xfrm>
        <a:graphic>
          <a:graphicData uri="http://schemas.openxmlformats.org/presentationml/2006/ole">
            <mc:AlternateContent xmlns:mc="http://schemas.openxmlformats.org/markup-compatibility/2006">
              <mc:Choice xmlns:v="urn:schemas-microsoft-com:vml" Requires="v">
                <p:oleObj name="Equation" r:id="rId10" imgW="266780" imgH="247689" progId="Equation.DSMT4">
                  <p:embed/>
                </p:oleObj>
              </mc:Choice>
              <mc:Fallback>
                <p:oleObj name="Equation" r:id="rId10" imgW="266780" imgH="247689" progId="Equation.DSMT4">
                  <p:embed/>
                  <p:pic>
                    <p:nvPicPr>
                      <p:cNvPr id="0" name=""/>
                      <p:cNvPicPr/>
                      <p:nvPr/>
                    </p:nvPicPr>
                    <p:blipFill>
                      <a:blip r:embed="rId11"/>
                      <a:stretch>
                        <a:fillRect/>
                      </a:stretch>
                    </p:blipFill>
                    <p:spPr>
                      <a:xfrm>
                        <a:off x="3990228" y="1801948"/>
                        <a:ext cx="691104" cy="641739"/>
                      </a:xfrm>
                      <a:prstGeom prst="rect">
                        <a:avLst/>
                      </a:prstGeom>
                    </p:spPr>
                  </p:pic>
                </p:oleObj>
              </mc:Fallback>
            </mc:AlternateContent>
          </a:graphicData>
        </a:graphic>
      </p:graphicFrame>
    </p:spTree>
    <p:extLst>
      <p:ext uri="{BB962C8B-B14F-4D97-AF65-F5344CB8AC3E}">
        <p14:creationId xmlns:p14="http://schemas.microsoft.com/office/powerpoint/2010/main" val="2191965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D630690C-EF13-4A82-AECF-E52AC550788F}"/>
              </a:ext>
            </a:extLst>
          </p:cNvPr>
          <p:cNvPicPr>
            <a:picLocks noChangeAspect="1"/>
          </p:cNvPicPr>
          <p:nvPr/>
        </p:nvPicPr>
        <p:blipFill>
          <a:blip r:embed="rId4"/>
          <a:stretch>
            <a:fillRect/>
          </a:stretch>
        </p:blipFill>
        <p:spPr>
          <a:xfrm>
            <a:off x="1909173" y="907295"/>
            <a:ext cx="5985276" cy="3154039"/>
          </a:xfrm>
          <a:prstGeom prst="rect">
            <a:avLst/>
          </a:prstGeom>
        </p:spPr>
      </p:pic>
      <p:pic>
        <p:nvPicPr>
          <p:cNvPr id="4" name="图片 3">
            <a:extLst>
              <a:ext uri="{FF2B5EF4-FFF2-40B4-BE49-F238E27FC236}">
                <a16:creationId xmlns:a16="http://schemas.microsoft.com/office/drawing/2014/main" id="{B7D7C9EE-19EA-4693-8CD8-42FBAB4B8D26}"/>
              </a:ext>
            </a:extLst>
          </p:cNvPr>
          <p:cNvPicPr>
            <a:picLocks noChangeAspect="1"/>
          </p:cNvPicPr>
          <p:nvPr/>
        </p:nvPicPr>
        <p:blipFill>
          <a:blip r:embed="rId5"/>
          <a:stretch>
            <a:fillRect/>
          </a:stretch>
        </p:blipFill>
        <p:spPr>
          <a:xfrm>
            <a:off x="8046853" y="909587"/>
            <a:ext cx="3226291" cy="2013206"/>
          </a:xfrm>
          <a:prstGeom prst="rect">
            <a:avLst/>
          </a:prstGeom>
        </p:spPr>
      </p:pic>
      <p:sp>
        <p:nvSpPr>
          <p:cNvPr id="17" name="文本框 16">
            <a:extLst>
              <a:ext uri="{FF2B5EF4-FFF2-40B4-BE49-F238E27FC236}">
                <a16:creationId xmlns:a16="http://schemas.microsoft.com/office/drawing/2014/main" id="{88FD44C9-F27B-4649-9B5D-B889A90AE742}"/>
              </a:ext>
            </a:extLst>
          </p:cNvPr>
          <p:cNvSpPr txBox="1"/>
          <p:nvPr/>
        </p:nvSpPr>
        <p:spPr>
          <a:xfrm>
            <a:off x="379973" y="5693593"/>
            <a:ext cx="11507395" cy="923330"/>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将 PH2的“常见痣”和“非典型痣”类别合并为一个名为“痣”的全局类别标签，以构建一个最大的数据集，名为 PH2D7，其中包含 1, 027 个临床和皮肤镜图像，将分类任务转换为二元分类问题（</a:t>
            </a:r>
            <a:r>
              <a:rPr lang="en-US" altLang="zh-CN" dirty="0">
                <a:latin typeface="Times New Roman" panose="02020603050405020304" pitchFamily="18" charset="0"/>
                <a:ea typeface="宋体" panose="02010600030101010101" pitchFamily="2" charset="-122"/>
              </a:rPr>
              <a:t> “Nevus” vs “Melanoma”</a:t>
            </a:r>
            <a:r>
              <a:rPr lang="zh-CN" altLang="en-US" dirty="0">
                <a:latin typeface="Times New Roman" panose="02020603050405020304" pitchFamily="18" charset="0"/>
                <a:ea typeface="宋体" panose="02010600030101010101" pitchFamily="2" charset="-122"/>
              </a:rPr>
              <a:t>“痣”与“黑色素瘤”</a:t>
            </a:r>
            <a:r>
              <a:rPr lang="zh-CN" altLang="en-US" dirty="0">
                <a:latin typeface="Times New Roman" panose="02020603050405020304" pitchFamily="18" charset="0"/>
              </a:rPr>
              <a:t>）</a:t>
            </a:r>
          </a:p>
        </p:txBody>
      </p:sp>
      <p:sp>
        <p:nvSpPr>
          <p:cNvPr id="19" name="文本框 18">
            <a:extLst>
              <a:ext uri="{FF2B5EF4-FFF2-40B4-BE49-F238E27FC236}">
                <a16:creationId xmlns:a16="http://schemas.microsoft.com/office/drawing/2014/main" id="{675E1E4C-3561-4409-B4C3-488FE7A3E801}"/>
              </a:ext>
            </a:extLst>
          </p:cNvPr>
          <p:cNvSpPr txBox="1"/>
          <p:nvPr/>
        </p:nvSpPr>
        <p:spPr>
          <a:xfrm>
            <a:off x="504637" y="987846"/>
            <a:ext cx="1541508"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PH2数据集：</a:t>
            </a:r>
            <a:endParaRPr lang="zh-CN" altLang="en-US" dirty="0"/>
          </a:p>
        </p:txBody>
      </p:sp>
      <p:sp>
        <p:nvSpPr>
          <p:cNvPr id="21" name="文本框 20">
            <a:extLst>
              <a:ext uri="{FF2B5EF4-FFF2-40B4-BE49-F238E27FC236}">
                <a16:creationId xmlns:a16="http://schemas.microsoft.com/office/drawing/2014/main" id="{EA905A2C-0DD7-4CAD-A18B-454A1FAB6880}"/>
              </a:ext>
            </a:extLst>
          </p:cNvPr>
          <p:cNvSpPr txBox="1"/>
          <p:nvPr/>
        </p:nvSpPr>
        <p:spPr>
          <a:xfrm>
            <a:off x="379973" y="4742132"/>
            <a:ext cx="11031308" cy="923330"/>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PH2和 Derm7pt数据集都包含几个皮肤镜标准的注释，我们将其称为“皮肤镜概念”。考虑 8 个皮肤镜概念 ：“非典型色素网络”(APN)、“典型色素网络”(TPN)、“蓝白面纱”(BWV)、“不规则条纹”(ISTR) 、“规则条纹”(RSTR)、“规则点和球”(RDG)、“不规则点和球”(IDG) 和“回归结构”(RS)。</a:t>
            </a:r>
          </a:p>
        </p:txBody>
      </p:sp>
      <p:sp>
        <p:nvSpPr>
          <p:cNvPr id="23" name="文本框 22">
            <a:extLst>
              <a:ext uri="{FF2B5EF4-FFF2-40B4-BE49-F238E27FC236}">
                <a16:creationId xmlns:a16="http://schemas.microsoft.com/office/drawing/2014/main" id="{7F25EF20-FE87-4BDD-929F-CD0855850149}"/>
              </a:ext>
            </a:extLst>
          </p:cNvPr>
          <p:cNvSpPr txBox="1"/>
          <p:nvPr/>
        </p:nvSpPr>
        <p:spPr>
          <a:xfrm>
            <a:off x="379973" y="4256989"/>
            <a:ext cx="11683767"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Derm7pt 包含超过 2, 000 张临床和皮肤镜图像，我们对其进行过滤以获得 827 张“痣”和“黑色素瘤”类别的图像。</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8CB7006F-E2F8-42CD-AAA3-4712E093513C}"/>
              </a:ext>
            </a:extLst>
          </p:cNvPr>
          <p:cNvPicPr>
            <a:picLocks noChangeAspect="1"/>
          </p:cNvPicPr>
          <p:nvPr/>
        </p:nvPicPr>
        <p:blipFill>
          <a:blip r:embed="rId4"/>
          <a:stretch>
            <a:fillRect/>
          </a:stretch>
        </p:blipFill>
        <p:spPr>
          <a:xfrm>
            <a:off x="203760" y="1762345"/>
            <a:ext cx="11557491" cy="2999895"/>
          </a:xfrm>
          <a:prstGeom prst="rect">
            <a:avLst/>
          </a:prstGeom>
        </p:spPr>
      </p:pic>
      <p:sp>
        <p:nvSpPr>
          <p:cNvPr id="15" name="文本框 14">
            <a:extLst>
              <a:ext uri="{FF2B5EF4-FFF2-40B4-BE49-F238E27FC236}">
                <a16:creationId xmlns:a16="http://schemas.microsoft.com/office/drawing/2014/main" id="{B7219F02-C21A-4456-8AB2-D95B75811BBD}"/>
              </a:ext>
            </a:extLst>
          </p:cNvPr>
          <p:cNvSpPr txBox="1"/>
          <p:nvPr/>
        </p:nvSpPr>
        <p:spPr>
          <a:xfrm>
            <a:off x="228460" y="5670410"/>
            <a:ext cx="11722380" cy="954107"/>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[23] Adria Romero Lopez, Xavier Giro-</a:t>
            </a:r>
            <a:r>
              <a:rPr lang="en-US" altLang="zh-CN" sz="1400" dirty="0" err="1">
                <a:latin typeface="Times New Roman" panose="02020603050405020304" pitchFamily="18" charset="0"/>
                <a:cs typeface="Times New Roman" panose="02020603050405020304" pitchFamily="18" charset="0"/>
              </a:rPr>
              <a:t>i</a:t>
            </a:r>
            <a:r>
              <a:rPr lang="en-US" altLang="zh-CN" sz="1400" dirty="0">
                <a:latin typeface="Times New Roman" panose="02020603050405020304" pitchFamily="18" charset="0"/>
                <a:cs typeface="Times New Roman" panose="02020603050405020304" pitchFamily="18" charset="0"/>
              </a:rPr>
              <a:t> Nieto, Jack Burdick, and </a:t>
            </a:r>
            <a:r>
              <a:rPr lang="en-US" altLang="zh-CN" sz="1400" dirty="0" err="1">
                <a:latin typeface="Times New Roman" panose="02020603050405020304" pitchFamily="18" charset="0"/>
                <a:cs typeface="Times New Roman" panose="02020603050405020304" pitchFamily="18" charset="0"/>
              </a:rPr>
              <a:t>Oge</a:t>
            </a:r>
            <a:r>
              <a:rPr lang="en-US" altLang="zh-CN" sz="1400" dirty="0">
                <a:latin typeface="Times New Roman" panose="02020603050405020304" pitchFamily="18" charset="0"/>
                <a:cs typeface="Times New Roman" panose="02020603050405020304" pitchFamily="18" charset="0"/>
              </a:rPr>
              <a:t> Marques. Skin Lesion Classification from </a:t>
            </a:r>
            <a:r>
              <a:rPr lang="en-US" altLang="zh-CN" sz="1400" dirty="0" err="1">
                <a:latin typeface="Times New Roman" panose="02020603050405020304" pitchFamily="18" charset="0"/>
                <a:cs typeface="Times New Roman" panose="02020603050405020304" pitchFamily="18" charset="0"/>
              </a:rPr>
              <a:t>Dermoscopic</a:t>
            </a:r>
            <a:r>
              <a:rPr lang="en-US" altLang="zh-CN" sz="1400" dirty="0">
                <a:latin typeface="Times New Roman" panose="02020603050405020304" pitchFamily="18" charset="0"/>
                <a:cs typeface="Times New Roman" panose="02020603050405020304" pitchFamily="18" charset="0"/>
              </a:rPr>
              <a:t> Images using Deep Learning Techniques. In Proceedings of the IEEE International Conference on Biomedical Engineering (BioMed), pages 49–54, 2017. 5, 6</a:t>
            </a:r>
          </a:p>
          <a:p>
            <a:r>
              <a:rPr lang="zh-CN" altLang="en-US" sz="1400" dirty="0">
                <a:latin typeface="Times New Roman" panose="02020603050405020304" pitchFamily="18" charset="0"/>
                <a:cs typeface="Times New Roman" panose="02020603050405020304" pitchFamily="18" charset="0"/>
              </a:rPr>
              <a:t>[34] Sandareka Wickramanayake, Wynne Hsu, and Mong Li Lee. Comprehensible Convolutional Neural Networks via Guided Concept Learning. In Proceedings of the IEEE International Joint Conference on Neural Networks (IJCNN), pages 1–8, 2021. 2, 3, 5, 6</a:t>
            </a:r>
          </a:p>
        </p:txBody>
      </p:sp>
    </p:spTree>
    <p:extLst>
      <p:ext uri="{BB962C8B-B14F-4D97-AF65-F5344CB8AC3E}">
        <p14:creationId xmlns:p14="http://schemas.microsoft.com/office/powerpoint/2010/main" val="3295767683"/>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FFFEADE0-F089-44BF-B639-D922D2E37F6F}"/>
              </a:ext>
            </a:extLst>
          </p:cNvPr>
          <p:cNvPicPr>
            <a:picLocks noChangeAspect="1"/>
          </p:cNvPicPr>
          <p:nvPr/>
        </p:nvPicPr>
        <p:blipFill>
          <a:blip r:embed="rId4"/>
          <a:stretch>
            <a:fillRect/>
          </a:stretch>
        </p:blipFill>
        <p:spPr>
          <a:xfrm>
            <a:off x="965200" y="1428664"/>
            <a:ext cx="4734438" cy="3808909"/>
          </a:xfrm>
          <a:prstGeom prst="rect">
            <a:avLst/>
          </a:prstGeom>
        </p:spPr>
      </p:pic>
      <p:pic>
        <p:nvPicPr>
          <p:cNvPr id="3" name="图片 2">
            <a:extLst>
              <a:ext uri="{FF2B5EF4-FFF2-40B4-BE49-F238E27FC236}">
                <a16:creationId xmlns:a16="http://schemas.microsoft.com/office/drawing/2014/main" id="{55E4EBBF-21D9-4089-94F6-3DB7B1033887}"/>
              </a:ext>
            </a:extLst>
          </p:cNvPr>
          <p:cNvPicPr>
            <a:picLocks noChangeAspect="1"/>
          </p:cNvPicPr>
          <p:nvPr/>
        </p:nvPicPr>
        <p:blipFill>
          <a:blip r:embed="rId5"/>
          <a:stretch>
            <a:fillRect/>
          </a:stretch>
        </p:blipFill>
        <p:spPr>
          <a:xfrm>
            <a:off x="6770573" y="1428664"/>
            <a:ext cx="4852194" cy="3663363"/>
          </a:xfrm>
          <a:prstGeom prst="rect">
            <a:avLst/>
          </a:prstGeom>
        </p:spPr>
      </p:pic>
    </p:spTree>
    <p:extLst>
      <p:ext uri="{BB962C8B-B14F-4D97-AF65-F5344CB8AC3E}">
        <p14:creationId xmlns:p14="http://schemas.microsoft.com/office/powerpoint/2010/main" val="212785027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7013C46C-4B89-4731-8839-3AB6AF0947A6}"/>
              </a:ext>
            </a:extLst>
          </p:cNvPr>
          <p:cNvPicPr>
            <a:picLocks noChangeAspect="1"/>
          </p:cNvPicPr>
          <p:nvPr/>
        </p:nvPicPr>
        <p:blipFill>
          <a:blip r:embed="rId4"/>
          <a:stretch>
            <a:fillRect/>
          </a:stretch>
        </p:blipFill>
        <p:spPr>
          <a:xfrm>
            <a:off x="929104" y="1479267"/>
            <a:ext cx="10772527" cy="4286151"/>
          </a:xfrm>
          <a:prstGeom prst="rect">
            <a:avLst/>
          </a:prstGeom>
        </p:spPr>
      </p:pic>
    </p:spTree>
    <p:extLst>
      <p:ext uri="{BB962C8B-B14F-4D97-AF65-F5344CB8AC3E}">
        <p14:creationId xmlns:p14="http://schemas.microsoft.com/office/powerpoint/2010/main" val="148663738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EAA485C3-DE91-4D0E-9599-11BEBC358727}"/>
              </a:ext>
            </a:extLst>
          </p:cNvPr>
          <p:cNvPicPr>
            <a:picLocks noChangeAspect="1"/>
          </p:cNvPicPr>
          <p:nvPr/>
        </p:nvPicPr>
        <p:blipFill>
          <a:blip r:embed="rId4"/>
          <a:stretch>
            <a:fillRect/>
          </a:stretch>
        </p:blipFill>
        <p:spPr>
          <a:xfrm>
            <a:off x="929104" y="1248256"/>
            <a:ext cx="4824896" cy="4361488"/>
          </a:xfrm>
          <a:prstGeom prst="rect">
            <a:avLst/>
          </a:prstGeom>
        </p:spPr>
      </p:pic>
      <p:pic>
        <p:nvPicPr>
          <p:cNvPr id="3" name="图片 2">
            <a:extLst>
              <a:ext uri="{FF2B5EF4-FFF2-40B4-BE49-F238E27FC236}">
                <a16:creationId xmlns:a16="http://schemas.microsoft.com/office/drawing/2014/main" id="{5EE93882-C66A-4B2B-A41C-831A64F1C491}"/>
              </a:ext>
            </a:extLst>
          </p:cNvPr>
          <p:cNvPicPr>
            <a:picLocks noChangeAspect="1"/>
          </p:cNvPicPr>
          <p:nvPr/>
        </p:nvPicPr>
        <p:blipFill>
          <a:blip r:embed="rId5"/>
          <a:stretch>
            <a:fillRect/>
          </a:stretch>
        </p:blipFill>
        <p:spPr>
          <a:xfrm>
            <a:off x="6692196" y="2020260"/>
            <a:ext cx="5086339" cy="2817479"/>
          </a:xfrm>
          <a:prstGeom prst="rect">
            <a:avLst/>
          </a:prstGeom>
        </p:spPr>
      </p:pic>
    </p:spTree>
    <p:extLst>
      <p:ext uri="{BB962C8B-B14F-4D97-AF65-F5344CB8AC3E}">
        <p14:creationId xmlns:p14="http://schemas.microsoft.com/office/powerpoint/2010/main" val="138299117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Title and Authors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106BC346-520E-4D42-871F-78EE40DC6A28}"/>
              </a:ext>
            </a:extLst>
          </p:cNvPr>
          <p:cNvPicPr>
            <a:picLocks noChangeAspect="1"/>
          </p:cNvPicPr>
          <p:nvPr/>
        </p:nvPicPr>
        <p:blipFill>
          <a:blip r:embed="rId4"/>
          <a:stretch>
            <a:fillRect/>
          </a:stretch>
        </p:blipFill>
        <p:spPr>
          <a:xfrm>
            <a:off x="897497" y="2038476"/>
            <a:ext cx="10384306" cy="26321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Title and Authors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B08D9439-F691-4290-9A6E-988621F60796}"/>
              </a:ext>
            </a:extLst>
          </p:cNvPr>
          <p:cNvPicPr>
            <a:picLocks noChangeAspect="1"/>
          </p:cNvPicPr>
          <p:nvPr/>
        </p:nvPicPr>
        <p:blipFill>
          <a:blip r:embed="rId4"/>
          <a:stretch>
            <a:fillRect/>
          </a:stretch>
        </p:blipFill>
        <p:spPr>
          <a:xfrm>
            <a:off x="2011764" y="847149"/>
            <a:ext cx="7713149" cy="55503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ABC8FBC2-3509-4091-925D-9716A6397F7B}"/>
              </a:ext>
            </a:extLst>
          </p:cNvPr>
          <p:cNvPicPr>
            <a:picLocks noChangeAspect="1"/>
          </p:cNvPicPr>
          <p:nvPr/>
        </p:nvPicPr>
        <p:blipFill>
          <a:blip r:embed="rId4"/>
          <a:stretch>
            <a:fillRect/>
          </a:stretch>
        </p:blipFill>
        <p:spPr>
          <a:xfrm>
            <a:off x="761260" y="1407051"/>
            <a:ext cx="9683362" cy="4274958"/>
          </a:xfrm>
          <a:prstGeom prst="rect">
            <a:avLst/>
          </a:prstGeom>
        </p:spPr>
      </p:pic>
      <p:sp>
        <p:nvSpPr>
          <p:cNvPr id="4" name="文本框 3">
            <a:extLst>
              <a:ext uri="{FF2B5EF4-FFF2-40B4-BE49-F238E27FC236}">
                <a16:creationId xmlns:a16="http://schemas.microsoft.com/office/drawing/2014/main" id="{1394E417-BD0C-489A-9992-692E31212FA1}"/>
              </a:ext>
            </a:extLst>
          </p:cNvPr>
          <p:cNvSpPr txBox="1"/>
          <p:nvPr/>
        </p:nvSpPr>
        <p:spPr>
          <a:xfrm>
            <a:off x="474389" y="874255"/>
            <a:ext cx="11717611"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Interpretability Beyond Feature Attribution: Quantitative Testing with Concept Activation Vectors (TCAV)</a:t>
            </a:r>
            <a:r>
              <a:rPr lang="en-US" altLang="zh-CN" sz="2000" baseline="30000" dirty="0">
                <a:latin typeface="Times New Roman" panose="02020603050405020304" pitchFamily="18" charset="0"/>
                <a:cs typeface="Times New Roman" panose="02020603050405020304" pitchFamily="18" charset="0"/>
              </a:rPr>
              <a:t>[1]</a:t>
            </a:r>
            <a:endParaRPr lang="zh-CN" altLang="en-US" sz="2000" baseline="300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6886024E-670B-41EC-82BF-2E15DC6B53FA}"/>
              </a:ext>
            </a:extLst>
          </p:cNvPr>
          <p:cNvSpPr txBox="1"/>
          <p:nvPr/>
        </p:nvSpPr>
        <p:spPr>
          <a:xfrm>
            <a:off x="291866" y="6013185"/>
            <a:ext cx="11879462" cy="584775"/>
          </a:xfrm>
          <a:prstGeom prst="rect">
            <a:avLst/>
          </a:prstGeom>
          <a:noFill/>
        </p:spPr>
        <p:txBody>
          <a:bodyPr wrap="square">
            <a:spAutoFit/>
          </a:bodyPr>
          <a:lstStyle/>
          <a:p>
            <a:r>
              <a:rPr lang="en-US" altLang="zh-CN" sz="1600" b="0" dirty="0">
                <a:solidFill>
                  <a:srgbClr val="222222"/>
                </a:solidFill>
                <a:effectLst/>
                <a:latin typeface="Times New Roman" panose="02020603050405020304" pitchFamily="18" charset="0"/>
                <a:cs typeface="Times New Roman" panose="02020603050405020304" pitchFamily="18" charset="0"/>
              </a:rPr>
              <a:t>[1]Kim, Been, et al. "Interpretability beyond feature attribution: Quantitative testing with concept activation vectors (</a:t>
            </a:r>
            <a:r>
              <a:rPr lang="en-US" altLang="zh-CN" sz="1600" b="0" dirty="0" err="1">
                <a:solidFill>
                  <a:srgbClr val="222222"/>
                </a:solidFill>
                <a:effectLst/>
                <a:latin typeface="Times New Roman" panose="02020603050405020304" pitchFamily="18" charset="0"/>
                <a:cs typeface="Times New Roman" panose="02020603050405020304" pitchFamily="18" charset="0"/>
              </a:rPr>
              <a:t>tcav</a:t>
            </a:r>
            <a:r>
              <a:rPr lang="en-US" altLang="zh-CN" sz="1600" b="0" dirty="0">
                <a:solidFill>
                  <a:srgbClr val="222222"/>
                </a:solidFill>
                <a:effectLst/>
                <a:latin typeface="Times New Roman" panose="02020603050405020304" pitchFamily="18" charset="0"/>
                <a:cs typeface="Times New Roman" panose="02020603050405020304" pitchFamily="18" charset="0"/>
              </a:rPr>
              <a:t>)." </a:t>
            </a:r>
            <a:r>
              <a:rPr lang="en-US" altLang="zh-CN" sz="1600" b="0" i="1" dirty="0">
                <a:solidFill>
                  <a:srgbClr val="222222"/>
                </a:solidFill>
                <a:effectLst/>
                <a:latin typeface="Times New Roman" panose="02020603050405020304" pitchFamily="18" charset="0"/>
                <a:cs typeface="Times New Roman" panose="02020603050405020304" pitchFamily="18" charset="0"/>
              </a:rPr>
              <a:t>International conference on machine learning</a:t>
            </a:r>
            <a:r>
              <a:rPr lang="en-US" altLang="zh-CN" sz="1600" b="0" dirty="0">
                <a:solidFill>
                  <a:srgbClr val="222222"/>
                </a:solidFill>
                <a:effectLst/>
                <a:latin typeface="Times New Roman" panose="02020603050405020304" pitchFamily="18" charset="0"/>
                <a:cs typeface="Times New Roman" panose="02020603050405020304" pitchFamily="18" charset="0"/>
              </a:rPr>
              <a:t>. PMLR, 2018.</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B9C93E1B-ED99-40C4-A6DD-028663BC0283}"/>
              </a:ext>
            </a:extLst>
          </p:cNvPr>
          <p:cNvSpPr txBox="1"/>
          <p:nvPr/>
        </p:nvSpPr>
        <p:spPr>
          <a:xfrm>
            <a:off x="541994" y="893099"/>
            <a:ext cx="11717611"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Towards Automatic Concept-based Explanations</a:t>
            </a:r>
            <a:r>
              <a:rPr lang="en-US" altLang="zh-CN" sz="2000" baseline="30000" dirty="0">
                <a:latin typeface="Times New Roman" panose="02020603050405020304" pitchFamily="18" charset="0"/>
                <a:cs typeface="Times New Roman" panose="02020603050405020304" pitchFamily="18" charset="0"/>
              </a:rPr>
              <a:t>[2]</a:t>
            </a:r>
            <a:endParaRPr lang="zh-CN" altLang="en-US" sz="2000" baseline="30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3913699B-6BDE-4A95-8422-5D53EB9F3BD7}"/>
              </a:ext>
            </a:extLst>
          </p:cNvPr>
          <p:cNvPicPr>
            <a:picLocks noChangeAspect="1"/>
          </p:cNvPicPr>
          <p:nvPr/>
        </p:nvPicPr>
        <p:blipFill>
          <a:blip r:embed="rId4"/>
          <a:stretch>
            <a:fillRect/>
          </a:stretch>
        </p:blipFill>
        <p:spPr>
          <a:xfrm>
            <a:off x="541994" y="1594007"/>
            <a:ext cx="9595224" cy="3344232"/>
          </a:xfrm>
          <a:prstGeom prst="rect">
            <a:avLst/>
          </a:prstGeom>
        </p:spPr>
      </p:pic>
      <p:sp>
        <p:nvSpPr>
          <p:cNvPr id="19" name="文本框 18">
            <a:extLst>
              <a:ext uri="{FF2B5EF4-FFF2-40B4-BE49-F238E27FC236}">
                <a16:creationId xmlns:a16="http://schemas.microsoft.com/office/drawing/2014/main" id="{7977A362-2AD9-4517-9E47-858875E8F2B9}"/>
              </a:ext>
            </a:extLst>
          </p:cNvPr>
          <p:cNvSpPr txBox="1"/>
          <p:nvPr/>
        </p:nvSpPr>
        <p:spPr>
          <a:xfrm>
            <a:off x="291866" y="6013185"/>
            <a:ext cx="11879462" cy="338554"/>
          </a:xfrm>
          <a:prstGeom prst="rect">
            <a:avLst/>
          </a:prstGeom>
          <a:noFill/>
        </p:spPr>
        <p:txBody>
          <a:bodyPr wrap="square">
            <a:spAutoFit/>
          </a:bodyPr>
          <a:lstStyle/>
          <a:p>
            <a:r>
              <a:rPr lang="en-US" altLang="zh-CN" sz="1600" b="0" dirty="0">
                <a:solidFill>
                  <a:srgbClr val="222222"/>
                </a:solidFill>
                <a:effectLst/>
                <a:latin typeface="Times New Roman" panose="02020603050405020304" pitchFamily="18" charset="0"/>
                <a:cs typeface="Times New Roman" panose="02020603050405020304" pitchFamily="18" charset="0"/>
              </a:rPr>
              <a:t>[2]</a:t>
            </a:r>
            <a:r>
              <a:rPr lang="en-US" altLang="zh-CN" sz="1600" b="0" i="0" dirty="0">
                <a:solidFill>
                  <a:srgbClr val="222222"/>
                </a:solidFill>
                <a:effectLst/>
                <a:latin typeface="Arial" panose="020B0604020202020204" pitchFamily="34" charset="0"/>
              </a:rPr>
              <a:t> </a:t>
            </a:r>
            <a:r>
              <a:rPr lang="en-US" altLang="zh-CN" sz="1600" b="0" i="0" dirty="0" err="1">
                <a:solidFill>
                  <a:srgbClr val="222222"/>
                </a:solidFill>
                <a:effectLst/>
                <a:latin typeface="Times New Roman" panose="02020603050405020304" pitchFamily="18" charset="0"/>
                <a:cs typeface="Times New Roman" panose="02020603050405020304" pitchFamily="18" charset="0"/>
              </a:rPr>
              <a:t>Ghorbani</a:t>
            </a:r>
            <a:r>
              <a:rPr lang="en-US" altLang="zh-CN" sz="1600" b="0" i="0" dirty="0">
                <a:solidFill>
                  <a:srgbClr val="222222"/>
                </a:solidFill>
                <a:effectLst/>
                <a:latin typeface="Times New Roman" panose="02020603050405020304" pitchFamily="18" charset="0"/>
                <a:cs typeface="Times New Roman" panose="02020603050405020304" pitchFamily="18" charset="0"/>
              </a:rPr>
              <a:t>, </a:t>
            </a:r>
            <a:r>
              <a:rPr lang="en-US" altLang="zh-CN" sz="1600" b="0" i="0" dirty="0" err="1">
                <a:solidFill>
                  <a:srgbClr val="222222"/>
                </a:solidFill>
                <a:effectLst/>
                <a:latin typeface="Times New Roman" panose="02020603050405020304" pitchFamily="18" charset="0"/>
                <a:cs typeface="Times New Roman" panose="02020603050405020304" pitchFamily="18" charset="0"/>
              </a:rPr>
              <a:t>Amirata</a:t>
            </a:r>
            <a:r>
              <a:rPr lang="en-US" altLang="zh-CN" sz="1600" b="0" i="0" dirty="0">
                <a:solidFill>
                  <a:srgbClr val="222222"/>
                </a:solidFill>
                <a:effectLst/>
                <a:latin typeface="Times New Roman" panose="02020603050405020304" pitchFamily="18" charset="0"/>
                <a:cs typeface="Times New Roman" panose="02020603050405020304" pitchFamily="18" charset="0"/>
              </a:rPr>
              <a:t>, et al. "Towards automatic concept-based explanations." </a:t>
            </a:r>
            <a:r>
              <a:rPr lang="en-US" altLang="zh-CN" sz="1600" b="0" i="1" dirty="0">
                <a:solidFill>
                  <a:srgbClr val="222222"/>
                </a:solidFill>
                <a:effectLst/>
                <a:latin typeface="Times New Roman" panose="02020603050405020304" pitchFamily="18" charset="0"/>
                <a:cs typeface="Times New Roman" panose="02020603050405020304" pitchFamily="18" charset="0"/>
              </a:rPr>
              <a:t>Advances in neural information processing systems</a:t>
            </a:r>
            <a:r>
              <a:rPr lang="en-US" altLang="zh-CN" sz="1600" b="0" i="0" dirty="0">
                <a:solidFill>
                  <a:srgbClr val="222222"/>
                </a:solidFill>
                <a:effectLst/>
                <a:latin typeface="Times New Roman" panose="02020603050405020304" pitchFamily="18" charset="0"/>
                <a:cs typeface="Times New Roman" panose="02020603050405020304" pitchFamily="18" charset="0"/>
              </a:rPr>
              <a:t> 32 (2019).</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3E045013-9669-45C5-82DF-6FE94A54DF7A}"/>
              </a:ext>
            </a:extLst>
          </p:cNvPr>
          <p:cNvPicPr>
            <a:picLocks noChangeAspect="1"/>
          </p:cNvPicPr>
          <p:nvPr/>
        </p:nvPicPr>
        <p:blipFill rotWithShape="1">
          <a:blip r:embed="rId4"/>
          <a:srcRect b="24541"/>
          <a:stretch/>
        </p:blipFill>
        <p:spPr>
          <a:xfrm>
            <a:off x="5700180" y="1172418"/>
            <a:ext cx="6066933" cy="4925169"/>
          </a:xfrm>
          <a:prstGeom prst="rect">
            <a:avLst/>
          </a:prstGeom>
        </p:spPr>
      </p:pic>
      <p:sp>
        <p:nvSpPr>
          <p:cNvPr id="5" name="文本框 4">
            <a:extLst>
              <a:ext uri="{FF2B5EF4-FFF2-40B4-BE49-F238E27FC236}">
                <a16:creationId xmlns:a16="http://schemas.microsoft.com/office/drawing/2014/main" id="{3E5A4DCA-F259-40FA-AD70-728D153301F6}"/>
              </a:ext>
            </a:extLst>
          </p:cNvPr>
          <p:cNvSpPr txBox="1"/>
          <p:nvPr/>
        </p:nvSpPr>
        <p:spPr>
          <a:xfrm>
            <a:off x="851338" y="1810768"/>
            <a:ext cx="4653535" cy="3236463"/>
          </a:xfrm>
          <a:prstGeom prst="rect">
            <a:avLst/>
          </a:prstGeom>
          <a:noFill/>
        </p:spPr>
        <p:txBody>
          <a:bodyPr wrap="square" rtlCol="0">
            <a:spAutoFit/>
          </a:bodyPr>
          <a:lstStyle/>
          <a:p>
            <a:pPr>
              <a:lnSpc>
                <a:spcPct val="130000"/>
              </a:lnSpc>
            </a:pPr>
            <a:r>
              <a:rPr lang="zh-CN" altLang="en-US" sz="2000" dirty="0">
                <a:latin typeface="黑体" panose="02010609060101010101" pitchFamily="49" charset="-122"/>
                <a:ea typeface="黑体" panose="02010609060101010101" pitchFamily="49" charset="-122"/>
              </a:rPr>
              <a:t>研究动机</a:t>
            </a:r>
            <a:r>
              <a:rPr lang="zh-CN" altLang="en-US" sz="2000" dirty="0">
                <a:latin typeface="宋体" panose="02010600030101010101" pitchFamily="2" charset="-122"/>
                <a:ea typeface="宋体" panose="02010600030101010101" pitchFamily="2" charset="-122"/>
              </a:rPr>
              <a:t>：在不同的可解释策略中，基于概念的方法在医学成像分析中越来越受欢迎，因为它们允许将决策过程分解为一组人类可解释的概念。每个概念突出显示的区域通常与该概念出现的位置不一致。本文认为这种效应是由于缺乏引导概念激活聚焦于图像上相关区域的机制造成的。</a:t>
            </a:r>
          </a:p>
        </p:txBody>
      </p:sp>
    </p:spTree>
    <p:extLst>
      <p:ext uri="{BB962C8B-B14F-4D97-AF65-F5344CB8AC3E}">
        <p14:creationId xmlns:p14="http://schemas.microsoft.com/office/powerpoint/2010/main" val="35556404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451F0FF2-B767-4D50-BB4F-CE5B9685B059}"/>
              </a:ext>
            </a:extLst>
          </p:cNvPr>
          <p:cNvSpPr txBox="1"/>
          <p:nvPr/>
        </p:nvSpPr>
        <p:spPr>
          <a:xfrm>
            <a:off x="617338" y="907295"/>
            <a:ext cx="4653535" cy="435697"/>
          </a:xfrm>
          <a:prstGeom prst="rect">
            <a:avLst/>
          </a:prstGeom>
          <a:noFill/>
        </p:spPr>
        <p:txBody>
          <a:bodyPr wrap="square" rtlCol="0">
            <a:spAutoFit/>
          </a:bodyPr>
          <a:lstStyle/>
          <a:p>
            <a:pPr>
              <a:lnSpc>
                <a:spcPct val="130000"/>
              </a:lnSpc>
            </a:pPr>
            <a:r>
              <a:rPr lang="zh-CN" altLang="en-US" sz="2000" dirty="0">
                <a:latin typeface="黑体" panose="02010609060101010101" pitchFamily="49" charset="-122"/>
                <a:ea typeface="黑体" panose="02010609060101010101" pitchFamily="49" charset="-122"/>
              </a:rPr>
              <a:t>相关工作</a:t>
            </a:r>
          </a:p>
        </p:txBody>
      </p:sp>
      <p:sp>
        <p:nvSpPr>
          <p:cNvPr id="2" name="文本框 1">
            <a:extLst>
              <a:ext uri="{FF2B5EF4-FFF2-40B4-BE49-F238E27FC236}">
                <a16:creationId xmlns:a16="http://schemas.microsoft.com/office/drawing/2014/main" id="{27F0477C-4A05-4E40-AF68-644D5251D608}"/>
              </a:ext>
            </a:extLst>
          </p:cNvPr>
          <p:cNvSpPr txBox="1"/>
          <p:nvPr/>
        </p:nvSpPr>
        <p:spPr>
          <a:xfrm>
            <a:off x="779928" y="1506071"/>
            <a:ext cx="10738971" cy="3300199"/>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基于概念的模型：概念模型依赖于编码器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解码器范例，其中编码器负责提取给定输入图像的概念，而解码器利用提取的概念来推断最终的预测。这些工作针对的是一般图像中的分类任务，并且没有尝试开发一种基于概念的、本质上可解释的模型来自动诊断皮肤病变。为此，本文引入了一种策略，通过添加连贯性损失，鼓励概念被激活，提高现有基于概念的模型的可解释性。</a:t>
            </a:r>
            <a:endParaRPr lang="en-US" altLang="zh-CN" dirty="0">
              <a:latin typeface="宋体" panose="02010600030101010101" pitchFamily="2" charset="-122"/>
              <a:ea typeface="宋体" panose="02010600030101010101" pitchFamily="2" charset="-122"/>
            </a:endParaRPr>
          </a:p>
          <a:p>
            <a:pPr marL="285750" indent="-285750">
              <a:lnSpc>
                <a:spcPct val="130000"/>
              </a:lnSpc>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lnSpc>
                <a:spcPct val="13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可解释的皮肤病变分类：通常依赖于应用事后视觉方法，例如显着图或注意机制。然而，这些方法以事后的方式解释模型决策，并且常常可能产生不明确的解释。相比之下，我们的方法不需要额外的努力来在训练后获得解释。在这里，我们的目标是建立一个端到端可训练和可解释的框架，其中预测仅基于来自概念编码器的概念信息。</a:t>
            </a:r>
          </a:p>
        </p:txBody>
      </p:sp>
    </p:spTree>
    <p:extLst>
      <p:ext uri="{BB962C8B-B14F-4D97-AF65-F5344CB8AC3E}">
        <p14:creationId xmlns:p14="http://schemas.microsoft.com/office/powerpoint/2010/main" val="310366940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117F1299-27E5-4642-8C61-D807A6D4FDFE}"/>
              </a:ext>
            </a:extLst>
          </p:cNvPr>
          <p:cNvSpPr txBox="1"/>
          <p:nvPr/>
        </p:nvSpPr>
        <p:spPr>
          <a:xfrm>
            <a:off x="592554" y="1261569"/>
            <a:ext cx="10858500" cy="4036682"/>
          </a:xfrm>
          <a:prstGeom prst="rect">
            <a:avLst/>
          </a:prstGeom>
          <a:noFill/>
        </p:spPr>
        <p:txBody>
          <a:bodyPr wrap="square">
            <a:spAutoFit/>
          </a:bodyPr>
          <a:lstStyle/>
          <a:p>
            <a:pPr>
              <a:lnSpc>
                <a:spcPct val="130000"/>
              </a:lnSpc>
            </a:pPr>
            <a:r>
              <a:rPr lang="zh-CN" altLang="en-US" sz="2000" dirty="0">
                <a:latin typeface="宋体" panose="02010600030101010101" pitchFamily="2" charset="-122"/>
                <a:ea typeface="宋体" panose="02010600030101010101" pitchFamily="2" charset="-122"/>
              </a:rPr>
              <a:t>本文中提出了一种本质上可解释的框架，通过结合硬注意力机制和连贯性损失项来提高基于概念的模型的可解释性，以确保概念编码器的概念激活的视觉连贯性，而不需要额外注释的监督。所提出的框架根据人类可解释的概念及其各自对最终预测的贡献来解释其决策，以及对图像中概念出现的位置的视觉解释。</a:t>
            </a:r>
            <a:endParaRPr lang="en-US" altLang="zh-CN" sz="2000" dirty="0">
              <a:latin typeface="黑体" panose="02010609060101010101" pitchFamily="49" charset="-122"/>
              <a:ea typeface="黑体" panose="02010609060101010101" pitchFamily="49" charset="-122"/>
            </a:endParaRPr>
          </a:p>
          <a:p>
            <a:pPr>
              <a:lnSpc>
                <a:spcPct val="130000"/>
              </a:lnSpc>
            </a:pPr>
            <a:endParaRPr lang="en-US" altLang="zh-CN" sz="2000" dirty="0">
              <a:latin typeface="黑体" panose="02010609060101010101" pitchFamily="49" charset="-122"/>
              <a:ea typeface="黑体" panose="02010609060101010101" pitchFamily="49" charset="-122"/>
            </a:endParaRPr>
          </a:p>
          <a:p>
            <a:pPr>
              <a:lnSpc>
                <a:spcPct val="130000"/>
              </a:lnSpc>
            </a:pPr>
            <a:r>
              <a:rPr lang="zh-CN" altLang="en-US" sz="2000" dirty="0">
                <a:latin typeface="黑体" panose="02010609060101010101" pitchFamily="49" charset="-122"/>
                <a:ea typeface="黑体" panose="02010609060101010101" pitchFamily="49" charset="-122"/>
              </a:rPr>
              <a:t>本文贡献</a:t>
            </a:r>
            <a:endParaRPr lang="en-US" altLang="zh-CN" sz="2000" dirty="0">
              <a:latin typeface="宋体" panose="02010600030101010101" pitchFamily="2" charset="-122"/>
              <a:ea typeface="宋体" panose="02010600030101010101" pitchFamily="2" charset="-122"/>
            </a:endParaRPr>
          </a:p>
          <a:p>
            <a:pPr marL="342900" indent="-342900">
              <a:lnSpc>
                <a:spcPct val="130000"/>
              </a:lnSpc>
              <a:buFont typeface="+mj-lt"/>
              <a:buAutoNum type="arabicPeriod"/>
            </a:pPr>
            <a:r>
              <a:rPr lang="zh-CN" altLang="en-US" sz="2000" dirty="0">
                <a:latin typeface="宋体" panose="02010600030101010101" pitchFamily="2" charset="-122"/>
                <a:ea typeface="宋体" panose="02010600030101010101" pitchFamily="2" charset="-122"/>
              </a:rPr>
              <a:t>本文引入了一种策略，通过执行与概念相关的图像区域一致的概念激活来提高基于概念的皮肤病变诊断模型的可解释性；</a:t>
            </a:r>
          </a:p>
          <a:p>
            <a:pPr marL="342900" indent="-342900">
              <a:lnSpc>
                <a:spcPct val="130000"/>
              </a:lnSpc>
              <a:buFont typeface="+mj-lt"/>
              <a:buAutoNum type="arabicPeriod"/>
            </a:pPr>
            <a:r>
              <a:rPr lang="zh-CN" altLang="en-US" sz="2000" dirty="0">
                <a:latin typeface="宋体" panose="02010600030101010101" pitchFamily="2" charset="-122"/>
                <a:ea typeface="宋体" panose="02010600030101010101" pitchFamily="2" charset="-122"/>
              </a:rPr>
              <a:t>所提出的策略不仅能够提高个体概念解释，而且能够提高皮肤病变分类的整体分类精度；</a:t>
            </a:r>
          </a:p>
          <a:p>
            <a:pPr marL="342900" indent="-342900">
              <a:lnSpc>
                <a:spcPct val="130000"/>
              </a:lnSpc>
              <a:buFont typeface="+mj-lt"/>
              <a:buAutoNum type="arabicPeriod"/>
            </a:pPr>
            <a:r>
              <a:rPr lang="zh-CN" altLang="en-US" sz="2000" dirty="0">
                <a:latin typeface="宋体" panose="02010600030101010101" pitchFamily="2" charset="-122"/>
                <a:ea typeface="宋体" panose="02010600030101010101" pitchFamily="2" charset="-122"/>
              </a:rPr>
              <a:t>本文提出的策略旨在通过利用在外部数据上训练的标准图像分割来避免额外注释的需要。</a:t>
            </a:r>
          </a:p>
        </p:txBody>
      </p:sp>
    </p:spTree>
    <p:extLst>
      <p:ext uri="{BB962C8B-B14F-4D97-AF65-F5344CB8AC3E}">
        <p14:creationId xmlns:p14="http://schemas.microsoft.com/office/powerpoint/2010/main" val="321477377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3F056C16-ADC4-49A8-ABFF-4EE73384DA59}"/>
              </a:ext>
            </a:extLst>
          </p:cNvPr>
          <p:cNvPicPr>
            <a:picLocks noChangeAspect="1"/>
          </p:cNvPicPr>
          <p:nvPr/>
        </p:nvPicPr>
        <p:blipFill>
          <a:blip r:embed="rId4"/>
          <a:stretch>
            <a:fillRect/>
          </a:stretch>
        </p:blipFill>
        <p:spPr>
          <a:xfrm>
            <a:off x="965200" y="1323890"/>
            <a:ext cx="10305466" cy="42102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ExMTU4YzczMDgzOWVmNDk2Mjc0OTVlMjIzMDA3NzAifQ=="/>
  <p:tag name="KSO_WPP_MARK_KEY" val="73acf950-e635-47f2-b1bd-a6423c8f39e8"/>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1499</Words>
  <Application>Microsoft Office PowerPoint</Application>
  <PresentationFormat>宽屏</PresentationFormat>
  <Paragraphs>152</Paragraphs>
  <Slides>19</Slides>
  <Notes>19</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19</vt:i4>
      </vt:variant>
    </vt:vector>
  </HeadingPairs>
  <TitlesOfParts>
    <vt:vector size="31" baseType="lpstr">
      <vt:lpstr>等线</vt:lpstr>
      <vt:lpstr>黑体</vt:lpstr>
      <vt:lpstr>宋体</vt:lpstr>
      <vt:lpstr>微软雅黑</vt:lpstr>
      <vt:lpstr>Arial</vt:lpstr>
      <vt:lpstr>Calibri</vt:lpstr>
      <vt:lpstr>Calibri Light</vt:lpstr>
      <vt:lpstr>Times New Roman</vt:lpstr>
      <vt:lpstr>1_Office 主题​​</vt:lpstr>
      <vt:lpstr>2_Office 主题​​</vt:lpstr>
      <vt:lpstr>1_自定义设计方案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18231673751@163.com</cp:lastModifiedBy>
  <cp:revision>125</cp:revision>
  <dcterms:created xsi:type="dcterms:W3CDTF">2019-03-09T08:01:00Z</dcterms:created>
  <dcterms:modified xsi:type="dcterms:W3CDTF">2023-12-15T07:57:03Z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E30E4612DA564EB58A956DCCC6E04621</vt:lpwstr>
  </property>
</Properties>
</file>