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60" r:id="rId5"/>
    <p:sldId id="261" r:id="rId6"/>
    <p:sldId id="306" r:id="rId7"/>
    <p:sldId id="307" r:id="rId9"/>
    <p:sldId id="308" r:id="rId10"/>
    <p:sldId id="309" r:id="rId11"/>
    <p:sldId id="310" r:id="rId12"/>
    <p:sldId id="311" r:id="rId13"/>
    <p:sldId id="333" r:id="rId14"/>
    <p:sldId id="355" r:id="rId15"/>
    <p:sldId id="312" r:id="rId16"/>
    <p:sldId id="356" r:id="rId17"/>
    <p:sldId id="357" r:id="rId18"/>
    <p:sldId id="358" r:id="rId19"/>
    <p:sldId id="313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515"/>
    <a:srgbClr val="EE0000"/>
    <a:srgbClr val="18B0FC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2" y="245"/>
      </p:cViewPr>
      <p:guideLst>
        <p:guide orient="horz" pos="2139"/>
        <p:guide pos="3840"/>
        <p:guide pos="4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颜色条表示权重值的范围，从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。颜色越亮（接近黄色），表示权重越高；颜色越暗（接近深蓝色），表示权重越低。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81583" y="162128"/>
            <a:ext cx="11815864" cy="653374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04817" y="1"/>
            <a:ext cx="1569396" cy="17315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4817" y="6634265"/>
            <a:ext cx="1569396" cy="2237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798227" y="5070856"/>
            <a:ext cx="1197659" cy="1389113"/>
            <a:chOff x="-1356283" y="1212273"/>
            <a:chExt cx="1599245" cy="1854896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94553" y="193560"/>
            <a:ext cx="2019597" cy="1884355"/>
            <a:chOff x="214742" y="270164"/>
            <a:chExt cx="2661150" cy="2482947"/>
          </a:xfrm>
        </p:grpSpPr>
        <p:grpSp>
          <p:nvGrpSpPr>
            <p:cNvPr id="38" name="组合 37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42" name="等腰三角形 41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等腰三角形 38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994341" y="5268976"/>
            <a:ext cx="1197659" cy="1389113"/>
            <a:chOff x="-1356283" y="1212273"/>
            <a:chExt cx="1599245" cy="1854896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 userDrawn="1"/>
        </p:nvCxnSpPr>
        <p:spPr>
          <a:xfrm flipH="1">
            <a:off x="533400" y="6507480"/>
            <a:ext cx="1063752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5"/>
          <p:cNvSpPr txBox="1"/>
          <p:nvPr userDrawn="1"/>
        </p:nvSpPr>
        <p:spPr>
          <a:xfrm>
            <a:off x="11217390" y="6324917"/>
            <a:ext cx="52442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15B73C-FE37-48BC-8A31-84F8B5A93988}" type="slidenum">
              <a:rPr lang="zh-CN" altLang="en-US" sz="1600" smtClean="0">
                <a:solidFill>
                  <a:schemeClr val="accent1">
                    <a:lumMod val="50000"/>
                  </a:schemeClr>
                </a:solidFill>
              </a:rPr>
            </a:fld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4298" y="155435"/>
            <a:ext cx="2957239" cy="2759208"/>
            <a:chOff x="214742" y="270164"/>
            <a:chExt cx="2661150" cy="2482947"/>
          </a:xfrm>
        </p:grpSpPr>
        <p:grpSp>
          <p:nvGrpSpPr>
            <p:cNvPr id="37" name="组合 36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464127" y="6507480"/>
            <a:ext cx="1070679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/>
          <p:cNvSpPr txBox="1"/>
          <p:nvPr userDrawn="1"/>
        </p:nvSpPr>
        <p:spPr>
          <a:xfrm>
            <a:off x="11217390" y="6324917"/>
            <a:ext cx="52442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15B73C-FE37-48BC-8A31-84F8B5A93988}" type="slidenum">
              <a:rPr lang="zh-CN" altLang="en-US" sz="1600" smtClean="0">
                <a:solidFill>
                  <a:schemeClr val="accent1">
                    <a:lumMod val="50000"/>
                  </a:schemeClr>
                </a:solidFill>
              </a:rPr>
            </a:fld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452916" y="5846548"/>
            <a:ext cx="739084" cy="971841"/>
            <a:chOff x="-1164737" y="1521462"/>
            <a:chExt cx="1407699" cy="185102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 flipH="1">
              <a:off x="-340775" y="2796755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 flipH="1">
              <a:off x="-1192059" y="2894582"/>
              <a:ext cx="396178" cy="3415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3581400" cy="3341572"/>
            <a:chOff x="214742" y="270164"/>
            <a:chExt cx="2661150" cy="2482947"/>
          </a:xfrm>
        </p:grpSpPr>
        <p:grpSp>
          <p:nvGrpSpPr>
            <p:cNvPr id="6" name="组合 5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2749326" y="-43017"/>
                <a:ext cx="972885" cy="838693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等腰三角形 6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352349" y="5684214"/>
            <a:ext cx="839651" cy="973875"/>
            <a:chOff x="-1356283" y="1212273"/>
            <a:chExt cx="1599245" cy="185489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/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.jpeg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657" y="2497953"/>
            <a:ext cx="1050480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MagicNet: Semi-Supervised Multi-Organ 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Segmentation via Magic-Cube Partition and Recovery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3455" y="5029200"/>
            <a:ext cx="77057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汇报人：刘意爽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         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2024.12.20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40421" y="4053409"/>
            <a:ext cx="9111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760018" y="520406"/>
            <a:ext cx="671963" cy="769033"/>
          </a:xfrm>
          <a:custGeom>
            <a:avLst/>
            <a:gdLst>
              <a:gd name="T0" fmla="*/ 1898 w 2872"/>
              <a:gd name="T1" fmla="*/ 1941 h 3284"/>
              <a:gd name="T2" fmla="*/ 2681 w 2872"/>
              <a:gd name="T3" fmla="*/ 328 h 3284"/>
              <a:gd name="T4" fmla="*/ 332 w 2872"/>
              <a:gd name="T5" fmla="*/ 0 h 3284"/>
              <a:gd name="T6" fmla="*/ 4 w 2872"/>
              <a:gd name="T7" fmla="*/ 3014 h 3284"/>
              <a:gd name="T8" fmla="*/ 378 w 2872"/>
              <a:gd name="T9" fmla="*/ 3234 h 3284"/>
              <a:gd name="T10" fmla="*/ 1491 w 2872"/>
              <a:gd name="T11" fmla="*/ 2781 h 3284"/>
              <a:gd name="T12" fmla="*/ 987 w 2872"/>
              <a:gd name="T13" fmla="*/ 1006 h 3284"/>
              <a:gd name="T14" fmla="*/ 1069 w 2872"/>
              <a:gd name="T15" fmla="*/ 924 h 3284"/>
              <a:gd name="T16" fmla="*/ 2073 w 2872"/>
              <a:gd name="T17" fmla="*/ 948 h 3284"/>
              <a:gd name="T18" fmla="*/ 2097 w 2872"/>
              <a:gd name="T19" fmla="*/ 1114 h 3284"/>
              <a:gd name="T20" fmla="*/ 2015 w 2872"/>
              <a:gd name="T21" fmla="*/ 1196 h 3284"/>
              <a:gd name="T22" fmla="*/ 1011 w 2872"/>
              <a:gd name="T23" fmla="*/ 1172 h 3284"/>
              <a:gd name="T24" fmla="*/ 987 w 2872"/>
              <a:gd name="T25" fmla="*/ 1006 h 3284"/>
              <a:gd name="T26" fmla="*/ 672 w 2872"/>
              <a:gd name="T27" fmla="*/ 1885 h 3284"/>
              <a:gd name="T28" fmla="*/ 590 w 2872"/>
              <a:gd name="T29" fmla="*/ 1803 h 3284"/>
              <a:gd name="T30" fmla="*/ 614 w 2872"/>
              <a:gd name="T31" fmla="*/ 1641 h 3284"/>
              <a:gd name="T32" fmla="*/ 778 w 2872"/>
              <a:gd name="T33" fmla="*/ 1617 h 3284"/>
              <a:gd name="T34" fmla="*/ 860 w 2872"/>
              <a:gd name="T35" fmla="*/ 1699 h 3284"/>
              <a:gd name="T36" fmla="*/ 836 w 2872"/>
              <a:gd name="T37" fmla="*/ 1861 h 3284"/>
              <a:gd name="T38" fmla="*/ 778 w 2872"/>
              <a:gd name="T39" fmla="*/ 1192 h 3284"/>
              <a:gd name="T40" fmla="*/ 614 w 2872"/>
              <a:gd name="T41" fmla="*/ 1168 h 3284"/>
              <a:gd name="T42" fmla="*/ 590 w 2872"/>
              <a:gd name="T43" fmla="*/ 1006 h 3284"/>
              <a:gd name="T44" fmla="*/ 672 w 2872"/>
              <a:gd name="T45" fmla="*/ 924 h 3284"/>
              <a:gd name="T46" fmla="*/ 836 w 2872"/>
              <a:gd name="T47" fmla="*/ 948 h 3284"/>
              <a:gd name="T48" fmla="*/ 860 w 2872"/>
              <a:gd name="T49" fmla="*/ 1113 h 3284"/>
              <a:gd name="T50" fmla="*/ 778 w 2872"/>
              <a:gd name="T51" fmla="*/ 1195 h 3284"/>
              <a:gd name="T52" fmla="*/ 1069 w 2872"/>
              <a:gd name="T53" fmla="*/ 1885 h 3284"/>
              <a:gd name="T54" fmla="*/ 987 w 2872"/>
              <a:gd name="T55" fmla="*/ 1803 h 3284"/>
              <a:gd name="T56" fmla="*/ 1011 w 2872"/>
              <a:gd name="T57" fmla="*/ 1641 h 3284"/>
              <a:gd name="T58" fmla="*/ 2015 w 2872"/>
              <a:gd name="T59" fmla="*/ 1617 h 3284"/>
              <a:gd name="T60" fmla="*/ 2097 w 2872"/>
              <a:gd name="T61" fmla="*/ 1699 h 3284"/>
              <a:gd name="T62" fmla="*/ 2073 w 2872"/>
              <a:gd name="T63" fmla="*/ 1861 h 3284"/>
              <a:gd name="T64" fmla="*/ 1069 w 2872"/>
              <a:gd name="T65" fmla="*/ 1885 h 3284"/>
              <a:gd name="T66" fmla="*/ 1579 w 2872"/>
              <a:gd name="T67" fmla="*/ 2633 h 3284"/>
              <a:gd name="T68" fmla="*/ 2872 w 2872"/>
              <a:gd name="T69" fmla="*/ 2627 h 3284"/>
              <a:gd name="T70" fmla="*/ 2216 w 2872"/>
              <a:gd name="T71" fmla="*/ 1980 h 3284"/>
              <a:gd name="T72" fmla="*/ 1770 w 2872"/>
              <a:gd name="T73" fmla="*/ 2622 h 3284"/>
              <a:gd name="T74" fmla="*/ 2131 w 2872"/>
              <a:gd name="T75" fmla="*/ 2655 h 3284"/>
              <a:gd name="T76" fmla="*/ 2671 w 2872"/>
              <a:gd name="T77" fmla="*/ 2460 h 3284"/>
              <a:gd name="T78" fmla="*/ 2128 w 2872"/>
              <a:gd name="T79" fmla="*/ 2950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72" h="3284">
                <a:moveTo>
                  <a:pt x="1468" y="2605"/>
                </a:moveTo>
                <a:cubicBezTo>
                  <a:pt x="1471" y="2320"/>
                  <a:pt x="1638" y="2061"/>
                  <a:pt x="1898" y="1941"/>
                </a:cubicBezTo>
                <a:cubicBezTo>
                  <a:pt x="2158" y="1822"/>
                  <a:pt x="2463" y="1864"/>
                  <a:pt x="2681" y="2048"/>
                </a:cubicBezTo>
                <a:cubicBezTo>
                  <a:pt x="2681" y="328"/>
                  <a:pt x="2681" y="328"/>
                  <a:pt x="2681" y="328"/>
                </a:cubicBezTo>
                <a:cubicBezTo>
                  <a:pt x="2681" y="147"/>
                  <a:pt x="2535" y="0"/>
                  <a:pt x="23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151" y="0"/>
                  <a:pt x="4" y="147"/>
                  <a:pt x="4" y="328"/>
                </a:cubicBezTo>
                <a:cubicBezTo>
                  <a:pt x="4" y="3014"/>
                  <a:pt x="4" y="3014"/>
                  <a:pt x="4" y="3014"/>
                </a:cubicBezTo>
                <a:cubicBezTo>
                  <a:pt x="0" y="3105"/>
                  <a:pt x="44" y="3191"/>
                  <a:pt x="121" y="3240"/>
                </a:cubicBezTo>
                <a:cubicBezTo>
                  <a:pt x="201" y="3284"/>
                  <a:pt x="299" y="3282"/>
                  <a:pt x="378" y="3234"/>
                </a:cubicBezTo>
                <a:cubicBezTo>
                  <a:pt x="1350" y="2704"/>
                  <a:pt x="1350" y="2704"/>
                  <a:pt x="1350" y="2704"/>
                </a:cubicBezTo>
                <a:cubicBezTo>
                  <a:pt x="1491" y="2781"/>
                  <a:pt x="1491" y="2781"/>
                  <a:pt x="1491" y="2781"/>
                </a:cubicBezTo>
                <a:cubicBezTo>
                  <a:pt x="1476" y="2723"/>
                  <a:pt x="1469" y="2665"/>
                  <a:pt x="1468" y="2605"/>
                </a:cubicBezTo>
                <a:close/>
                <a:moveTo>
                  <a:pt x="987" y="1006"/>
                </a:moveTo>
                <a:cubicBezTo>
                  <a:pt x="987" y="985"/>
                  <a:pt x="996" y="964"/>
                  <a:pt x="1011" y="948"/>
                </a:cubicBezTo>
                <a:cubicBezTo>
                  <a:pt x="1027" y="933"/>
                  <a:pt x="1048" y="924"/>
                  <a:pt x="1069" y="924"/>
                </a:cubicBezTo>
                <a:cubicBezTo>
                  <a:pt x="2015" y="924"/>
                  <a:pt x="2015" y="924"/>
                  <a:pt x="2015" y="924"/>
                </a:cubicBezTo>
                <a:cubicBezTo>
                  <a:pt x="2036" y="924"/>
                  <a:pt x="2057" y="933"/>
                  <a:pt x="2073" y="948"/>
                </a:cubicBezTo>
                <a:cubicBezTo>
                  <a:pt x="2088" y="964"/>
                  <a:pt x="2097" y="985"/>
                  <a:pt x="2097" y="1006"/>
                </a:cubicBezTo>
                <a:cubicBezTo>
                  <a:pt x="2097" y="1114"/>
                  <a:pt x="2097" y="1114"/>
                  <a:pt x="2097" y="1114"/>
                </a:cubicBezTo>
                <a:cubicBezTo>
                  <a:pt x="2097" y="1135"/>
                  <a:pt x="2088" y="1156"/>
                  <a:pt x="2073" y="1172"/>
                </a:cubicBezTo>
                <a:cubicBezTo>
                  <a:pt x="2057" y="1187"/>
                  <a:pt x="2036" y="1196"/>
                  <a:pt x="2015" y="1196"/>
                </a:cubicBezTo>
                <a:cubicBezTo>
                  <a:pt x="1069" y="1196"/>
                  <a:pt x="1069" y="1196"/>
                  <a:pt x="1069" y="1196"/>
                </a:cubicBezTo>
                <a:cubicBezTo>
                  <a:pt x="1048" y="1196"/>
                  <a:pt x="1027" y="1187"/>
                  <a:pt x="1011" y="1172"/>
                </a:cubicBezTo>
                <a:cubicBezTo>
                  <a:pt x="996" y="1156"/>
                  <a:pt x="987" y="1135"/>
                  <a:pt x="987" y="1114"/>
                </a:cubicBezTo>
                <a:lnTo>
                  <a:pt x="987" y="1006"/>
                </a:lnTo>
                <a:close/>
                <a:moveTo>
                  <a:pt x="778" y="1885"/>
                </a:moveTo>
                <a:cubicBezTo>
                  <a:pt x="672" y="1885"/>
                  <a:pt x="672" y="1885"/>
                  <a:pt x="672" y="1885"/>
                </a:cubicBezTo>
                <a:cubicBezTo>
                  <a:pt x="650" y="1885"/>
                  <a:pt x="629" y="1876"/>
                  <a:pt x="614" y="1861"/>
                </a:cubicBezTo>
                <a:cubicBezTo>
                  <a:pt x="599" y="1845"/>
                  <a:pt x="590" y="1824"/>
                  <a:pt x="590" y="1803"/>
                </a:cubicBezTo>
                <a:cubicBezTo>
                  <a:pt x="590" y="1699"/>
                  <a:pt x="590" y="1699"/>
                  <a:pt x="590" y="1699"/>
                </a:cubicBezTo>
                <a:cubicBezTo>
                  <a:pt x="590" y="1678"/>
                  <a:pt x="599" y="1657"/>
                  <a:pt x="614" y="1641"/>
                </a:cubicBezTo>
                <a:cubicBezTo>
                  <a:pt x="629" y="1626"/>
                  <a:pt x="650" y="1617"/>
                  <a:pt x="672" y="1617"/>
                </a:cubicBezTo>
                <a:cubicBezTo>
                  <a:pt x="778" y="1617"/>
                  <a:pt x="778" y="1617"/>
                  <a:pt x="778" y="1617"/>
                </a:cubicBezTo>
                <a:cubicBezTo>
                  <a:pt x="799" y="1617"/>
                  <a:pt x="820" y="1626"/>
                  <a:pt x="836" y="1641"/>
                </a:cubicBezTo>
                <a:cubicBezTo>
                  <a:pt x="851" y="1657"/>
                  <a:pt x="860" y="1678"/>
                  <a:pt x="860" y="1699"/>
                </a:cubicBezTo>
                <a:cubicBezTo>
                  <a:pt x="860" y="1803"/>
                  <a:pt x="860" y="1803"/>
                  <a:pt x="860" y="1803"/>
                </a:cubicBezTo>
                <a:cubicBezTo>
                  <a:pt x="860" y="1824"/>
                  <a:pt x="851" y="1845"/>
                  <a:pt x="836" y="1861"/>
                </a:cubicBezTo>
                <a:cubicBezTo>
                  <a:pt x="820" y="1876"/>
                  <a:pt x="799" y="1885"/>
                  <a:pt x="778" y="1885"/>
                </a:cubicBezTo>
                <a:close/>
                <a:moveTo>
                  <a:pt x="778" y="1192"/>
                </a:moveTo>
                <a:cubicBezTo>
                  <a:pt x="672" y="1192"/>
                  <a:pt x="672" y="1192"/>
                  <a:pt x="672" y="1192"/>
                </a:cubicBezTo>
                <a:cubicBezTo>
                  <a:pt x="650" y="1192"/>
                  <a:pt x="629" y="1183"/>
                  <a:pt x="614" y="1168"/>
                </a:cubicBezTo>
                <a:cubicBezTo>
                  <a:pt x="599" y="1152"/>
                  <a:pt x="590" y="1131"/>
                  <a:pt x="590" y="1110"/>
                </a:cubicBezTo>
                <a:cubicBezTo>
                  <a:pt x="590" y="1006"/>
                  <a:pt x="590" y="1006"/>
                  <a:pt x="590" y="1006"/>
                </a:cubicBezTo>
                <a:cubicBezTo>
                  <a:pt x="590" y="984"/>
                  <a:pt x="599" y="963"/>
                  <a:pt x="614" y="948"/>
                </a:cubicBezTo>
                <a:cubicBezTo>
                  <a:pt x="629" y="932"/>
                  <a:pt x="650" y="924"/>
                  <a:pt x="672" y="924"/>
                </a:cubicBezTo>
                <a:cubicBezTo>
                  <a:pt x="778" y="924"/>
                  <a:pt x="778" y="924"/>
                  <a:pt x="778" y="924"/>
                </a:cubicBezTo>
                <a:cubicBezTo>
                  <a:pt x="800" y="924"/>
                  <a:pt x="821" y="932"/>
                  <a:pt x="836" y="948"/>
                </a:cubicBezTo>
                <a:cubicBezTo>
                  <a:pt x="852" y="963"/>
                  <a:pt x="860" y="984"/>
                  <a:pt x="860" y="1006"/>
                </a:cubicBezTo>
                <a:cubicBezTo>
                  <a:pt x="860" y="1113"/>
                  <a:pt x="860" y="1113"/>
                  <a:pt x="860" y="1113"/>
                </a:cubicBezTo>
                <a:cubicBezTo>
                  <a:pt x="860" y="1135"/>
                  <a:pt x="852" y="1155"/>
                  <a:pt x="836" y="1171"/>
                </a:cubicBezTo>
                <a:cubicBezTo>
                  <a:pt x="821" y="1186"/>
                  <a:pt x="800" y="1195"/>
                  <a:pt x="778" y="1195"/>
                </a:cubicBezTo>
                <a:lnTo>
                  <a:pt x="778" y="1192"/>
                </a:lnTo>
                <a:close/>
                <a:moveTo>
                  <a:pt x="1069" y="1885"/>
                </a:moveTo>
                <a:cubicBezTo>
                  <a:pt x="1048" y="1885"/>
                  <a:pt x="1027" y="1876"/>
                  <a:pt x="1011" y="1861"/>
                </a:cubicBezTo>
                <a:cubicBezTo>
                  <a:pt x="996" y="1845"/>
                  <a:pt x="987" y="1824"/>
                  <a:pt x="987" y="1803"/>
                </a:cubicBezTo>
                <a:cubicBezTo>
                  <a:pt x="987" y="1699"/>
                  <a:pt x="987" y="1699"/>
                  <a:pt x="987" y="1699"/>
                </a:cubicBezTo>
                <a:cubicBezTo>
                  <a:pt x="987" y="1678"/>
                  <a:pt x="996" y="1657"/>
                  <a:pt x="1011" y="1641"/>
                </a:cubicBezTo>
                <a:cubicBezTo>
                  <a:pt x="1027" y="1626"/>
                  <a:pt x="1048" y="1617"/>
                  <a:pt x="1069" y="1617"/>
                </a:cubicBezTo>
                <a:cubicBezTo>
                  <a:pt x="2015" y="1617"/>
                  <a:pt x="2015" y="1617"/>
                  <a:pt x="2015" y="1617"/>
                </a:cubicBezTo>
                <a:cubicBezTo>
                  <a:pt x="2036" y="1617"/>
                  <a:pt x="2057" y="1626"/>
                  <a:pt x="2073" y="1641"/>
                </a:cubicBezTo>
                <a:cubicBezTo>
                  <a:pt x="2088" y="1657"/>
                  <a:pt x="2097" y="1678"/>
                  <a:pt x="2097" y="1699"/>
                </a:cubicBezTo>
                <a:cubicBezTo>
                  <a:pt x="2097" y="1803"/>
                  <a:pt x="2097" y="1803"/>
                  <a:pt x="2097" y="1803"/>
                </a:cubicBezTo>
                <a:cubicBezTo>
                  <a:pt x="2097" y="1824"/>
                  <a:pt x="2088" y="1845"/>
                  <a:pt x="2073" y="1861"/>
                </a:cubicBezTo>
                <a:cubicBezTo>
                  <a:pt x="2057" y="1876"/>
                  <a:pt x="2036" y="1885"/>
                  <a:pt x="2015" y="1885"/>
                </a:cubicBezTo>
                <a:lnTo>
                  <a:pt x="1069" y="1885"/>
                </a:lnTo>
                <a:close/>
                <a:moveTo>
                  <a:pt x="2216" y="1980"/>
                </a:moveTo>
                <a:cubicBezTo>
                  <a:pt x="1860" y="1985"/>
                  <a:pt x="1576" y="2277"/>
                  <a:pt x="1579" y="2633"/>
                </a:cubicBezTo>
                <a:cubicBezTo>
                  <a:pt x="1582" y="2988"/>
                  <a:pt x="1872" y="3275"/>
                  <a:pt x="2228" y="3273"/>
                </a:cubicBezTo>
                <a:cubicBezTo>
                  <a:pt x="2584" y="3271"/>
                  <a:pt x="2872" y="2983"/>
                  <a:pt x="2872" y="2627"/>
                </a:cubicBezTo>
                <a:cubicBezTo>
                  <a:pt x="2872" y="2454"/>
                  <a:pt x="2802" y="2288"/>
                  <a:pt x="2679" y="2167"/>
                </a:cubicBezTo>
                <a:cubicBezTo>
                  <a:pt x="2556" y="2045"/>
                  <a:pt x="2389" y="1978"/>
                  <a:pt x="2216" y="1980"/>
                </a:cubicBezTo>
                <a:close/>
                <a:moveTo>
                  <a:pt x="2128" y="2950"/>
                </a:moveTo>
                <a:cubicBezTo>
                  <a:pt x="1770" y="2622"/>
                  <a:pt x="1770" y="2622"/>
                  <a:pt x="1770" y="2622"/>
                </a:cubicBezTo>
                <a:cubicBezTo>
                  <a:pt x="1934" y="2476"/>
                  <a:pt x="1934" y="2476"/>
                  <a:pt x="1934" y="2476"/>
                </a:cubicBezTo>
                <a:cubicBezTo>
                  <a:pt x="2131" y="2655"/>
                  <a:pt x="2131" y="2655"/>
                  <a:pt x="2131" y="2655"/>
                </a:cubicBezTo>
                <a:cubicBezTo>
                  <a:pt x="2507" y="2314"/>
                  <a:pt x="2507" y="2314"/>
                  <a:pt x="2507" y="2314"/>
                </a:cubicBezTo>
                <a:cubicBezTo>
                  <a:pt x="2671" y="2460"/>
                  <a:pt x="2671" y="2460"/>
                  <a:pt x="2671" y="2460"/>
                </a:cubicBezTo>
                <a:lnTo>
                  <a:pt x="2128" y="2950"/>
                </a:lnTo>
                <a:close/>
                <a:moveTo>
                  <a:pt x="2128" y="2950"/>
                </a:moveTo>
                <a:cubicBezTo>
                  <a:pt x="2128" y="2950"/>
                  <a:pt x="2128" y="2950"/>
                  <a:pt x="2128" y="295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48000" y="431101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CVPR 2023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536700"/>
            <a:ext cx="10946765" cy="4034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514540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·BTCV Multi-organ Segmentation Dataset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198755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·MACT Dataset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560830"/>
            <a:ext cx="10989945" cy="385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964755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·A comparison in DSC of all six methods for different organs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on MACT Dataset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1382395"/>
            <a:ext cx="956500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2168525"/>
            <a:ext cx="11485880" cy="24022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296159"/>
            <a:ext cx="34975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·MagicNet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中每个组件的影响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0" y="1188085"/>
            <a:ext cx="5792470" cy="4481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5844" r="4613" b="34429"/>
          <a:stretch>
            <a:fillRect/>
          </a:stretch>
        </p:blipFill>
        <p:spPr>
          <a:xfrm>
            <a:off x="575945" y="1855470"/>
            <a:ext cx="5067300" cy="1548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56020"/>
          <a:stretch>
            <a:fillRect/>
          </a:stretch>
        </p:blipFill>
        <p:spPr>
          <a:xfrm>
            <a:off x="421640" y="3757295"/>
            <a:ext cx="5375910" cy="17976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018664"/>
            <a:ext cx="280733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分区和恢复的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设计选择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1950085"/>
            <a:ext cx="4416425" cy="2957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2353945"/>
            <a:ext cx="5146675" cy="21507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018664"/>
            <a:ext cx="229933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立方体伪标签混合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0" y="1750695"/>
            <a:ext cx="5420995" cy="41236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018664"/>
            <a:ext cx="629285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与基于插值方法的比较以及不同数量（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）的小立方体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216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07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总结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1036955" y="1136015"/>
            <a:ext cx="10118090" cy="45199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基于教师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学生网络，提出两种创新的数据增强策略：</a:t>
            </a:r>
            <a:endParaRPr lang="zh-CN" altLang="en-US" sz="20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跨分支魔方打乱与恢复：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目标：使标注数据与未标注数据在空间语义上对齐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方法：将两者划分为相同位置的魔方块，打乱后通过网络复原。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图像内部魔方打乱与恢复：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目标：解决背景复杂、分割小器官困难的问题。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7150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方法：将图像内部划分为小立方块，打乱后通过网络复位。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实验结果：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MagicNet 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在多器官分割任务上显著优于其他方法，尤其在小器官分割方面表现突出。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1119" y="2896011"/>
            <a:ext cx="104698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汇报完毕，请老师同学批评指正！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760018" y="520406"/>
            <a:ext cx="671963" cy="769033"/>
          </a:xfrm>
          <a:custGeom>
            <a:avLst/>
            <a:gdLst>
              <a:gd name="T0" fmla="*/ 1898 w 2872"/>
              <a:gd name="T1" fmla="*/ 1941 h 3284"/>
              <a:gd name="T2" fmla="*/ 2681 w 2872"/>
              <a:gd name="T3" fmla="*/ 328 h 3284"/>
              <a:gd name="T4" fmla="*/ 332 w 2872"/>
              <a:gd name="T5" fmla="*/ 0 h 3284"/>
              <a:gd name="T6" fmla="*/ 4 w 2872"/>
              <a:gd name="T7" fmla="*/ 3014 h 3284"/>
              <a:gd name="T8" fmla="*/ 378 w 2872"/>
              <a:gd name="T9" fmla="*/ 3234 h 3284"/>
              <a:gd name="T10" fmla="*/ 1491 w 2872"/>
              <a:gd name="T11" fmla="*/ 2781 h 3284"/>
              <a:gd name="T12" fmla="*/ 987 w 2872"/>
              <a:gd name="T13" fmla="*/ 1006 h 3284"/>
              <a:gd name="T14" fmla="*/ 1069 w 2872"/>
              <a:gd name="T15" fmla="*/ 924 h 3284"/>
              <a:gd name="T16" fmla="*/ 2073 w 2872"/>
              <a:gd name="T17" fmla="*/ 948 h 3284"/>
              <a:gd name="T18" fmla="*/ 2097 w 2872"/>
              <a:gd name="T19" fmla="*/ 1114 h 3284"/>
              <a:gd name="T20" fmla="*/ 2015 w 2872"/>
              <a:gd name="T21" fmla="*/ 1196 h 3284"/>
              <a:gd name="T22" fmla="*/ 1011 w 2872"/>
              <a:gd name="T23" fmla="*/ 1172 h 3284"/>
              <a:gd name="T24" fmla="*/ 987 w 2872"/>
              <a:gd name="T25" fmla="*/ 1006 h 3284"/>
              <a:gd name="T26" fmla="*/ 672 w 2872"/>
              <a:gd name="T27" fmla="*/ 1885 h 3284"/>
              <a:gd name="T28" fmla="*/ 590 w 2872"/>
              <a:gd name="T29" fmla="*/ 1803 h 3284"/>
              <a:gd name="T30" fmla="*/ 614 w 2872"/>
              <a:gd name="T31" fmla="*/ 1641 h 3284"/>
              <a:gd name="T32" fmla="*/ 778 w 2872"/>
              <a:gd name="T33" fmla="*/ 1617 h 3284"/>
              <a:gd name="T34" fmla="*/ 860 w 2872"/>
              <a:gd name="T35" fmla="*/ 1699 h 3284"/>
              <a:gd name="T36" fmla="*/ 836 w 2872"/>
              <a:gd name="T37" fmla="*/ 1861 h 3284"/>
              <a:gd name="T38" fmla="*/ 778 w 2872"/>
              <a:gd name="T39" fmla="*/ 1192 h 3284"/>
              <a:gd name="T40" fmla="*/ 614 w 2872"/>
              <a:gd name="T41" fmla="*/ 1168 h 3284"/>
              <a:gd name="T42" fmla="*/ 590 w 2872"/>
              <a:gd name="T43" fmla="*/ 1006 h 3284"/>
              <a:gd name="T44" fmla="*/ 672 w 2872"/>
              <a:gd name="T45" fmla="*/ 924 h 3284"/>
              <a:gd name="T46" fmla="*/ 836 w 2872"/>
              <a:gd name="T47" fmla="*/ 948 h 3284"/>
              <a:gd name="T48" fmla="*/ 860 w 2872"/>
              <a:gd name="T49" fmla="*/ 1113 h 3284"/>
              <a:gd name="T50" fmla="*/ 778 w 2872"/>
              <a:gd name="T51" fmla="*/ 1195 h 3284"/>
              <a:gd name="T52" fmla="*/ 1069 w 2872"/>
              <a:gd name="T53" fmla="*/ 1885 h 3284"/>
              <a:gd name="T54" fmla="*/ 987 w 2872"/>
              <a:gd name="T55" fmla="*/ 1803 h 3284"/>
              <a:gd name="T56" fmla="*/ 1011 w 2872"/>
              <a:gd name="T57" fmla="*/ 1641 h 3284"/>
              <a:gd name="T58" fmla="*/ 2015 w 2872"/>
              <a:gd name="T59" fmla="*/ 1617 h 3284"/>
              <a:gd name="T60" fmla="*/ 2097 w 2872"/>
              <a:gd name="T61" fmla="*/ 1699 h 3284"/>
              <a:gd name="T62" fmla="*/ 2073 w 2872"/>
              <a:gd name="T63" fmla="*/ 1861 h 3284"/>
              <a:gd name="T64" fmla="*/ 1069 w 2872"/>
              <a:gd name="T65" fmla="*/ 1885 h 3284"/>
              <a:gd name="T66" fmla="*/ 1579 w 2872"/>
              <a:gd name="T67" fmla="*/ 2633 h 3284"/>
              <a:gd name="T68" fmla="*/ 2872 w 2872"/>
              <a:gd name="T69" fmla="*/ 2627 h 3284"/>
              <a:gd name="T70" fmla="*/ 2216 w 2872"/>
              <a:gd name="T71" fmla="*/ 1980 h 3284"/>
              <a:gd name="T72" fmla="*/ 1770 w 2872"/>
              <a:gd name="T73" fmla="*/ 2622 h 3284"/>
              <a:gd name="T74" fmla="*/ 2131 w 2872"/>
              <a:gd name="T75" fmla="*/ 2655 h 3284"/>
              <a:gd name="T76" fmla="*/ 2671 w 2872"/>
              <a:gd name="T77" fmla="*/ 2460 h 3284"/>
              <a:gd name="T78" fmla="*/ 2128 w 2872"/>
              <a:gd name="T79" fmla="*/ 2950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72" h="3284">
                <a:moveTo>
                  <a:pt x="1468" y="2605"/>
                </a:moveTo>
                <a:cubicBezTo>
                  <a:pt x="1471" y="2320"/>
                  <a:pt x="1638" y="2061"/>
                  <a:pt x="1898" y="1941"/>
                </a:cubicBezTo>
                <a:cubicBezTo>
                  <a:pt x="2158" y="1822"/>
                  <a:pt x="2463" y="1864"/>
                  <a:pt x="2681" y="2048"/>
                </a:cubicBezTo>
                <a:cubicBezTo>
                  <a:pt x="2681" y="328"/>
                  <a:pt x="2681" y="328"/>
                  <a:pt x="2681" y="328"/>
                </a:cubicBezTo>
                <a:cubicBezTo>
                  <a:pt x="2681" y="147"/>
                  <a:pt x="2535" y="0"/>
                  <a:pt x="23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151" y="0"/>
                  <a:pt x="4" y="147"/>
                  <a:pt x="4" y="328"/>
                </a:cubicBezTo>
                <a:cubicBezTo>
                  <a:pt x="4" y="3014"/>
                  <a:pt x="4" y="3014"/>
                  <a:pt x="4" y="3014"/>
                </a:cubicBezTo>
                <a:cubicBezTo>
                  <a:pt x="0" y="3105"/>
                  <a:pt x="44" y="3191"/>
                  <a:pt x="121" y="3240"/>
                </a:cubicBezTo>
                <a:cubicBezTo>
                  <a:pt x="201" y="3284"/>
                  <a:pt x="299" y="3282"/>
                  <a:pt x="378" y="3234"/>
                </a:cubicBezTo>
                <a:cubicBezTo>
                  <a:pt x="1350" y="2704"/>
                  <a:pt x="1350" y="2704"/>
                  <a:pt x="1350" y="2704"/>
                </a:cubicBezTo>
                <a:cubicBezTo>
                  <a:pt x="1491" y="2781"/>
                  <a:pt x="1491" y="2781"/>
                  <a:pt x="1491" y="2781"/>
                </a:cubicBezTo>
                <a:cubicBezTo>
                  <a:pt x="1476" y="2723"/>
                  <a:pt x="1469" y="2665"/>
                  <a:pt x="1468" y="2605"/>
                </a:cubicBezTo>
                <a:close/>
                <a:moveTo>
                  <a:pt x="987" y="1006"/>
                </a:moveTo>
                <a:cubicBezTo>
                  <a:pt x="987" y="985"/>
                  <a:pt x="996" y="964"/>
                  <a:pt x="1011" y="948"/>
                </a:cubicBezTo>
                <a:cubicBezTo>
                  <a:pt x="1027" y="933"/>
                  <a:pt x="1048" y="924"/>
                  <a:pt x="1069" y="924"/>
                </a:cubicBezTo>
                <a:cubicBezTo>
                  <a:pt x="2015" y="924"/>
                  <a:pt x="2015" y="924"/>
                  <a:pt x="2015" y="924"/>
                </a:cubicBezTo>
                <a:cubicBezTo>
                  <a:pt x="2036" y="924"/>
                  <a:pt x="2057" y="933"/>
                  <a:pt x="2073" y="948"/>
                </a:cubicBezTo>
                <a:cubicBezTo>
                  <a:pt x="2088" y="964"/>
                  <a:pt x="2097" y="985"/>
                  <a:pt x="2097" y="1006"/>
                </a:cubicBezTo>
                <a:cubicBezTo>
                  <a:pt x="2097" y="1114"/>
                  <a:pt x="2097" y="1114"/>
                  <a:pt x="2097" y="1114"/>
                </a:cubicBezTo>
                <a:cubicBezTo>
                  <a:pt x="2097" y="1135"/>
                  <a:pt x="2088" y="1156"/>
                  <a:pt x="2073" y="1172"/>
                </a:cubicBezTo>
                <a:cubicBezTo>
                  <a:pt x="2057" y="1187"/>
                  <a:pt x="2036" y="1196"/>
                  <a:pt x="2015" y="1196"/>
                </a:cubicBezTo>
                <a:cubicBezTo>
                  <a:pt x="1069" y="1196"/>
                  <a:pt x="1069" y="1196"/>
                  <a:pt x="1069" y="1196"/>
                </a:cubicBezTo>
                <a:cubicBezTo>
                  <a:pt x="1048" y="1196"/>
                  <a:pt x="1027" y="1187"/>
                  <a:pt x="1011" y="1172"/>
                </a:cubicBezTo>
                <a:cubicBezTo>
                  <a:pt x="996" y="1156"/>
                  <a:pt x="987" y="1135"/>
                  <a:pt x="987" y="1114"/>
                </a:cubicBezTo>
                <a:lnTo>
                  <a:pt x="987" y="1006"/>
                </a:lnTo>
                <a:close/>
                <a:moveTo>
                  <a:pt x="778" y="1885"/>
                </a:moveTo>
                <a:cubicBezTo>
                  <a:pt x="672" y="1885"/>
                  <a:pt x="672" y="1885"/>
                  <a:pt x="672" y="1885"/>
                </a:cubicBezTo>
                <a:cubicBezTo>
                  <a:pt x="650" y="1885"/>
                  <a:pt x="629" y="1876"/>
                  <a:pt x="614" y="1861"/>
                </a:cubicBezTo>
                <a:cubicBezTo>
                  <a:pt x="599" y="1845"/>
                  <a:pt x="590" y="1824"/>
                  <a:pt x="590" y="1803"/>
                </a:cubicBezTo>
                <a:cubicBezTo>
                  <a:pt x="590" y="1699"/>
                  <a:pt x="590" y="1699"/>
                  <a:pt x="590" y="1699"/>
                </a:cubicBezTo>
                <a:cubicBezTo>
                  <a:pt x="590" y="1678"/>
                  <a:pt x="599" y="1657"/>
                  <a:pt x="614" y="1641"/>
                </a:cubicBezTo>
                <a:cubicBezTo>
                  <a:pt x="629" y="1626"/>
                  <a:pt x="650" y="1617"/>
                  <a:pt x="672" y="1617"/>
                </a:cubicBezTo>
                <a:cubicBezTo>
                  <a:pt x="778" y="1617"/>
                  <a:pt x="778" y="1617"/>
                  <a:pt x="778" y="1617"/>
                </a:cubicBezTo>
                <a:cubicBezTo>
                  <a:pt x="799" y="1617"/>
                  <a:pt x="820" y="1626"/>
                  <a:pt x="836" y="1641"/>
                </a:cubicBezTo>
                <a:cubicBezTo>
                  <a:pt x="851" y="1657"/>
                  <a:pt x="860" y="1678"/>
                  <a:pt x="860" y="1699"/>
                </a:cubicBezTo>
                <a:cubicBezTo>
                  <a:pt x="860" y="1803"/>
                  <a:pt x="860" y="1803"/>
                  <a:pt x="860" y="1803"/>
                </a:cubicBezTo>
                <a:cubicBezTo>
                  <a:pt x="860" y="1824"/>
                  <a:pt x="851" y="1845"/>
                  <a:pt x="836" y="1861"/>
                </a:cubicBezTo>
                <a:cubicBezTo>
                  <a:pt x="820" y="1876"/>
                  <a:pt x="799" y="1885"/>
                  <a:pt x="778" y="1885"/>
                </a:cubicBezTo>
                <a:close/>
                <a:moveTo>
                  <a:pt x="778" y="1192"/>
                </a:moveTo>
                <a:cubicBezTo>
                  <a:pt x="672" y="1192"/>
                  <a:pt x="672" y="1192"/>
                  <a:pt x="672" y="1192"/>
                </a:cubicBezTo>
                <a:cubicBezTo>
                  <a:pt x="650" y="1192"/>
                  <a:pt x="629" y="1183"/>
                  <a:pt x="614" y="1168"/>
                </a:cubicBezTo>
                <a:cubicBezTo>
                  <a:pt x="599" y="1152"/>
                  <a:pt x="590" y="1131"/>
                  <a:pt x="590" y="1110"/>
                </a:cubicBezTo>
                <a:cubicBezTo>
                  <a:pt x="590" y="1006"/>
                  <a:pt x="590" y="1006"/>
                  <a:pt x="590" y="1006"/>
                </a:cubicBezTo>
                <a:cubicBezTo>
                  <a:pt x="590" y="984"/>
                  <a:pt x="599" y="963"/>
                  <a:pt x="614" y="948"/>
                </a:cubicBezTo>
                <a:cubicBezTo>
                  <a:pt x="629" y="932"/>
                  <a:pt x="650" y="924"/>
                  <a:pt x="672" y="924"/>
                </a:cubicBezTo>
                <a:cubicBezTo>
                  <a:pt x="778" y="924"/>
                  <a:pt x="778" y="924"/>
                  <a:pt x="778" y="924"/>
                </a:cubicBezTo>
                <a:cubicBezTo>
                  <a:pt x="800" y="924"/>
                  <a:pt x="821" y="932"/>
                  <a:pt x="836" y="948"/>
                </a:cubicBezTo>
                <a:cubicBezTo>
                  <a:pt x="852" y="963"/>
                  <a:pt x="860" y="984"/>
                  <a:pt x="860" y="1006"/>
                </a:cubicBezTo>
                <a:cubicBezTo>
                  <a:pt x="860" y="1113"/>
                  <a:pt x="860" y="1113"/>
                  <a:pt x="860" y="1113"/>
                </a:cubicBezTo>
                <a:cubicBezTo>
                  <a:pt x="860" y="1135"/>
                  <a:pt x="852" y="1155"/>
                  <a:pt x="836" y="1171"/>
                </a:cubicBezTo>
                <a:cubicBezTo>
                  <a:pt x="821" y="1186"/>
                  <a:pt x="800" y="1195"/>
                  <a:pt x="778" y="1195"/>
                </a:cubicBezTo>
                <a:lnTo>
                  <a:pt x="778" y="1192"/>
                </a:lnTo>
                <a:close/>
                <a:moveTo>
                  <a:pt x="1069" y="1885"/>
                </a:moveTo>
                <a:cubicBezTo>
                  <a:pt x="1048" y="1885"/>
                  <a:pt x="1027" y="1876"/>
                  <a:pt x="1011" y="1861"/>
                </a:cubicBezTo>
                <a:cubicBezTo>
                  <a:pt x="996" y="1845"/>
                  <a:pt x="987" y="1824"/>
                  <a:pt x="987" y="1803"/>
                </a:cubicBezTo>
                <a:cubicBezTo>
                  <a:pt x="987" y="1699"/>
                  <a:pt x="987" y="1699"/>
                  <a:pt x="987" y="1699"/>
                </a:cubicBezTo>
                <a:cubicBezTo>
                  <a:pt x="987" y="1678"/>
                  <a:pt x="996" y="1657"/>
                  <a:pt x="1011" y="1641"/>
                </a:cubicBezTo>
                <a:cubicBezTo>
                  <a:pt x="1027" y="1626"/>
                  <a:pt x="1048" y="1617"/>
                  <a:pt x="1069" y="1617"/>
                </a:cubicBezTo>
                <a:cubicBezTo>
                  <a:pt x="2015" y="1617"/>
                  <a:pt x="2015" y="1617"/>
                  <a:pt x="2015" y="1617"/>
                </a:cubicBezTo>
                <a:cubicBezTo>
                  <a:pt x="2036" y="1617"/>
                  <a:pt x="2057" y="1626"/>
                  <a:pt x="2073" y="1641"/>
                </a:cubicBezTo>
                <a:cubicBezTo>
                  <a:pt x="2088" y="1657"/>
                  <a:pt x="2097" y="1678"/>
                  <a:pt x="2097" y="1699"/>
                </a:cubicBezTo>
                <a:cubicBezTo>
                  <a:pt x="2097" y="1803"/>
                  <a:pt x="2097" y="1803"/>
                  <a:pt x="2097" y="1803"/>
                </a:cubicBezTo>
                <a:cubicBezTo>
                  <a:pt x="2097" y="1824"/>
                  <a:pt x="2088" y="1845"/>
                  <a:pt x="2073" y="1861"/>
                </a:cubicBezTo>
                <a:cubicBezTo>
                  <a:pt x="2057" y="1876"/>
                  <a:pt x="2036" y="1885"/>
                  <a:pt x="2015" y="1885"/>
                </a:cubicBezTo>
                <a:lnTo>
                  <a:pt x="1069" y="1885"/>
                </a:lnTo>
                <a:close/>
                <a:moveTo>
                  <a:pt x="2216" y="1980"/>
                </a:moveTo>
                <a:cubicBezTo>
                  <a:pt x="1860" y="1985"/>
                  <a:pt x="1576" y="2277"/>
                  <a:pt x="1579" y="2633"/>
                </a:cubicBezTo>
                <a:cubicBezTo>
                  <a:pt x="1582" y="2988"/>
                  <a:pt x="1872" y="3275"/>
                  <a:pt x="2228" y="3273"/>
                </a:cubicBezTo>
                <a:cubicBezTo>
                  <a:pt x="2584" y="3271"/>
                  <a:pt x="2872" y="2983"/>
                  <a:pt x="2872" y="2627"/>
                </a:cubicBezTo>
                <a:cubicBezTo>
                  <a:pt x="2872" y="2454"/>
                  <a:pt x="2802" y="2288"/>
                  <a:pt x="2679" y="2167"/>
                </a:cubicBezTo>
                <a:cubicBezTo>
                  <a:pt x="2556" y="2045"/>
                  <a:pt x="2389" y="1978"/>
                  <a:pt x="2216" y="1980"/>
                </a:cubicBezTo>
                <a:close/>
                <a:moveTo>
                  <a:pt x="2128" y="2950"/>
                </a:moveTo>
                <a:cubicBezTo>
                  <a:pt x="1770" y="2622"/>
                  <a:pt x="1770" y="2622"/>
                  <a:pt x="1770" y="2622"/>
                </a:cubicBezTo>
                <a:cubicBezTo>
                  <a:pt x="1934" y="2476"/>
                  <a:pt x="1934" y="2476"/>
                  <a:pt x="1934" y="2476"/>
                </a:cubicBezTo>
                <a:cubicBezTo>
                  <a:pt x="2131" y="2655"/>
                  <a:pt x="2131" y="2655"/>
                  <a:pt x="2131" y="2655"/>
                </a:cubicBezTo>
                <a:cubicBezTo>
                  <a:pt x="2507" y="2314"/>
                  <a:pt x="2507" y="2314"/>
                  <a:pt x="2507" y="2314"/>
                </a:cubicBezTo>
                <a:cubicBezTo>
                  <a:pt x="2671" y="2460"/>
                  <a:pt x="2671" y="2460"/>
                  <a:pt x="2671" y="2460"/>
                </a:cubicBezTo>
                <a:lnTo>
                  <a:pt x="2128" y="2950"/>
                </a:lnTo>
                <a:close/>
                <a:moveTo>
                  <a:pt x="2128" y="2950"/>
                </a:moveTo>
                <a:cubicBezTo>
                  <a:pt x="2128" y="2950"/>
                  <a:pt x="2128" y="2950"/>
                  <a:pt x="2128" y="295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216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01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作者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5525"/>
            <a:ext cx="4166235" cy="10864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95" y="1025525"/>
            <a:ext cx="6302375" cy="54152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22465" y="4299585"/>
            <a:ext cx="1588770" cy="21082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900295" y="4972685"/>
            <a:ext cx="1588770" cy="21082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02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问题导入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1029970"/>
            <a:ext cx="5314950" cy="47980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278245" y="1091565"/>
            <a:ext cx="4420870" cy="1388745"/>
            <a:chOff x="9600" y="1712"/>
            <a:chExt cx="6962" cy="2187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9600" y="1712"/>
              <a:ext cx="3625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标记数据不足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5"/>
              </p:custDataLst>
            </p:nvPr>
          </p:nvSpPr>
          <p:spPr>
            <a:xfrm>
              <a:off x="9600" y="2623"/>
              <a:ext cx="6962" cy="12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获取标记数据昂贵且耗时，尤其针对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3D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多器官医学图像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来说。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8245" y="2773045"/>
            <a:ext cx="4420870" cy="1388745"/>
            <a:chOff x="9600" y="1712"/>
            <a:chExt cx="6962" cy="2187"/>
          </a:xfrm>
        </p:grpSpPr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9600" y="1712"/>
              <a:ext cx="3625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分布错配问题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9600" y="2623"/>
              <a:ext cx="6962" cy="12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标记和未标记数据的分布差异导致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学习困难。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78245" y="4260215"/>
            <a:ext cx="4420870" cy="1029335"/>
            <a:chOff x="9600" y="1712"/>
            <a:chExt cx="6962" cy="1621"/>
          </a:xfrm>
        </p:grpSpPr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9600" y="1712"/>
              <a:ext cx="4288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小器官分割困难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9600" y="2623"/>
              <a:ext cx="6962" cy="7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小器官易受背景干扰，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难以分割。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006955" y="1288158"/>
            <a:ext cx="10147935" cy="1496695"/>
            <a:chOff x="1006955" y="1726513"/>
            <a:chExt cx="10147935" cy="1496695"/>
          </a:xfrm>
        </p:grpSpPr>
        <p:grpSp>
          <p:nvGrpSpPr>
            <p:cNvPr id="6" name="组合 5"/>
            <p:cNvGrpSpPr/>
            <p:nvPr/>
          </p:nvGrpSpPr>
          <p:grpSpPr>
            <a:xfrm>
              <a:off x="1006955" y="1726513"/>
              <a:ext cx="4123055" cy="399542"/>
              <a:chOff x="1066611" y="1840813"/>
              <a:chExt cx="4123055" cy="399542"/>
            </a:xfrm>
          </p:grpSpPr>
          <p:sp>
            <p:nvSpPr>
              <p:cNvPr id="30" name="矩形 29"/>
              <p:cNvSpPr/>
              <p:nvPr>
                <p:custDataLst>
                  <p:tags r:id="rId2"/>
                </p:custDataLst>
              </p:nvPr>
            </p:nvSpPr>
            <p:spPr>
              <a:xfrm>
                <a:off x="1412051" y="1840813"/>
                <a:ext cx="3777615" cy="17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解决标记数据不足的问题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35" name="矩形 34"/>
            <p:cNvSpPr/>
            <p:nvPr>
              <p:custDataLst>
                <p:tags r:id="rId3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通过教师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学生框架和数据增强策略高效利用未标注数据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5004280" y="1973528"/>
              <a:ext cx="6150610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5"/>
            </p:custDataLst>
          </p:nvPr>
        </p:nvGrpSpPr>
        <p:grpSpPr>
          <a:xfrm>
            <a:off x="1006955" y="3019322"/>
            <a:ext cx="10147935" cy="1496695"/>
            <a:chOff x="1006955" y="1726513"/>
            <a:chExt cx="10147935" cy="1496695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6955" y="1726513"/>
              <a:ext cx="5556885" cy="829945"/>
              <a:chOff x="1066611" y="1840813"/>
              <a:chExt cx="5556885" cy="829945"/>
            </a:xfrm>
          </p:grpSpPr>
          <p:sp>
            <p:nvSpPr>
              <p:cNvPr id="48" name="矩形 47"/>
              <p:cNvSpPr/>
              <p:nvPr>
                <p:custDataLst>
                  <p:tags r:id="rId6"/>
                </p:custDataLst>
              </p:nvPr>
            </p:nvSpPr>
            <p:spPr>
              <a:xfrm>
                <a:off x="1339661" y="1840813"/>
                <a:ext cx="5283835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解决标注和未标注</a:t>
                </a:r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数据分布错配问题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46" name="矩形 45"/>
            <p:cNvSpPr/>
            <p:nvPr>
              <p:custDataLst>
                <p:tags r:id="rId7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利用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魔方划分与恢复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策略实现更好的分布对齐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8"/>
              </p:custDataLst>
            </p:nvPr>
          </p:nvSpPr>
          <p:spPr>
            <a:xfrm>
              <a:off x="6563840" y="1973528"/>
              <a:ext cx="4591050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9"/>
            </p:custDataLst>
          </p:nvPr>
        </p:nvGrpSpPr>
        <p:grpSpPr>
          <a:xfrm>
            <a:off x="1006955" y="4750487"/>
            <a:ext cx="10147935" cy="1496695"/>
            <a:chOff x="1006955" y="1726513"/>
            <a:chExt cx="10147935" cy="1496695"/>
          </a:xfrm>
        </p:grpSpPr>
        <p:grpSp>
          <p:nvGrpSpPr>
            <p:cNvPr id="53" name="组合 52"/>
            <p:cNvGrpSpPr/>
            <p:nvPr/>
          </p:nvGrpSpPr>
          <p:grpSpPr>
            <a:xfrm>
              <a:off x="1006955" y="1726513"/>
              <a:ext cx="3997960" cy="399542"/>
              <a:chOff x="1066611" y="1840813"/>
              <a:chExt cx="3997960" cy="399542"/>
            </a:xfrm>
          </p:grpSpPr>
          <p:sp>
            <p:nvSpPr>
              <p:cNvPr id="63" name="矩形 6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39661" y="1840813"/>
                <a:ext cx="3724910" cy="21971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解决小器官分割困难问题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61" name="矩形 60"/>
            <p:cNvSpPr/>
            <p:nvPr>
              <p:custDataLst>
                <p:tags r:id="rId11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通过局部增强和伪标签融合策略强调小器官的特性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任意多边形: 形状 61"/>
            <p:cNvSpPr/>
            <p:nvPr>
              <p:custDataLst>
                <p:tags r:id="rId12"/>
              </p:custDataLst>
            </p:nvPr>
          </p:nvSpPr>
          <p:spPr>
            <a:xfrm>
              <a:off x="5005550" y="1973528"/>
              <a:ext cx="6149340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/>
        </p:nvPicPr>
        <p:blipFill>
          <a:blip r:embed="rId1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956310"/>
            <a:ext cx="11217275" cy="513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6332"/>
          <a:stretch>
            <a:fillRect/>
          </a:stretch>
        </p:blipFill>
        <p:spPr>
          <a:xfrm>
            <a:off x="546735" y="1408430"/>
            <a:ext cx="11098530" cy="3419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573849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·Cross-image branch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Partition and Recovery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65500" y="4922520"/>
            <a:ext cx="5461000" cy="1357630"/>
            <a:chOff x="5300" y="7903"/>
            <a:chExt cx="8600" cy="21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" y="7903"/>
              <a:ext cx="8600" cy="71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7" y="8707"/>
              <a:ext cx="5685" cy="1335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6965950" y="5013960"/>
            <a:ext cx="965200" cy="3454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24270" y="4973320"/>
            <a:ext cx="1788160" cy="436880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5070" y="4912360"/>
            <a:ext cx="3830320" cy="54864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ldLvl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579183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·Within-image branch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Partition and Recovery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810"/>
          <a:stretch>
            <a:fillRect/>
          </a:stretch>
        </p:blipFill>
        <p:spPr>
          <a:xfrm>
            <a:off x="1476375" y="1431925"/>
            <a:ext cx="4079240" cy="45942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285230" y="2773680"/>
            <a:ext cx="4927600" cy="1392555"/>
            <a:chOff x="9792" y="3710"/>
            <a:chExt cx="7760" cy="21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2" y="3710"/>
              <a:ext cx="7761" cy="103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3" y="4897"/>
              <a:ext cx="5604" cy="10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434086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·Cube-wise Pseudo-label Blending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694815"/>
            <a:ext cx="5759450" cy="3469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5" y="2484755"/>
            <a:ext cx="5047615" cy="606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20" y="3198495"/>
            <a:ext cx="3082290" cy="104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04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损失函数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1703070"/>
            <a:ext cx="9108440" cy="496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80" y="2454910"/>
            <a:ext cx="9274810" cy="483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15" y="3178810"/>
            <a:ext cx="8435340" cy="4083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8" y="3827145"/>
            <a:ext cx="8339455" cy="7721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40830" y="3906520"/>
            <a:ext cx="2550160" cy="5181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71870" y="3784600"/>
            <a:ext cx="3799840" cy="75184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388.74818897637795,&quot;left&quot;:72.08771653543307,&quot;top&quot;:26.10976377952756,&quot;width&quot;:815.8245669291339}"/>
</p:tagLst>
</file>

<file path=ppt/tags/tag10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1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2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3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4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5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6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7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8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9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2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3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4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5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6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7.xml><?xml version="1.0" encoding="utf-8"?>
<p:tagLst xmlns:p="http://schemas.openxmlformats.org/presentationml/2006/main">
  <p:tag name="KSO_WM_DIAGRAM_VIRTUALLY_FRAME" val="{&quot;height&quot;:390.47842519685037,&quot;left&quot;:79.28779527559055,&quot;top&quot;:101.42976377952756,&quot;width&quot;:799.0868503937008}"/>
</p:tagLst>
</file>

<file path=ppt/tags/tag8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9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1ayxfd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office2016mac10413</dc:creator>
  <cp:lastModifiedBy>272km</cp:lastModifiedBy>
  <cp:revision>81</cp:revision>
  <dcterms:created xsi:type="dcterms:W3CDTF">2021-06-29T08:54:00Z</dcterms:created>
  <dcterms:modified xsi:type="dcterms:W3CDTF">2024-12-19T13:04:38Z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KSOTemplateUUID">
    <vt:lpwstr>v1.0_mb_3/AUWq/N1aYnYRXji2t99Q==</vt:lpwstr>
  </property>
  <property fmtid="{D5CDD505-2E9C-101B-9397-08002B2CF9AE}" pid="4" name="ICV">
    <vt:lpwstr>F3CCCED4F8D6492AB87A4B373DD5B26C_11</vt:lpwstr>
  </property>
</Properties>
</file>