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57" r:id="rId2"/>
    <p:sldId id="258" r:id="rId3"/>
    <p:sldId id="259" r:id="rId4"/>
    <p:sldId id="282" r:id="rId5"/>
    <p:sldId id="309" r:id="rId6"/>
    <p:sldId id="297" r:id="rId7"/>
    <p:sldId id="298" r:id="rId8"/>
    <p:sldId id="320" r:id="rId9"/>
    <p:sldId id="321" r:id="rId10"/>
    <p:sldId id="322" r:id="rId11"/>
    <p:sldId id="270" r:id="rId12"/>
    <p:sldId id="290" r:id="rId13"/>
    <p:sldId id="323" r:id="rId14"/>
    <p:sldId id="324" r:id="rId15"/>
    <p:sldId id="325" r:id="rId16"/>
    <p:sldId id="326" r:id="rId17"/>
    <p:sldId id="291" r:id="rId18"/>
    <p:sldId id="314" r:id="rId19"/>
    <p:sldId id="327" r:id="rId20"/>
    <p:sldId id="328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74A7"/>
    <a:srgbClr val="1F4E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387" autoAdjust="0"/>
  </p:normalViewPr>
  <p:slideViewPr>
    <p:cSldViewPr snapToGrid="0">
      <p:cViewPr varScale="1">
        <p:scale>
          <a:sx n="80" d="100"/>
          <a:sy n="80" d="100"/>
        </p:scale>
        <p:origin x="555" y="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301BD9-4243-4367-977C-650CCA5948FB}" type="datetimeFigureOut">
              <a:rPr lang="zh-CN" altLang="en-US" smtClean="0"/>
              <a:pPr/>
              <a:t>2024/4/19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ACFBAA-4F33-4BF6-B348-50D59E4A3B0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2485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06678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97415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97487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85078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24388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14212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4506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81367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5143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98598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35600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20723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17170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63722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50716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91982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20723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32694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65520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969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  <a:pPr/>
              <a:t>2024/4/19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  <a:pPr/>
              <a:t>2024/4/19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  <a:pPr/>
              <a:t>2024/4/19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  <a:pPr/>
              <a:t>2024/4/19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  <a:pPr/>
              <a:t>2024/4/19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  <a:pPr/>
              <a:t>2024/4/19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  <a:pPr/>
              <a:t>2024/4/19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  <a:pPr/>
              <a:t>2024/4/19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  <a:pPr/>
              <a:t>2024/4/19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  <a:pPr/>
              <a:t>2024/4/19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  <a:pPr/>
              <a:t>2024/4/19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0C721-00F0-49A5-8986-DFDB39C600B4}" type="datetimeFigureOut">
              <a:rPr lang="zh-CN" altLang="en-US" smtClean="0"/>
              <a:pPr/>
              <a:t>2024/4/19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8E5C5-05D3-4171-9F3F-3701313637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3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311085" cy="685799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1880915" y="0"/>
            <a:ext cx="311085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连接符 19"/>
          <p:cNvCxnSpPr/>
          <p:nvPr/>
        </p:nvCxnSpPr>
        <p:spPr>
          <a:xfrm>
            <a:off x="2662096" y="3455347"/>
            <a:ext cx="7411039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2765140" y="5079845"/>
            <a:ext cx="7411039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5095186" y="649462"/>
            <a:ext cx="2123437" cy="2123436"/>
          </a:xfrm>
          <a:prstGeom prst="ellipse">
            <a:avLst/>
          </a:prstGeom>
          <a:gradFill flip="none" rotWithShape="1">
            <a:gsLst>
              <a:gs pos="0">
                <a:srgbClr val="BFBFBF"/>
              </a:gs>
              <a:gs pos="52000">
                <a:srgbClr val="FFFFFF"/>
              </a:gs>
              <a:gs pos="100000">
                <a:srgbClr val="0070C0">
                  <a:tint val="0"/>
                </a:srgbClr>
              </a:gs>
            </a:gsLst>
            <a:lin ang="2700000" scaled="1"/>
            <a:tileRect/>
          </a:gradFill>
          <a:ln w="73025" cap="flat" cmpd="sng" algn="ctr">
            <a:solidFill>
              <a:srgbClr val="F2F2F2"/>
            </a:solidFill>
            <a:prstDash val="solid"/>
          </a:ln>
          <a:effectLst>
            <a:outerShdw blurRad="190500" dist="254000" dir="2699985" rotWithShape="0">
              <a:scrgbClr r="0" g="0" b="0">
                <a:alpha val="23000"/>
              </a:scrgbClr>
            </a:outerShdw>
          </a:effectLst>
        </p:spPr>
        <p:txBody>
          <a:bodyPr rtlCol="0" anchor="ctr"/>
          <a:lstStyle/>
          <a:p>
            <a:pPr algn="ctr" defTabSz="1088390">
              <a:defRPr/>
            </a:pPr>
            <a:endParaRPr lang="zh-CN" altLang="en-US" sz="3200" kern="0">
              <a:solidFill>
                <a:srgbClr val="000000"/>
              </a:solidFill>
              <a:latin typeface="Impact"/>
              <a:ea typeface="方正姚体"/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2056" y="746331"/>
            <a:ext cx="2005547" cy="2005547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CF77256-3956-0830-7E4A-D1424026245B}"/>
              </a:ext>
            </a:extLst>
          </p:cNvPr>
          <p:cNvSpPr txBox="1"/>
          <p:nvPr/>
        </p:nvSpPr>
        <p:spPr>
          <a:xfrm>
            <a:off x="3470396" y="5393312"/>
            <a:ext cx="6000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来源：</a:t>
            </a:r>
            <a:r>
              <a:rPr lang="en-US" altLang="zh-CN" sz="2400" dirty="0"/>
              <a:t>IEEE Transactions on Medical Imaging</a:t>
            </a:r>
            <a:endParaRPr lang="zh-CN" altLang="en-US" sz="24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ACEA269-2A38-D387-498B-1A3F37F54A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5742" y="3356962"/>
            <a:ext cx="7594343" cy="185202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1932495" y="806587"/>
            <a:ext cx="10259505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44" y="0"/>
            <a:ext cx="1789251" cy="1051863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0675" y="71847"/>
            <a:ext cx="2336220" cy="673654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448F1986-BB04-90B3-661F-C9C01755A001}"/>
              </a:ext>
            </a:extLst>
          </p:cNvPr>
          <p:cNvSpPr txBox="1"/>
          <p:nvPr/>
        </p:nvSpPr>
        <p:spPr>
          <a:xfrm>
            <a:off x="2168165" y="264321"/>
            <a:ext cx="54829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基于动态卷积的双向注意力组件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E947BE57-040F-6B10-C068-5DCB840CEB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67590" y="2122499"/>
            <a:ext cx="5103421" cy="1403975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5C0B1500-466F-4A59-4D7C-95A419EF3D5B}"/>
              </a:ext>
            </a:extLst>
          </p:cNvPr>
          <p:cNvSpPr txBox="1"/>
          <p:nvPr/>
        </p:nvSpPr>
        <p:spPr>
          <a:xfrm>
            <a:off x="1183341" y="1314824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与标准卷积相比：</a:t>
            </a:r>
          </a:p>
        </p:txBody>
      </p:sp>
    </p:spTree>
    <p:extLst>
      <p:ext uri="{BB962C8B-B14F-4D97-AF65-F5344CB8AC3E}">
        <p14:creationId xmlns:p14="http://schemas.microsoft.com/office/powerpoint/2010/main" val="3391144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椭圆 9"/>
          <p:cNvSpPr/>
          <p:nvPr/>
        </p:nvSpPr>
        <p:spPr>
          <a:xfrm>
            <a:off x="1686662" y="2866937"/>
            <a:ext cx="1080000" cy="1080000"/>
          </a:xfrm>
          <a:prstGeom prst="ellipse">
            <a:avLst/>
          </a:prstGeom>
          <a:solidFill>
            <a:schemeClr val="bg1"/>
          </a:solidFill>
          <a:ln w="15875" cmpd="dbl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b="1" dirty="0">
                <a:solidFill>
                  <a:schemeClr val="accent1">
                    <a:lumMod val="50000"/>
                  </a:schemeClr>
                </a:solidFill>
              </a:rPr>
              <a:t>3</a:t>
            </a:r>
            <a:endParaRPr lang="zh-CN" altLang="en-US" sz="5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856916" y="2838015"/>
            <a:ext cx="28656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实验结果</a:t>
            </a:r>
          </a:p>
        </p:txBody>
      </p:sp>
      <p:sp>
        <p:nvSpPr>
          <p:cNvPr id="12" name="矩形 11"/>
          <p:cNvSpPr/>
          <p:nvPr/>
        </p:nvSpPr>
        <p:spPr>
          <a:xfrm>
            <a:off x="6900421" y="0"/>
            <a:ext cx="5291579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8555081" y="1957837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连接符 15"/>
          <p:cNvCxnSpPr/>
          <p:nvPr/>
        </p:nvCxnSpPr>
        <p:spPr>
          <a:xfrm flipH="1">
            <a:off x="6810167" y="-246669"/>
            <a:ext cx="2664061" cy="158841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H="1">
            <a:off x="10120546" y="5516252"/>
            <a:ext cx="2664061" cy="158841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9023168" y="1781004"/>
            <a:ext cx="1789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数据集</a:t>
            </a:r>
          </a:p>
        </p:txBody>
      </p:sp>
      <p:cxnSp>
        <p:nvCxnSpPr>
          <p:cNvPr id="23" name="直接连接符 22"/>
          <p:cNvCxnSpPr/>
          <p:nvPr/>
        </p:nvCxnSpPr>
        <p:spPr>
          <a:xfrm>
            <a:off x="8609081" y="2065837"/>
            <a:ext cx="0" cy="90791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8569717" y="2965412"/>
            <a:ext cx="78729" cy="877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9023168" y="2778469"/>
            <a:ext cx="1789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对比实验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8609081" y="3045780"/>
            <a:ext cx="0" cy="90791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椭圆 27"/>
          <p:cNvSpPr/>
          <p:nvPr/>
        </p:nvSpPr>
        <p:spPr>
          <a:xfrm>
            <a:off x="8555081" y="3926059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9023168" y="3722858"/>
            <a:ext cx="1789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消融实验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1932495" y="806587"/>
            <a:ext cx="10259505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2168165" y="264321"/>
            <a:ext cx="27809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数据集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44" y="0"/>
            <a:ext cx="1789251" cy="1051863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0675" y="71847"/>
            <a:ext cx="2336220" cy="673654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E8888E1B-8E4A-E891-900F-EF0A12BF91C3}"/>
              </a:ext>
            </a:extLst>
          </p:cNvPr>
          <p:cNvSpPr txBox="1"/>
          <p:nvPr/>
        </p:nvSpPr>
        <p:spPr>
          <a:xfrm>
            <a:off x="656590" y="1566544"/>
            <a:ext cx="11278235" cy="38119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buFont typeface="Wingdings" panose="05000000000000000000" charset="0"/>
              <a:buChar char="l"/>
            </a:pPr>
            <a:endParaRPr lang="en-US" altLang="zh-CN" sz="2400" dirty="0"/>
          </a:p>
          <a:p>
            <a:pPr marL="285750" indent="-285750">
              <a:buFont typeface="Wingdings" panose="05000000000000000000" charset="0"/>
              <a:buChar char="l"/>
            </a:pPr>
            <a:endParaRPr lang="zh-CN" altLang="en-US" sz="2400" dirty="0"/>
          </a:p>
          <a:p>
            <a:pPr marL="285750" indent="-285750">
              <a:buFont typeface="Wingdings" panose="05000000000000000000" charset="0"/>
              <a:buChar char="l"/>
            </a:pPr>
            <a:r>
              <a:rPr lang="en-US" altLang="zh-CN" sz="2400" dirty="0" err="1"/>
              <a:t>LiTS</a:t>
            </a:r>
            <a:r>
              <a:rPr lang="zh-CN" altLang="en-US" sz="2400" dirty="0"/>
              <a:t>：肝脏</a:t>
            </a:r>
            <a:r>
              <a:rPr lang="en-US" altLang="zh-CN" sz="2400" dirty="0"/>
              <a:t>CT</a:t>
            </a:r>
            <a:r>
              <a:rPr lang="zh-CN" altLang="en-US" sz="2400" dirty="0"/>
              <a:t>数据集，</a:t>
            </a:r>
            <a:r>
              <a:rPr lang="en-US" altLang="zh-CN" sz="2400" dirty="0"/>
              <a:t>131</a:t>
            </a:r>
            <a:r>
              <a:rPr lang="zh-CN" altLang="en-US" sz="2400" dirty="0"/>
              <a:t>个样本，其中训练集</a:t>
            </a:r>
            <a:r>
              <a:rPr lang="en-US" altLang="zh-CN" sz="2400" dirty="0"/>
              <a:t>121</a:t>
            </a:r>
            <a:r>
              <a:rPr lang="zh-CN" altLang="en-US" sz="2400" dirty="0"/>
              <a:t>个样本，验证集</a:t>
            </a:r>
            <a:r>
              <a:rPr lang="en-US" altLang="zh-CN" sz="2400" dirty="0"/>
              <a:t>10</a:t>
            </a:r>
            <a:r>
              <a:rPr lang="zh-CN" altLang="en-US" sz="2400" dirty="0"/>
              <a:t>；</a:t>
            </a:r>
            <a:endParaRPr lang="en-US" altLang="zh-CN" sz="2400" dirty="0"/>
          </a:p>
          <a:p>
            <a:pPr marL="285750" indent="-285750">
              <a:buFont typeface="Wingdings" panose="05000000000000000000" charset="0"/>
              <a:buChar char="l"/>
            </a:pPr>
            <a:endParaRPr lang="en-US" altLang="zh-CN" sz="2400" dirty="0"/>
          </a:p>
          <a:p>
            <a:pPr marL="285750" indent="-285750">
              <a:buFont typeface="Wingdings" panose="05000000000000000000" charset="0"/>
              <a:buChar char="l"/>
            </a:pPr>
            <a:r>
              <a:rPr lang="en-US" altLang="zh-CN" sz="2400" dirty="0"/>
              <a:t>ISIC</a:t>
            </a:r>
            <a:r>
              <a:rPr lang="zh-CN" altLang="en-US" sz="2400" dirty="0"/>
              <a:t>： 皮肤病变数据集，训练集</a:t>
            </a:r>
            <a:r>
              <a:rPr lang="en-US" altLang="zh-CN" sz="2400" dirty="0"/>
              <a:t>2594</a:t>
            </a:r>
            <a:r>
              <a:rPr lang="zh-CN" altLang="en-US" sz="2400" dirty="0"/>
              <a:t>张图像，验证集</a:t>
            </a:r>
            <a:r>
              <a:rPr lang="en-US" altLang="zh-CN" sz="2400" dirty="0"/>
              <a:t>100</a:t>
            </a:r>
            <a:r>
              <a:rPr lang="zh-CN" altLang="en-US" sz="2400" dirty="0"/>
              <a:t>张图像；</a:t>
            </a:r>
          </a:p>
          <a:p>
            <a:endParaRPr lang="en-US" altLang="zh-CN" sz="2400" dirty="0"/>
          </a:p>
          <a:p>
            <a:pPr marL="285750" indent="-285750">
              <a:buFont typeface="Wingdings" panose="05000000000000000000" charset="0"/>
              <a:buChar char="l"/>
            </a:pPr>
            <a:r>
              <a:rPr lang="en-US" altLang="zh-CN" sz="2400" dirty="0"/>
              <a:t>LA</a:t>
            </a:r>
            <a:r>
              <a:rPr lang="zh-CN" altLang="en-US" sz="2400" dirty="0"/>
              <a:t>：心房</a:t>
            </a:r>
            <a:r>
              <a:rPr lang="en-US" altLang="zh-CN" sz="2400" dirty="0"/>
              <a:t>MR</a:t>
            </a:r>
            <a:r>
              <a:rPr lang="zh-CN" altLang="en-US" sz="2400" dirty="0"/>
              <a:t>图像，</a:t>
            </a:r>
            <a:r>
              <a:rPr lang="en-US" altLang="zh-CN" sz="2400" dirty="0"/>
              <a:t>100</a:t>
            </a:r>
            <a:r>
              <a:rPr lang="zh-CN" altLang="en-US" sz="2400" dirty="0"/>
              <a:t>个样本，其中训练集</a:t>
            </a:r>
            <a:r>
              <a:rPr lang="en-US" altLang="zh-CN" sz="2400" dirty="0"/>
              <a:t>80</a:t>
            </a:r>
            <a:r>
              <a:rPr lang="zh-CN" altLang="en-US" sz="2400" dirty="0"/>
              <a:t>个样本，验证集</a:t>
            </a:r>
            <a:r>
              <a:rPr lang="en-US" altLang="zh-CN" sz="2400" dirty="0"/>
              <a:t>20</a:t>
            </a:r>
            <a:r>
              <a:rPr lang="zh-CN" altLang="en-US" sz="2400" dirty="0"/>
              <a:t>。</a:t>
            </a:r>
          </a:p>
          <a:p>
            <a:pPr marL="285750" indent="-285750">
              <a:buFont typeface="Wingdings" panose="05000000000000000000" charset="0"/>
              <a:buChar char="l"/>
            </a:pPr>
            <a:endParaRPr lang="zh-CN" altLang="en-US" sz="2400" dirty="0"/>
          </a:p>
          <a:p>
            <a:pPr marL="285750" indent="-285750" algn="l">
              <a:buFont typeface="Wingdings" panose="05000000000000000000" charset="0"/>
              <a:buChar char="l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1988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1932495" y="806587"/>
            <a:ext cx="10259505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2168165" y="264321"/>
            <a:ext cx="27809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消融实验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44" y="0"/>
            <a:ext cx="1789251" cy="1051863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0675" y="71847"/>
            <a:ext cx="2336220" cy="673654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916E680C-EC57-C484-F149-3AA935924580}"/>
              </a:ext>
            </a:extLst>
          </p:cNvPr>
          <p:cNvSpPr txBox="1"/>
          <p:nvPr/>
        </p:nvSpPr>
        <p:spPr>
          <a:xfrm>
            <a:off x="508078" y="999357"/>
            <a:ext cx="61010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 err="1"/>
              <a:t>LiTS</a:t>
            </a:r>
            <a:r>
              <a:rPr lang="en-US" altLang="zh-CN" sz="2800" b="1" dirty="0"/>
              <a:t> </a:t>
            </a:r>
            <a:r>
              <a:rPr lang="zh-CN" altLang="en-US" sz="2800" b="1" dirty="0"/>
              <a:t>数据集上的消融实验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7B645DA-853F-4CFB-9943-A3287D089A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79804" y="1880999"/>
            <a:ext cx="6716062" cy="280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49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1932495" y="806587"/>
            <a:ext cx="10259505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2168165" y="264321"/>
            <a:ext cx="27809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消融实验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44" y="0"/>
            <a:ext cx="1789251" cy="1051863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0675" y="71847"/>
            <a:ext cx="2336220" cy="673654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916E680C-EC57-C484-F149-3AA935924580}"/>
              </a:ext>
            </a:extLst>
          </p:cNvPr>
          <p:cNvSpPr txBox="1"/>
          <p:nvPr/>
        </p:nvSpPr>
        <p:spPr>
          <a:xfrm>
            <a:off x="508078" y="999357"/>
            <a:ext cx="61010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 err="1"/>
              <a:t>LiTS</a:t>
            </a:r>
            <a:r>
              <a:rPr lang="en-US" altLang="zh-CN" sz="2800" b="1" dirty="0"/>
              <a:t> </a:t>
            </a:r>
            <a:r>
              <a:rPr lang="zh-CN" altLang="en-US" sz="2800" b="1" dirty="0"/>
              <a:t>数据集上标准卷积与</a:t>
            </a:r>
            <a:r>
              <a:rPr lang="en-US" altLang="zh-CN" sz="2800" b="1" dirty="0"/>
              <a:t>DyBAC</a:t>
            </a:r>
            <a:endParaRPr lang="zh-CN" altLang="en-US" sz="2800" b="1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72AD038-B16D-7990-B610-8791DF4457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14153" y="1872075"/>
            <a:ext cx="6763694" cy="3448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850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1932495" y="806587"/>
            <a:ext cx="10259505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2168165" y="264321"/>
            <a:ext cx="27809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消融实验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44" y="0"/>
            <a:ext cx="1789251" cy="1051863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0675" y="71847"/>
            <a:ext cx="2336220" cy="673654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916E680C-EC57-C484-F149-3AA935924580}"/>
              </a:ext>
            </a:extLst>
          </p:cNvPr>
          <p:cNvSpPr txBox="1"/>
          <p:nvPr/>
        </p:nvSpPr>
        <p:spPr>
          <a:xfrm>
            <a:off x="508078" y="999357"/>
            <a:ext cx="61010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ISIC</a:t>
            </a:r>
            <a:r>
              <a:rPr lang="zh-CN" altLang="en-US" sz="2800" b="1" dirty="0"/>
              <a:t>数据集上的消融实验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9C70169-F991-EFD9-7845-0FB45DF45D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8078" y="1522577"/>
            <a:ext cx="6801799" cy="254353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67E95A9-6025-F4F3-4AC5-A75F4C831CC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0176" t="5507" b="6229"/>
          <a:stretch/>
        </p:blipFill>
        <p:spPr>
          <a:xfrm>
            <a:off x="7680340" y="3762420"/>
            <a:ext cx="4140669" cy="296708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ADA87ED-2FC8-556D-5B30-BCE21E8C742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4395" r="49780" b="7079"/>
          <a:stretch/>
        </p:blipFill>
        <p:spPr>
          <a:xfrm>
            <a:off x="7674063" y="825633"/>
            <a:ext cx="3929924" cy="2802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652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1932495" y="806587"/>
            <a:ext cx="10259505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2168165" y="264321"/>
            <a:ext cx="27809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消融实验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44" y="0"/>
            <a:ext cx="1789251" cy="1051863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0675" y="71847"/>
            <a:ext cx="2336220" cy="673654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916E680C-EC57-C484-F149-3AA935924580}"/>
              </a:ext>
            </a:extLst>
          </p:cNvPr>
          <p:cNvSpPr txBox="1"/>
          <p:nvPr/>
        </p:nvSpPr>
        <p:spPr>
          <a:xfrm>
            <a:off x="508078" y="999357"/>
            <a:ext cx="61010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LA</a:t>
            </a:r>
            <a:r>
              <a:rPr lang="zh-CN" altLang="en-US" sz="2800" b="1" dirty="0"/>
              <a:t>数据集上的消融实验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E1B2DB9-0FE3-383C-28CE-D53459D845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78347" y="1805945"/>
            <a:ext cx="6801799" cy="260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846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1932495" y="806587"/>
            <a:ext cx="10259505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2168165" y="264321"/>
            <a:ext cx="27809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对比实验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44" y="0"/>
            <a:ext cx="1789251" cy="1051863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0675" y="71847"/>
            <a:ext cx="2336220" cy="673654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916E680C-EC57-C484-F149-3AA935924580}"/>
              </a:ext>
            </a:extLst>
          </p:cNvPr>
          <p:cNvSpPr txBox="1"/>
          <p:nvPr/>
        </p:nvSpPr>
        <p:spPr>
          <a:xfrm>
            <a:off x="859567" y="1171008"/>
            <a:ext cx="61010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 err="1"/>
              <a:t>LiTS</a:t>
            </a:r>
            <a:r>
              <a:rPr lang="en-US" altLang="zh-CN" sz="2800" b="1" dirty="0"/>
              <a:t> </a:t>
            </a:r>
            <a:r>
              <a:rPr lang="zh-CN" altLang="en-US" sz="2800" b="1" dirty="0"/>
              <a:t>数据集上的性能比较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AB32ED92-68C7-C00D-6D17-724A08ADAF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049" y="2086992"/>
            <a:ext cx="5481300" cy="36000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7DBB792A-80F5-6685-5B4A-764C3F8027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49553" y="1964999"/>
            <a:ext cx="57991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51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1932495" y="806587"/>
            <a:ext cx="10259505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2168165" y="264321"/>
            <a:ext cx="27809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对比实验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44" y="0"/>
            <a:ext cx="1789251" cy="1051863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0675" y="71847"/>
            <a:ext cx="2336220" cy="673654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916E680C-EC57-C484-F149-3AA935924580}"/>
              </a:ext>
            </a:extLst>
          </p:cNvPr>
          <p:cNvSpPr txBox="1"/>
          <p:nvPr/>
        </p:nvSpPr>
        <p:spPr>
          <a:xfrm>
            <a:off x="835661" y="1051862"/>
            <a:ext cx="61010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ISIC</a:t>
            </a:r>
            <a:r>
              <a:rPr lang="en-US" altLang="zh-CN" sz="2800" b="1" dirty="0"/>
              <a:t> </a:t>
            </a:r>
            <a:r>
              <a:rPr lang="zh-CN" altLang="en-US" sz="2800" b="1" dirty="0"/>
              <a:t>数据集上的性能比较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10D1E4D-9A64-5FCC-EE56-AC7F71231E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244" y="1820356"/>
            <a:ext cx="5518048" cy="28800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219716C-6AEF-1196-DD0E-7417FD6B9E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15115" y="1868168"/>
            <a:ext cx="5962104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22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1932495" y="806587"/>
            <a:ext cx="10259505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2168165" y="264321"/>
            <a:ext cx="27809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对比实验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44" y="0"/>
            <a:ext cx="1789251" cy="1051863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0675" y="71847"/>
            <a:ext cx="2336220" cy="673654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916E680C-EC57-C484-F149-3AA935924580}"/>
              </a:ext>
            </a:extLst>
          </p:cNvPr>
          <p:cNvSpPr txBox="1"/>
          <p:nvPr/>
        </p:nvSpPr>
        <p:spPr>
          <a:xfrm>
            <a:off x="835661" y="1051862"/>
            <a:ext cx="61010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LA</a:t>
            </a:r>
            <a:r>
              <a:rPr lang="en-US" altLang="zh-CN" sz="2800" b="1" dirty="0"/>
              <a:t> </a:t>
            </a:r>
            <a:r>
              <a:rPr lang="zh-CN" altLang="en-US" sz="2800" b="1" dirty="0"/>
              <a:t>数据集上的性能比较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FD14402-5223-08EF-3AA8-6CAF4EA68B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80136" y="1989000"/>
            <a:ext cx="5876196" cy="2880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347432E-F399-2916-A650-7B8229D3ED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3994" y="1958236"/>
            <a:ext cx="5468160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189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椭圆 9"/>
          <p:cNvSpPr/>
          <p:nvPr/>
        </p:nvSpPr>
        <p:spPr>
          <a:xfrm>
            <a:off x="1696822" y="2866937"/>
            <a:ext cx="1080000" cy="1080000"/>
          </a:xfrm>
          <a:prstGeom prst="ellipse">
            <a:avLst/>
          </a:prstGeom>
          <a:solidFill>
            <a:schemeClr val="bg1"/>
          </a:solidFill>
          <a:ln w="15875" cmpd="dbl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b="1" dirty="0">
                <a:solidFill>
                  <a:schemeClr val="accent1">
                    <a:lumMod val="50000"/>
                  </a:schemeClr>
                </a:solidFill>
              </a:rPr>
              <a:t>1</a:t>
            </a:r>
            <a:endParaRPr lang="zh-CN" altLang="en-US" sz="5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880018" y="2838015"/>
            <a:ext cx="28656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引言</a:t>
            </a:r>
          </a:p>
        </p:txBody>
      </p:sp>
      <p:sp>
        <p:nvSpPr>
          <p:cNvPr id="12" name="矩形 11"/>
          <p:cNvSpPr/>
          <p:nvPr/>
        </p:nvSpPr>
        <p:spPr>
          <a:xfrm>
            <a:off x="6900421" y="0"/>
            <a:ext cx="5291579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8555081" y="1957837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连接符 15"/>
          <p:cNvCxnSpPr/>
          <p:nvPr/>
        </p:nvCxnSpPr>
        <p:spPr>
          <a:xfrm flipH="1">
            <a:off x="6810167" y="-246669"/>
            <a:ext cx="2664061" cy="158841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H="1">
            <a:off x="10120546" y="5516252"/>
            <a:ext cx="2664061" cy="158841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9023168" y="1781004"/>
            <a:ext cx="1789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作者</a:t>
            </a:r>
          </a:p>
        </p:txBody>
      </p:sp>
      <p:cxnSp>
        <p:nvCxnSpPr>
          <p:cNvPr id="23" name="直接连接符 22"/>
          <p:cNvCxnSpPr/>
          <p:nvPr/>
        </p:nvCxnSpPr>
        <p:spPr>
          <a:xfrm>
            <a:off x="8609081" y="2065837"/>
            <a:ext cx="0" cy="90791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8569717" y="2965412"/>
            <a:ext cx="78729" cy="877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9023168" y="2778469"/>
            <a:ext cx="1789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8609081" y="3045780"/>
            <a:ext cx="0" cy="90791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椭圆 27"/>
          <p:cNvSpPr/>
          <p:nvPr/>
        </p:nvSpPr>
        <p:spPr>
          <a:xfrm>
            <a:off x="8555081" y="3926059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9023168" y="3722858"/>
            <a:ext cx="1789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创新点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1932495" y="806587"/>
            <a:ext cx="10259505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2168165" y="264321"/>
            <a:ext cx="27809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对比实验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44" y="0"/>
            <a:ext cx="1789251" cy="1051863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0675" y="71847"/>
            <a:ext cx="2336220" cy="673654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916E680C-EC57-C484-F149-3AA935924580}"/>
              </a:ext>
            </a:extLst>
          </p:cNvPr>
          <p:cNvSpPr txBox="1"/>
          <p:nvPr/>
        </p:nvSpPr>
        <p:spPr>
          <a:xfrm>
            <a:off x="835661" y="1051862"/>
            <a:ext cx="61010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dirty="0"/>
              <a:t>模型尺寸比较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49B27F1-2A63-0B12-2E0F-03A7CBA2E8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4626" y="2038156"/>
            <a:ext cx="6782747" cy="278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287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1932495" y="806587"/>
            <a:ext cx="10259505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2168165" y="264321"/>
            <a:ext cx="27809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作者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44" y="0"/>
            <a:ext cx="1789251" cy="1051863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0675" y="71847"/>
            <a:ext cx="2336220" cy="67365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6C7A7E3-0520-4985-F3DA-908EDCDBB4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52705" y="1999080"/>
            <a:ext cx="7272681" cy="485892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67D1412-F819-B8CA-28E0-0535DDEAAD0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6709"/>
          <a:stretch/>
        </p:blipFill>
        <p:spPr>
          <a:xfrm>
            <a:off x="1932495" y="947217"/>
            <a:ext cx="6131858" cy="10328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1932495" y="806587"/>
            <a:ext cx="10259505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2168165" y="264321"/>
            <a:ext cx="27809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44" y="0"/>
            <a:ext cx="1789251" cy="1051863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0675" y="71847"/>
            <a:ext cx="2336220" cy="67365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63333" y="2714692"/>
            <a:ext cx="988466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现有方法局限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endParaRPr lang="en-US" altLang="zh-CN" sz="2400" dirty="0"/>
          </a:p>
          <a:p>
            <a:pPr marL="720000" indent="-342900">
              <a:buFont typeface="Wingdings" panose="05000000000000000000" pitchFamily="2" charset="2"/>
              <a:buChar char="Ø"/>
            </a:pPr>
            <a:r>
              <a:rPr lang="zh-CN" altLang="en-US" sz="2400" dirty="0"/>
              <a:t>典型的</a:t>
            </a:r>
            <a:r>
              <a:rPr lang="en-US" altLang="zh-CN" sz="2400" dirty="0"/>
              <a:t>Mean Teacher</a:t>
            </a:r>
            <a:r>
              <a:rPr lang="zh-CN" altLang="en-US" sz="2400" dirty="0"/>
              <a:t>忽略了标记数据和未标记数据之间的先验关系，且仅计算单个像素级的一致性；</a:t>
            </a:r>
            <a:endParaRPr lang="en-US" altLang="zh-CN" sz="2400" dirty="0"/>
          </a:p>
          <a:p>
            <a:pPr marL="720000"/>
            <a:endParaRPr lang="en-US" altLang="zh-CN" sz="2400" dirty="0"/>
          </a:p>
          <a:p>
            <a:pPr marL="720000" indent="-342900">
              <a:buFont typeface="Wingdings" panose="05000000000000000000" pitchFamily="2" charset="2"/>
              <a:buChar char="Ø"/>
            </a:pPr>
            <a:r>
              <a:rPr lang="zh-CN" altLang="en-US" sz="2400" dirty="0"/>
              <a:t>使用单个分割网络和单个鉴别器从未标记数据中学习，可能会导致两个网络互相误导，错误在训练过程中不断积累；</a:t>
            </a:r>
            <a:endParaRPr lang="en-US" altLang="zh-CN" sz="2400" dirty="0"/>
          </a:p>
          <a:p>
            <a:pPr marL="720000" indent="-342900">
              <a:buFont typeface="Wingdings" panose="05000000000000000000" pitchFamily="2" charset="2"/>
              <a:buChar char="Ø"/>
            </a:pPr>
            <a:endParaRPr lang="en-US" altLang="zh-CN" sz="2400" dirty="0"/>
          </a:p>
          <a:p>
            <a:pPr marL="720000" indent="-342900">
              <a:buFont typeface="Wingdings" panose="05000000000000000000" pitchFamily="2" charset="2"/>
              <a:buChar char="Ø"/>
            </a:pPr>
            <a:r>
              <a:rPr lang="zh-CN" altLang="en-US" sz="2400" dirty="0"/>
              <a:t>具有固定参数的分割网络对于未标记数据的特征表示较差。</a:t>
            </a:r>
            <a:endParaRPr lang="en-US" altLang="zh-CN" sz="2400" dirty="0"/>
          </a:p>
        </p:txBody>
      </p:sp>
      <p:sp>
        <p:nvSpPr>
          <p:cNvPr id="3" name="TextBox 7">
            <a:extLst>
              <a:ext uri="{FF2B5EF4-FFF2-40B4-BE49-F238E27FC236}">
                <a16:creationId xmlns:a16="http://schemas.microsoft.com/office/drawing/2014/main" id="{86782778-C661-F3B0-BA46-2BA34807ECED}"/>
              </a:ext>
            </a:extLst>
          </p:cNvPr>
          <p:cNvSpPr txBox="1"/>
          <p:nvPr/>
        </p:nvSpPr>
        <p:spPr>
          <a:xfrm>
            <a:off x="963333" y="1345141"/>
            <a:ext cx="101409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1080000"/>
            <a:r>
              <a:rPr lang="zh-CN" altLang="en-US" sz="2400" b="1" dirty="0"/>
              <a:t>挑战</a:t>
            </a:r>
            <a:r>
              <a:rPr lang="zh-CN" altLang="en-US" sz="2400" dirty="0"/>
              <a:t>：半监督医学图像分割经常遭受来自未标记数据的错误监督，且容易过拟合少量的标记数据。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875557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1932495" y="806587"/>
            <a:ext cx="10259505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2168165" y="264321"/>
            <a:ext cx="27809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创新点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44" y="0"/>
            <a:ext cx="1789251" cy="1051863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0675" y="71847"/>
            <a:ext cx="2336220" cy="67365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42968" y="1594128"/>
            <a:ext cx="98846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/>
              <a:t>使用双重判别器的对抗一致性训练策略，提高分割网络从标记数据到未标记数据的知识迁移能力；</a:t>
            </a:r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/>
              <a:t>设计了一种基于动态卷积的双向注意力组件，充分挖掘样本的先验知识。</a:t>
            </a:r>
          </a:p>
        </p:txBody>
      </p:sp>
    </p:spTree>
    <p:extLst>
      <p:ext uri="{BB962C8B-B14F-4D97-AF65-F5344CB8AC3E}">
        <p14:creationId xmlns:p14="http://schemas.microsoft.com/office/powerpoint/2010/main" val="3322777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椭圆 9"/>
          <p:cNvSpPr/>
          <p:nvPr/>
        </p:nvSpPr>
        <p:spPr>
          <a:xfrm>
            <a:off x="1696822" y="2866937"/>
            <a:ext cx="1080000" cy="1080000"/>
          </a:xfrm>
          <a:prstGeom prst="ellipse">
            <a:avLst/>
          </a:prstGeom>
          <a:solidFill>
            <a:schemeClr val="bg1"/>
          </a:solidFill>
          <a:ln w="15875" cmpd="dbl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b="1" dirty="0">
                <a:solidFill>
                  <a:schemeClr val="accent1">
                    <a:lumMod val="50000"/>
                  </a:schemeClr>
                </a:solidFill>
              </a:rPr>
              <a:t>2</a:t>
            </a:r>
            <a:endParaRPr lang="zh-CN" altLang="en-US" sz="5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880018" y="2838015"/>
            <a:ext cx="28656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</a:p>
        </p:txBody>
      </p:sp>
      <p:sp>
        <p:nvSpPr>
          <p:cNvPr id="12" name="矩形 11"/>
          <p:cNvSpPr/>
          <p:nvPr/>
        </p:nvSpPr>
        <p:spPr>
          <a:xfrm>
            <a:off x="6918692" y="0"/>
            <a:ext cx="5291579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8555081" y="1957837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连接符 15"/>
          <p:cNvCxnSpPr/>
          <p:nvPr/>
        </p:nvCxnSpPr>
        <p:spPr>
          <a:xfrm flipH="1">
            <a:off x="6810167" y="-246669"/>
            <a:ext cx="2664061" cy="158841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H="1">
            <a:off x="10120546" y="5516252"/>
            <a:ext cx="2664061" cy="158841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9023168" y="1781004"/>
            <a:ext cx="27146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对抗性一致性学习</a:t>
            </a:r>
          </a:p>
        </p:txBody>
      </p:sp>
      <p:cxnSp>
        <p:nvCxnSpPr>
          <p:cNvPr id="23" name="直接连接符 22"/>
          <p:cNvCxnSpPr/>
          <p:nvPr/>
        </p:nvCxnSpPr>
        <p:spPr>
          <a:xfrm>
            <a:off x="8609081" y="2065837"/>
            <a:ext cx="0" cy="90791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8569717" y="2965412"/>
            <a:ext cx="78729" cy="877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9023166" y="2778469"/>
            <a:ext cx="26640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基于动态卷积的双向注意力组件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1932495" y="806587"/>
            <a:ext cx="10259505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2168165" y="264321"/>
            <a:ext cx="43916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对抗性一致性学习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44" y="0"/>
            <a:ext cx="1789251" cy="1051863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0675" y="71847"/>
            <a:ext cx="2336220" cy="67365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C1B12A58-348B-7816-42BA-07ECEACC30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29606" y="1051863"/>
            <a:ext cx="9925728" cy="486353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6D5E39CF-8956-BCA5-E7AF-036837CD175C}"/>
              </a:ext>
            </a:extLst>
          </p:cNvPr>
          <p:cNvSpPr txBox="1"/>
          <p:nvPr/>
        </p:nvSpPr>
        <p:spPr>
          <a:xfrm>
            <a:off x="143244" y="1583765"/>
            <a:ext cx="18349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+mn-ea"/>
              </a:rPr>
              <a:t>鉴别器</a:t>
            </a:r>
            <a:r>
              <a:rPr lang="en-US" altLang="zh-CN" sz="2400" dirty="0">
                <a:latin typeface="+mn-ea"/>
              </a:rPr>
              <a:t>D1</a:t>
            </a:r>
            <a:r>
              <a:rPr lang="zh-CN" altLang="en-US" sz="2400" dirty="0">
                <a:latin typeface="+mn-ea"/>
              </a:rPr>
              <a:t>：学习未标记数据和标记数据的预测质量一致性。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C7AC768-8025-6532-4364-7C47DE6BD811}"/>
              </a:ext>
            </a:extLst>
          </p:cNvPr>
          <p:cNvSpPr txBox="1"/>
          <p:nvPr/>
        </p:nvSpPr>
        <p:spPr>
          <a:xfrm>
            <a:off x="143244" y="3815978"/>
            <a:ext cx="18349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+mn-ea"/>
              </a:rPr>
              <a:t>鉴别器</a:t>
            </a:r>
            <a:r>
              <a:rPr lang="en-US" altLang="zh-CN" sz="2400" dirty="0">
                <a:latin typeface="+mn-ea"/>
              </a:rPr>
              <a:t>D2</a:t>
            </a:r>
            <a:r>
              <a:rPr lang="zh-CN" altLang="en-US" sz="2400" dirty="0">
                <a:latin typeface="+mn-ea"/>
              </a:rPr>
              <a:t>：学习未标记数据扰动前后的预测质量一致性。</a:t>
            </a:r>
          </a:p>
        </p:txBody>
      </p:sp>
    </p:spTree>
    <p:extLst>
      <p:ext uri="{BB962C8B-B14F-4D97-AF65-F5344CB8AC3E}">
        <p14:creationId xmlns:p14="http://schemas.microsoft.com/office/powerpoint/2010/main" val="952202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1932495" y="806587"/>
            <a:ext cx="10259505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2168165" y="264321"/>
            <a:ext cx="43916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对抗性一致性学习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44" y="0"/>
            <a:ext cx="1789251" cy="1051863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0675" y="71847"/>
            <a:ext cx="2336220" cy="67365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C41267F-E4DF-7A19-6E1A-C3D2A23F8D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24480" y="2141329"/>
            <a:ext cx="4496427" cy="66684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B6EE30ED-D9F0-578E-8A79-1AF50626F9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37868" y="3639383"/>
            <a:ext cx="6258798" cy="93358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56E20D86-BA6E-A691-BC0A-F609D55D46B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37331" y="5302540"/>
            <a:ext cx="6449325" cy="828791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856093F1-AD37-90E3-C797-B4119963DE12}"/>
              </a:ext>
            </a:extLst>
          </p:cNvPr>
          <p:cNvSpPr txBox="1"/>
          <p:nvPr/>
        </p:nvSpPr>
        <p:spPr>
          <a:xfrm>
            <a:off x="956235" y="1278965"/>
            <a:ext cx="105826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/>
            <a:r>
              <a:rPr lang="zh-CN" altLang="en-US" sz="2400" dirty="0"/>
              <a:t>判别器用于评价分割结果的质量，</a:t>
            </a:r>
            <a:r>
              <a:rPr lang="en-US" altLang="zh-CN" sz="2400" dirty="0"/>
              <a:t>0</a:t>
            </a:r>
            <a:r>
              <a:rPr lang="zh-CN" altLang="en-US" sz="2400" dirty="0"/>
              <a:t>表示分割质量差，</a:t>
            </a:r>
            <a:r>
              <a:rPr lang="en-US" altLang="zh-CN" sz="2400" dirty="0"/>
              <a:t>1</a:t>
            </a:r>
            <a:r>
              <a:rPr lang="zh-CN" altLang="en-US" sz="2400" dirty="0"/>
              <a:t>表示分割结果质量好，网络整体优化目标：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D2D5AB8-6190-771F-E404-9B2A4AE0B7CE}"/>
              </a:ext>
            </a:extLst>
          </p:cNvPr>
          <p:cNvSpPr txBox="1"/>
          <p:nvPr/>
        </p:nvSpPr>
        <p:spPr>
          <a:xfrm>
            <a:off x="1459103" y="3006955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分割网络的目标函数：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85EDF95-7DAF-9B8C-26BD-5BA2FC11AB88}"/>
              </a:ext>
            </a:extLst>
          </p:cNvPr>
          <p:cNvSpPr txBox="1"/>
          <p:nvPr/>
        </p:nvSpPr>
        <p:spPr>
          <a:xfrm>
            <a:off x="1459103" y="4662267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判别器的目标函数：</a:t>
            </a:r>
          </a:p>
        </p:txBody>
      </p:sp>
    </p:spTree>
    <p:extLst>
      <p:ext uri="{BB962C8B-B14F-4D97-AF65-F5344CB8AC3E}">
        <p14:creationId xmlns:p14="http://schemas.microsoft.com/office/powerpoint/2010/main" val="2666785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1932495" y="806587"/>
            <a:ext cx="10259505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2168165" y="264321"/>
            <a:ext cx="7582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基于动态卷积的双向注意力组件（</a:t>
            </a: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DyBAC)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44" y="0"/>
            <a:ext cx="1789251" cy="1051863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0675" y="71847"/>
            <a:ext cx="2336220" cy="67365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767326BD-C3C7-D082-3238-7E7A437996D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875" t="3902"/>
          <a:stretch/>
        </p:blipFill>
        <p:spPr>
          <a:xfrm>
            <a:off x="143244" y="980194"/>
            <a:ext cx="9091399" cy="5151193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76A7F660-3151-2DA8-C157-92A5637073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50675" y="1552088"/>
            <a:ext cx="2276793" cy="924054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305B15DA-3124-E514-B1A6-A1D73F088A5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53432" y="6188048"/>
            <a:ext cx="5506218" cy="581106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5A882930-8F5E-28A1-7577-32F1D6D339E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53432" y="5738816"/>
            <a:ext cx="5358687" cy="449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05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6752</TotalTime>
  <Words>424</Words>
  <Application>Microsoft Office PowerPoint</Application>
  <PresentationFormat>宽屏</PresentationFormat>
  <Paragraphs>83</Paragraphs>
  <Slides>20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7" baseType="lpstr">
      <vt:lpstr>微软雅黑</vt:lpstr>
      <vt:lpstr>Arial</vt:lpstr>
      <vt:lpstr>Calibri</vt:lpstr>
      <vt:lpstr>Calibri Light</vt:lpstr>
      <vt:lpstr>Impact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演示文稿3</dc:title>
  <dc:creator>LYK</dc:creator>
  <cp:lastModifiedBy>Ating Yang</cp:lastModifiedBy>
  <cp:revision>197</cp:revision>
  <dcterms:created xsi:type="dcterms:W3CDTF">2016-04-09T13:02:00Z</dcterms:created>
  <dcterms:modified xsi:type="dcterms:W3CDTF">2024-04-20T08:14:30Z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2052-10.1.0.6690</vt:lpwstr>
  </property>
</Properties>
</file>