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3" r:id="rId3"/>
    <p:sldId id="258" r:id="rId4"/>
    <p:sldId id="278" r:id="rId5"/>
    <p:sldId id="259" r:id="rId6"/>
    <p:sldId id="281" r:id="rId7"/>
    <p:sldId id="293" r:id="rId8"/>
    <p:sldId id="294" r:id="rId9"/>
    <p:sldId id="295" r:id="rId10"/>
    <p:sldId id="296" r:id="rId11"/>
    <p:sldId id="260" r:id="rId12"/>
    <p:sldId id="284" r:id="rId13"/>
    <p:sldId id="297" r:id="rId14"/>
    <p:sldId id="298" r:id="rId15"/>
    <p:sldId id="299" r:id="rId16"/>
    <p:sldId id="301" r:id="rId17"/>
    <p:sldId id="261" r:id="rId18"/>
    <p:sldId id="265" r:id="rId19"/>
    <p:sldId id="300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A5"/>
    <a:srgbClr val="199F8E"/>
    <a:srgbClr val="77D7C6"/>
    <a:srgbClr val="F3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5" autoAdjust="0"/>
    <p:restoredTop sz="95284" autoAdjust="0"/>
  </p:normalViewPr>
  <p:slideViewPr>
    <p:cSldViewPr snapToGrid="0" showGuides="1">
      <p:cViewPr varScale="1">
        <p:scale>
          <a:sx n="119" d="100"/>
          <a:sy n="119" d="100"/>
        </p:scale>
        <p:origin x="49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451C8C-0EA3-4EC3-9098-07738F8242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F2C0A-521C-48ED-9B1F-8B65F5695B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80532-07C0-48E0-A6FD-50C49D3EC748}" type="datetimeFigureOut">
              <a:rPr lang="zh-CN" altLang="en-US" smtClean="0"/>
              <a:t>2022/4/23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31675F-2D8F-469F-9421-4F0C154601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245F2-3DB0-42B7-ABB9-049F946842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029D6-96D5-4EA6-B5FD-7D20511B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22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26F124-2E7E-4A9C-BC4D-C62C7EEF0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36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6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9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85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77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1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8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0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76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87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1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3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8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190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7" name="矩形 6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107876" y="167963"/>
            <a:ext cx="360345" cy="360345"/>
            <a:chOff x="1964957" y="711193"/>
            <a:chExt cx="290175" cy="290175"/>
          </a:xfrm>
        </p:grpSpPr>
        <p:sp>
          <p:nvSpPr>
            <p:cNvPr id="10" name="矩形 9"/>
            <p:cNvSpPr/>
            <p:nvPr/>
          </p:nvSpPr>
          <p:spPr>
            <a:xfrm>
              <a:off x="2045616" y="791852"/>
              <a:ext cx="209516" cy="209516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64957" y="711193"/>
              <a:ext cx="236734" cy="236734"/>
            </a:xfrm>
            <a:prstGeom prst="rect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0960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0" y="5630779"/>
              <a:ext cx="12192000" cy="1227221"/>
            </a:xfrm>
            <a:prstGeom prst="rect">
              <a:avLst/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" name="组合 4"/>
          <p:cNvGrpSpPr/>
          <p:nvPr userDrawn="1"/>
        </p:nvGrpSpPr>
        <p:grpSpPr>
          <a:xfrm>
            <a:off x="0" y="-282804"/>
            <a:ext cx="565608" cy="282804"/>
            <a:chOff x="3836709" y="1781666"/>
            <a:chExt cx="565608" cy="282804"/>
          </a:xfrm>
        </p:grpSpPr>
        <p:sp>
          <p:nvSpPr>
            <p:cNvPr id="6" name="矩形 5"/>
            <p:cNvSpPr/>
            <p:nvPr/>
          </p:nvSpPr>
          <p:spPr>
            <a:xfrm>
              <a:off x="3836709" y="1781666"/>
              <a:ext cx="282804" cy="282804"/>
            </a:xfrm>
            <a:prstGeom prst="rect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119513" y="1781666"/>
              <a:ext cx="282804" cy="282804"/>
            </a:xfrm>
            <a:prstGeom prst="rect">
              <a:avLst/>
            </a:prstGeom>
            <a:solidFill>
              <a:srgbClr val="00C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521E-3915-4D3A-84D1-80510E42B4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xujun\Desktop\ConvNeXt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12" Type="http://schemas.openxmlformats.org/officeDocument/2006/relationships/image" Target="../media/image27.jp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1.png"/><Relationship Id="rId20" Type="http://schemas.openxmlformats.org/officeDocument/2006/relationships/image" Target="../media/image3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g"/><Relationship Id="rId11" Type="http://schemas.openxmlformats.org/officeDocument/2006/relationships/image" Target="../media/image26.jpg"/><Relationship Id="rId5" Type="http://schemas.openxmlformats.org/officeDocument/2006/relationships/image" Target="../media/image20.jpg"/><Relationship Id="rId15" Type="http://schemas.openxmlformats.org/officeDocument/2006/relationships/image" Target="../media/image30.png"/><Relationship Id="rId10" Type="http://schemas.openxmlformats.org/officeDocument/2006/relationships/image" Target="../media/image25.jpg"/><Relationship Id="rId19" Type="http://schemas.openxmlformats.org/officeDocument/2006/relationships/image" Target="../media/image34.png"/><Relationship Id="rId4" Type="http://schemas.openxmlformats.org/officeDocument/2006/relationships/image" Target="../media/image19.jpg"/><Relationship Id="rId9" Type="http://schemas.openxmlformats.org/officeDocument/2006/relationships/image" Target="../media/image24.jp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55319" y="3429000"/>
            <a:ext cx="1166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800" b="1" dirty="0" err="1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ConvNet</a:t>
            </a:r>
            <a:r>
              <a:rPr lang="en-US" altLang="zh-CN" sz="2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the 2020s</a:t>
            </a:r>
            <a:endParaRPr lang="zh-CN" altLang="en-US" sz="28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汇报：徐俊鹏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指导：董敏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4799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计算机与人工智能学院 计算机技术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Published as a conference paper at CVPR 2022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" name="出自【趣你的PPT】(微信:qunideppt)：最优质的PPT资源库">
            <a:extLst>
              <a:ext uri="{FF2B5EF4-FFF2-40B4-BE49-F238E27FC236}">
                <a16:creationId xmlns:a16="http://schemas.microsoft.com/office/drawing/2014/main" id="{18084C87-B586-4290-A4AA-8E5175916922}"/>
              </a:ext>
            </a:extLst>
          </p:cNvPr>
          <p:cNvSpPr txBox="1"/>
          <p:nvPr/>
        </p:nvSpPr>
        <p:spPr>
          <a:xfrm>
            <a:off x="661637" y="877918"/>
            <a:ext cx="4427197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Micro structure design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59AA84-C50C-46E1-A831-A070DE3C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2874"/>
            <a:ext cx="4326835" cy="32451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E0B409-3F2D-423B-9B0B-C08A7C78F2D1}"/>
              </a:ext>
            </a:extLst>
          </p:cNvPr>
          <p:cNvSpPr txBox="1"/>
          <p:nvPr/>
        </p:nvSpPr>
        <p:spPr>
          <a:xfrm>
            <a:off x="715618" y="199531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ReLU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replaced by GELU.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 fewer activation.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Use fewer norms.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BN replaced by LN.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Separate </a:t>
            </a: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downsampling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layers.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9FC1D0-FC5C-4B81-85D4-B4954FA8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939" y="0"/>
            <a:ext cx="3907061" cy="21269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B5FAEF-07BE-4E46-B07C-5F1B849BF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384" y="1926740"/>
            <a:ext cx="4525616" cy="49312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509A49-B827-4DCC-A9CB-03314701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64" y="4354147"/>
            <a:ext cx="2609948" cy="2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F8D3E-334D-4C5B-B4CC-F991B0F90281}"/>
              </a:ext>
            </a:extLst>
          </p:cNvPr>
          <p:cNvSpPr txBox="1"/>
          <p:nvPr/>
        </p:nvSpPr>
        <p:spPr>
          <a:xfrm>
            <a:off x="1023731" y="1366343"/>
            <a:ext cx="94554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的几个大小不同的模型：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-T: C = (96, 192, 384, 768), B = (3, 3, 9, 3)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-S: C = (96, 192, 384, 768), B = (3, 3, 27, 3)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-B: C = (128, 256, 512, 1024), B = (3, 3, 27, 3)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-L: C = (192, 384, 768, 1536), B = (3, 3, 27, 3)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-XL: C = (256, 512, 1024, 2048), B = (3, 3, 27, 3)</a:t>
            </a:r>
          </a:p>
          <a:p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其中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代表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stage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中输入的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Channel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数，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代表每个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stage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重复堆叠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block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的次数。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F411DF-76EA-4639-B333-37ADDFBEEBBD}"/>
              </a:ext>
            </a:extLst>
          </p:cNvPr>
          <p:cNvSpPr txBox="1"/>
          <p:nvPr/>
        </p:nvSpPr>
        <p:spPr>
          <a:xfrm>
            <a:off x="1808922" y="5141843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ConvNeXt</a:t>
            </a:r>
            <a:r>
              <a:rPr lang="en-US" altLang="zh-CN" dirty="0"/>
              <a:t>-T </a:t>
            </a:r>
            <a:r>
              <a:rPr lang="en-US" altLang="zh-CN" dirty="0">
                <a:hlinkClick r:id="rId3" action="ppaction://hlinkfile"/>
              </a:rPr>
              <a:t>C:\Users\xujun\Desktop\ConvNeXt.png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E6B12-5283-47CD-BA04-3755D0A6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18" y="2253340"/>
            <a:ext cx="7182065" cy="46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6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3A64A-9EF0-4A92-AC53-E38D22AB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225" y="0"/>
            <a:ext cx="6335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D7068-3359-419E-92B8-4F3B6A51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83" y="0"/>
            <a:ext cx="724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5D0D0F-35E7-4AA9-8804-6E98A62E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0" y="799200"/>
            <a:ext cx="1820928" cy="1820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E0365A-DC4A-44BA-AA2E-A81D45011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4" y="2717754"/>
            <a:ext cx="1820928" cy="18209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947903-5555-47D5-9990-CF1717414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3" y="794530"/>
            <a:ext cx="1820928" cy="18209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A092BE-8C83-4CD3-9417-E05CBE66F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11" y="2724115"/>
            <a:ext cx="1830538" cy="18305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61D6E4-7CB0-499B-99E0-768AC4F22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11" y="799199"/>
            <a:ext cx="1820928" cy="18209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524C5A-F07B-4F4C-83FE-40ED5BD4D8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35" y="2717753"/>
            <a:ext cx="1836899" cy="18368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1B05DC-FC68-437C-93DF-BA8870455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07" y="798259"/>
            <a:ext cx="1822809" cy="18228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6A956A6-9636-4FA0-86EA-5ADB06A452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06" y="2724114"/>
            <a:ext cx="1814567" cy="18145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F385295-EAC0-4DD3-B686-D37DB7A016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56" y="794530"/>
            <a:ext cx="1799780" cy="17997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26525AA-67C6-4A6C-BAC0-F997263C12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099" y="2724114"/>
            <a:ext cx="1830537" cy="183053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4186C11-D6E2-43F3-B0D6-8398364BB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24" y="4538681"/>
            <a:ext cx="1828704" cy="13715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E3B648-98BA-462B-985A-C9A3F3E8FE7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53" y="4544984"/>
            <a:ext cx="1820300" cy="13652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557F1E5-B7DC-4854-969A-762ED372D08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82" y="4554652"/>
            <a:ext cx="1807410" cy="135555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27C99C8-0A82-4302-9E40-10759D57FA4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06" y="4554652"/>
            <a:ext cx="1820300" cy="13652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0219A64-AA22-45F0-85BA-95B8E9BB729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78" y="4554652"/>
            <a:ext cx="1807408" cy="135555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32EF1E2-D189-47C7-B1F4-F6831DD5F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964" y="794530"/>
            <a:ext cx="1799779" cy="179977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0EFB2B9-FBFB-4520-97CE-55201F02FD5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846" y="4576973"/>
            <a:ext cx="1820298" cy="136522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7183B46-5AA3-4DC2-B865-5E2B535B78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846" y="2717754"/>
            <a:ext cx="1836897" cy="183689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4F11D0E1-C338-4FF7-B7CD-F0459E1850E0}"/>
              </a:ext>
            </a:extLst>
          </p:cNvPr>
          <p:cNvSpPr txBox="1"/>
          <p:nvPr/>
        </p:nvSpPr>
        <p:spPr>
          <a:xfrm>
            <a:off x="4043053" y="619091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原图、热力图、特征图</a:t>
            </a:r>
          </a:p>
        </p:txBody>
      </p:sp>
    </p:spTree>
    <p:extLst>
      <p:ext uri="{BB962C8B-B14F-4D97-AF65-F5344CB8AC3E}">
        <p14:creationId xmlns:p14="http://schemas.microsoft.com/office/powerpoint/2010/main" val="423218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D959D8ED-F241-4293-8500-370B5259A024}"/>
              </a:ext>
            </a:extLst>
          </p:cNvPr>
          <p:cNvSpPr/>
          <p:nvPr/>
        </p:nvSpPr>
        <p:spPr bwMode="auto">
          <a:xfrm>
            <a:off x="1706036" y="2785537"/>
            <a:ext cx="2112433" cy="1200149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rgbClr val="00C1A5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E078F422-B6B3-4ADA-A26C-8E3DF5CB6716}"/>
              </a:ext>
            </a:extLst>
          </p:cNvPr>
          <p:cNvSpPr/>
          <p:nvPr/>
        </p:nvSpPr>
        <p:spPr bwMode="auto">
          <a:xfrm>
            <a:off x="33697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0F3F4706-4493-4CEA-971B-5454E4BAD1E7}"/>
              </a:ext>
            </a:extLst>
          </p:cNvPr>
          <p:cNvSpPr/>
          <p:nvPr/>
        </p:nvSpPr>
        <p:spPr bwMode="auto">
          <a:xfrm>
            <a:off x="6697135" y="3611035"/>
            <a:ext cx="2110318" cy="1200149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rgbClr val="199F8E"/>
          </a:solidFill>
          <a:ln w="9525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66D88B72-B9AF-4FA0-A787-B7428CA34C0A}"/>
              </a:ext>
            </a:extLst>
          </p:cNvPr>
          <p:cNvSpPr/>
          <p:nvPr/>
        </p:nvSpPr>
        <p:spPr bwMode="auto">
          <a:xfrm>
            <a:off x="5033435" y="2785537"/>
            <a:ext cx="2110318" cy="1200149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0ABD8CF8-9057-42FD-BBBC-2CEACBF0E974}"/>
              </a:ext>
            </a:extLst>
          </p:cNvPr>
          <p:cNvSpPr/>
          <p:nvPr/>
        </p:nvSpPr>
        <p:spPr bwMode="auto">
          <a:xfrm>
            <a:off x="8371416" y="2785537"/>
            <a:ext cx="2110318" cy="1200149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rgbClr val="00C1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defTabSz="914400"/>
            <a:endParaRPr lang="en-US">
              <a:latin typeface="微软雅黑" panose="020B0503020204020204" pitchFamily="34" charset="-122"/>
            </a:endParaRPr>
          </a:p>
        </p:txBody>
      </p:sp>
      <p:sp>
        <p:nvSpPr>
          <p:cNvPr id="60" name="Freeform 23">
            <a:extLst>
              <a:ext uri="{FF2B5EF4-FFF2-40B4-BE49-F238E27FC236}">
                <a16:creationId xmlns:a16="http://schemas.microsoft.com/office/drawing/2014/main" id="{A75DD80C-73A9-490D-BEAD-E0E6D62FE26C}"/>
              </a:ext>
            </a:extLst>
          </p:cNvPr>
          <p:cNvSpPr>
            <a:spLocks noEditPoints="1"/>
          </p:cNvSpPr>
          <p:nvPr/>
        </p:nvSpPr>
        <p:spPr bwMode="auto">
          <a:xfrm>
            <a:off x="9513232" y="3676645"/>
            <a:ext cx="92930" cy="123906"/>
          </a:xfrm>
          <a:custGeom>
            <a:avLst/>
            <a:gdLst/>
            <a:ahLst/>
            <a:cxnLst>
              <a:cxn ang="0">
                <a:pos x="22" y="4"/>
              </a:cxn>
              <a:cxn ang="0">
                <a:pos x="22" y="4"/>
              </a:cxn>
              <a:cxn ang="0">
                <a:pos x="20" y="0"/>
              </a:cxn>
              <a:cxn ang="0">
                <a:pos x="16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56"/>
              </a:cxn>
              <a:cxn ang="0">
                <a:pos x="0" y="56"/>
              </a:cxn>
              <a:cxn ang="0">
                <a:pos x="0" y="60"/>
              </a:cxn>
              <a:cxn ang="0">
                <a:pos x="2" y="62"/>
              </a:cxn>
              <a:cxn ang="0">
                <a:pos x="4" y="64"/>
              </a:cxn>
              <a:cxn ang="0">
                <a:pos x="8" y="64"/>
              </a:cxn>
              <a:cxn ang="0">
                <a:pos x="40" y="64"/>
              </a:cxn>
              <a:cxn ang="0">
                <a:pos x="40" y="64"/>
              </a:cxn>
              <a:cxn ang="0">
                <a:pos x="44" y="64"/>
              </a:cxn>
              <a:cxn ang="0">
                <a:pos x="46" y="62"/>
              </a:cxn>
              <a:cxn ang="0">
                <a:pos x="48" y="60"/>
              </a:cxn>
              <a:cxn ang="0">
                <a:pos x="48" y="56"/>
              </a:cxn>
              <a:cxn ang="0">
                <a:pos x="48" y="44"/>
              </a:cxn>
              <a:cxn ang="0">
                <a:pos x="48" y="44"/>
              </a:cxn>
              <a:cxn ang="0">
                <a:pos x="46" y="40"/>
              </a:cxn>
              <a:cxn ang="0">
                <a:pos x="22" y="4"/>
              </a:cxn>
              <a:cxn ang="0">
                <a:pos x="40" y="56"/>
              </a:cxn>
              <a:cxn ang="0">
                <a:pos x="8" y="56"/>
              </a:cxn>
              <a:cxn ang="0">
                <a:pos x="8" y="8"/>
              </a:cxn>
              <a:cxn ang="0">
                <a:pos x="16" y="8"/>
              </a:cxn>
              <a:cxn ang="0">
                <a:pos x="40" y="44"/>
              </a:cxn>
              <a:cxn ang="0">
                <a:pos x="40" y="56"/>
              </a:cxn>
            </a:cxnLst>
            <a:rect l="0" t="0" r="r" b="b"/>
            <a:pathLst>
              <a:path w="48" h="64">
                <a:moveTo>
                  <a:pt x="22" y="4"/>
                </a:moveTo>
                <a:lnTo>
                  <a:pt x="22" y="4"/>
                </a:lnTo>
                <a:lnTo>
                  <a:pt x="20" y="0"/>
                </a:lnTo>
                <a:lnTo>
                  <a:pt x="16" y="0"/>
                </a:ln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56"/>
                </a:lnTo>
                <a:lnTo>
                  <a:pt x="0" y="56"/>
                </a:lnTo>
                <a:lnTo>
                  <a:pt x="0" y="60"/>
                </a:lnTo>
                <a:lnTo>
                  <a:pt x="2" y="62"/>
                </a:lnTo>
                <a:lnTo>
                  <a:pt x="4" y="64"/>
                </a:lnTo>
                <a:lnTo>
                  <a:pt x="8" y="64"/>
                </a:lnTo>
                <a:lnTo>
                  <a:pt x="40" y="64"/>
                </a:lnTo>
                <a:lnTo>
                  <a:pt x="40" y="64"/>
                </a:lnTo>
                <a:lnTo>
                  <a:pt x="44" y="64"/>
                </a:lnTo>
                <a:lnTo>
                  <a:pt x="46" y="62"/>
                </a:lnTo>
                <a:lnTo>
                  <a:pt x="48" y="60"/>
                </a:lnTo>
                <a:lnTo>
                  <a:pt x="48" y="5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22" y="4"/>
                </a:lnTo>
                <a:close/>
                <a:moveTo>
                  <a:pt x="40" y="56"/>
                </a:moveTo>
                <a:lnTo>
                  <a:pt x="8" y="56"/>
                </a:lnTo>
                <a:lnTo>
                  <a:pt x="8" y="8"/>
                </a:lnTo>
                <a:lnTo>
                  <a:pt x="16" y="8"/>
                </a:lnTo>
                <a:lnTo>
                  <a:pt x="40" y="44"/>
                </a:lnTo>
                <a:lnTo>
                  <a:pt x="40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1" name="Freeform 24">
            <a:extLst>
              <a:ext uri="{FF2B5EF4-FFF2-40B4-BE49-F238E27FC236}">
                <a16:creationId xmlns:a16="http://schemas.microsoft.com/office/drawing/2014/main" id="{FC8A22FA-D1DF-4130-A6C2-7D23EDF1F68B}"/>
              </a:ext>
            </a:extLst>
          </p:cNvPr>
          <p:cNvSpPr>
            <a:spLocks noEditPoints="1"/>
          </p:cNvSpPr>
          <p:nvPr/>
        </p:nvSpPr>
        <p:spPr bwMode="auto">
          <a:xfrm>
            <a:off x="9172488" y="3552739"/>
            <a:ext cx="495627" cy="402693"/>
          </a:xfrm>
          <a:custGeom>
            <a:avLst/>
            <a:gdLst/>
            <a:ahLst/>
            <a:cxnLst>
              <a:cxn ang="0">
                <a:pos x="220" y="50"/>
              </a:cxn>
              <a:cxn ang="0">
                <a:pos x="206" y="40"/>
              </a:cxn>
              <a:cxn ang="0">
                <a:pos x="168" y="24"/>
              </a:cxn>
              <a:cxn ang="0">
                <a:pos x="160" y="8"/>
              </a:cxn>
              <a:cxn ang="0">
                <a:pos x="24" y="0"/>
              </a:cxn>
              <a:cxn ang="0">
                <a:pos x="8" y="8"/>
              </a:cxn>
              <a:cxn ang="0">
                <a:pos x="0" y="112"/>
              </a:cxn>
              <a:cxn ang="0">
                <a:pos x="8" y="128"/>
              </a:cxn>
              <a:cxn ang="0">
                <a:pos x="24" y="136"/>
              </a:cxn>
              <a:cxn ang="0">
                <a:pos x="26" y="170"/>
              </a:cxn>
              <a:cxn ang="0">
                <a:pos x="48" y="184"/>
              </a:cxn>
              <a:cxn ang="0">
                <a:pos x="62" y="194"/>
              </a:cxn>
              <a:cxn ang="0">
                <a:pos x="88" y="208"/>
              </a:cxn>
              <a:cxn ang="0">
                <a:pos x="108" y="202"/>
              </a:cxn>
              <a:cxn ang="0">
                <a:pos x="162" y="184"/>
              </a:cxn>
              <a:cxn ang="0">
                <a:pos x="172" y="202"/>
              </a:cxn>
              <a:cxn ang="0">
                <a:pos x="192" y="208"/>
              </a:cxn>
              <a:cxn ang="0">
                <a:pos x="218" y="194"/>
              </a:cxn>
              <a:cxn ang="0">
                <a:pos x="232" y="184"/>
              </a:cxn>
              <a:cxn ang="0">
                <a:pos x="254" y="170"/>
              </a:cxn>
              <a:cxn ang="0">
                <a:pos x="256" y="112"/>
              </a:cxn>
              <a:cxn ang="0">
                <a:pos x="24" y="120"/>
              </a:cxn>
              <a:cxn ang="0">
                <a:pos x="18" y="118"/>
              </a:cxn>
              <a:cxn ang="0">
                <a:pos x="16" y="24"/>
              </a:cxn>
              <a:cxn ang="0">
                <a:pos x="18" y="18"/>
              </a:cxn>
              <a:cxn ang="0">
                <a:pos x="144" y="16"/>
              </a:cxn>
              <a:cxn ang="0">
                <a:pos x="150" y="18"/>
              </a:cxn>
              <a:cxn ang="0">
                <a:pos x="152" y="40"/>
              </a:cxn>
              <a:cxn ang="0">
                <a:pos x="152" y="112"/>
              </a:cxn>
              <a:cxn ang="0">
                <a:pos x="148" y="120"/>
              </a:cxn>
              <a:cxn ang="0">
                <a:pos x="88" y="192"/>
              </a:cxn>
              <a:cxn ang="0">
                <a:pos x="76" y="188"/>
              </a:cxn>
              <a:cxn ang="0">
                <a:pos x="72" y="176"/>
              </a:cxn>
              <a:cxn ang="0">
                <a:pos x="82" y="162"/>
              </a:cxn>
              <a:cxn ang="0">
                <a:pos x="94" y="162"/>
              </a:cxn>
              <a:cxn ang="0">
                <a:pos x="104" y="176"/>
              </a:cxn>
              <a:cxn ang="0">
                <a:pos x="100" y="188"/>
              </a:cxn>
              <a:cxn ang="0">
                <a:pos x="192" y="192"/>
              </a:cxn>
              <a:cxn ang="0">
                <a:pos x="180" y="188"/>
              </a:cxn>
              <a:cxn ang="0">
                <a:pos x="176" y="176"/>
              </a:cxn>
              <a:cxn ang="0">
                <a:pos x="186" y="162"/>
              </a:cxn>
              <a:cxn ang="0">
                <a:pos x="198" y="162"/>
              </a:cxn>
              <a:cxn ang="0">
                <a:pos x="208" y="176"/>
              </a:cxn>
              <a:cxn ang="0">
                <a:pos x="204" y="188"/>
              </a:cxn>
              <a:cxn ang="0">
                <a:pos x="240" y="160"/>
              </a:cxn>
              <a:cxn ang="0">
                <a:pos x="238" y="166"/>
              </a:cxn>
              <a:cxn ang="0">
                <a:pos x="222" y="168"/>
              </a:cxn>
              <a:cxn ang="0">
                <a:pos x="212" y="150"/>
              </a:cxn>
              <a:cxn ang="0">
                <a:pos x="192" y="144"/>
              </a:cxn>
              <a:cxn ang="0">
                <a:pos x="166" y="158"/>
              </a:cxn>
              <a:cxn ang="0">
                <a:pos x="118" y="168"/>
              </a:cxn>
              <a:cxn ang="0">
                <a:pos x="98" y="146"/>
              </a:cxn>
              <a:cxn ang="0">
                <a:pos x="78" y="146"/>
              </a:cxn>
              <a:cxn ang="0">
                <a:pos x="58" y="168"/>
              </a:cxn>
              <a:cxn ang="0">
                <a:pos x="44" y="168"/>
              </a:cxn>
              <a:cxn ang="0">
                <a:pos x="40" y="160"/>
              </a:cxn>
              <a:cxn ang="0">
                <a:pos x="144" y="136"/>
              </a:cxn>
              <a:cxn ang="0">
                <a:pos x="166" y="122"/>
              </a:cxn>
              <a:cxn ang="0">
                <a:pos x="200" y="56"/>
              </a:cxn>
              <a:cxn ang="0">
                <a:pos x="206" y="60"/>
              </a:cxn>
              <a:cxn ang="0">
                <a:pos x="240" y="112"/>
              </a:cxn>
            </a:cxnLst>
            <a:rect l="0" t="0" r="r" b="b"/>
            <a:pathLst>
              <a:path w="256" h="208">
                <a:moveTo>
                  <a:pt x="252" y="98"/>
                </a:moveTo>
                <a:lnTo>
                  <a:pt x="220" y="50"/>
                </a:lnTo>
                <a:lnTo>
                  <a:pt x="220" y="50"/>
                </a:lnTo>
                <a:lnTo>
                  <a:pt x="216" y="46"/>
                </a:lnTo>
                <a:lnTo>
                  <a:pt x="212" y="42"/>
                </a:lnTo>
                <a:lnTo>
                  <a:pt x="206" y="40"/>
                </a:lnTo>
                <a:lnTo>
                  <a:pt x="200" y="40"/>
                </a:lnTo>
                <a:lnTo>
                  <a:pt x="168" y="40"/>
                </a:lnTo>
                <a:lnTo>
                  <a:pt x="168" y="24"/>
                </a:lnTo>
                <a:lnTo>
                  <a:pt x="168" y="24"/>
                </a:lnTo>
                <a:lnTo>
                  <a:pt x="166" y="14"/>
                </a:lnTo>
                <a:lnTo>
                  <a:pt x="160" y="8"/>
                </a:lnTo>
                <a:lnTo>
                  <a:pt x="154" y="2"/>
                </a:lnTo>
                <a:lnTo>
                  <a:pt x="144" y="0"/>
                </a:ln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136"/>
                </a:lnTo>
                <a:lnTo>
                  <a:pt x="24" y="160"/>
                </a:lnTo>
                <a:lnTo>
                  <a:pt x="24" y="160"/>
                </a:lnTo>
                <a:lnTo>
                  <a:pt x="26" y="170"/>
                </a:lnTo>
                <a:lnTo>
                  <a:pt x="32" y="176"/>
                </a:lnTo>
                <a:lnTo>
                  <a:pt x="38" y="182"/>
                </a:lnTo>
                <a:lnTo>
                  <a:pt x="48" y="184"/>
                </a:lnTo>
                <a:lnTo>
                  <a:pt x="58" y="184"/>
                </a:lnTo>
                <a:lnTo>
                  <a:pt x="58" y="184"/>
                </a:lnTo>
                <a:lnTo>
                  <a:pt x="62" y="194"/>
                </a:lnTo>
                <a:lnTo>
                  <a:pt x="68" y="202"/>
                </a:lnTo>
                <a:lnTo>
                  <a:pt x="78" y="206"/>
                </a:lnTo>
                <a:lnTo>
                  <a:pt x="88" y="208"/>
                </a:lnTo>
                <a:lnTo>
                  <a:pt x="88" y="208"/>
                </a:lnTo>
                <a:lnTo>
                  <a:pt x="98" y="206"/>
                </a:lnTo>
                <a:lnTo>
                  <a:pt x="108" y="202"/>
                </a:lnTo>
                <a:lnTo>
                  <a:pt x="114" y="194"/>
                </a:lnTo>
                <a:lnTo>
                  <a:pt x="118" y="184"/>
                </a:lnTo>
                <a:lnTo>
                  <a:pt x="162" y="184"/>
                </a:lnTo>
                <a:lnTo>
                  <a:pt x="162" y="184"/>
                </a:lnTo>
                <a:lnTo>
                  <a:pt x="166" y="194"/>
                </a:lnTo>
                <a:lnTo>
                  <a:pt x="172" y="202"/>
                </a:lnTo>
                <a:lnTo>
                  <a:pt x="182" y="206"/>
                </a:lnTo>
                <a:lnTo>
                  <a:pt x="192" y="208"/>
                </a:lnTo>
                <a:lnTo>
                  <a:pt x="192" y="208"/>
                </a:lnTo>
                <a:lnTo>
                  <a:pt x="202" y="206"/>
                </a:lnTo>
                <a:lnTo>
                  <a:pt x="212" y="202"/>
                </a:lnTo>
                <a:lnTo>
                  <a:pt x="218" y="194"/>
                </a:lnTo>
                <a:lnTo>
                  <a:pt x="222" y="184"/>
                </a:lnTo>
                <a:lnTo>
                  <a:pt x="232" y="184"/>
                </a:lnTo>
                <a:lnTo>
                  <a:pt x="232" y="184"/>
                </a:lnTo>
                <a:lnTo>
                  <a:pt x="242" y="182"/>
                </a:lnTo>
                <a:lnTo>
                  <a:pt x="248" y="176"/>
                </a:lnTo>
                <a:lnTo>
                  <a:pt x="254" y="170"/>
                </a:lnTo>
                <a:lnTo>
                  <a:pt x="256" y="160"/>
                </a:lnTo>
                <a:lnTo>
                  <a:pt x="256" y="112"/>
                </a:lnTo>
                <a:lnTo>
                  <a:pt x="256" y="112"/>
                </a:lnTo>
                <a:lnTo>
                  <a:pt x="254" y="106"/>
                </a:lnTo>
                <a:lnTo>
                  <a:pt x="252" y="98"/>
                </a:lnTo>
                <a:close/>
                <a:moveTo>
                  <a:pt x="24" y="120"/>
                </a:move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144" y="16"/>
                </a:lnTo>
                <a:lnTo>
                  <a:pt x="144" y="16"/>
                </a:lnTo>
                <a:lnTo>
                  <a:pt x="148" y="16"/>
                </a:lnTo>
                <a:lnTo>
                  <a:pt x="150" y="18"/>
                </a:lnTo>
                <a:lnTo>
                  <a:pt x="152" y="20"/>
                </a:lnTo>
                <a:lnTo>
                  <a:pt x="152" y="24"/>
                </a:lnTo>
                <a:lnTo>
                  <a:pt x="152" y="40"/>
                </a:lnTo>
                <a:lnTo>
                  <a:pt x="152" y="56"/>
                </a:lnTo>
                <a:lnTo>
                  <a:pt x="152" y="112"/>
                </a:lnTo>
                <a:lnTo>
                  <a:pt x="152" y="112"/>
                </a:lnTo>
                <a:lnTo>
                  <a:pt x="152" y="116"/>
                </a:lnTo>
                <a:lnTo>
                  <a:pt x="150" y="118"/>
                </a:lnTo>
                <a:lnTo>
                  <a:pt x="148" y="120"/>
                </a:lnTo>
                <a:lnTo>
                  <a:pt x="144" y="120"/>
                </a:lnTo>
                <a:lnTo>
                  <a:pt x="24" y="120"/>
                </a:lnTo>
                <a:close/>
                <a:moveTo>
                  <a:pt x="88" y="192"/>
                </a:moveTo>
                <a:lnTo>
                  <a:pt x="88" y="192"/>
                </a:lnTo>
                <a:lnTo>
                  <a:pt x="82" y="190"/>
                </a:lnTo>
                <a:lnTo>
                  <a:pt x="76" y="188"/>
                </a:lnTo>
                <a:lnTo>
                  <a:pt x="74" y="182"/>
                </a:lnTo>
                <a:lnTo>
                  <a:pt x="72" y="176"/>
                </a:lnTo>
                <a:lnTo>
                  <a:pt x="72" y="176"/>
                </a:lnTo>
                <a:lnTo>
                  <a:pt x="74" y="170"/>
                </a:lnTo>
                <a:lnTo>
                  <a:pt x="76" y="164"/>
                </a:lnTo>
                <a:lnTo>
                  <a:pt x="82" y="162"/>
                </a:lnTo>
                <a:lnTo>
                  <a:pt x="88" y="160"/>
                </a:lnTo>
                <a:lnTo>
                  <a:pt x="88" y="160"/>
                </a:lnTo>
                <a:lnTo>
                  <a:pt x="94" y="162"/>
                </a:lnTo>
                <a:lnTo>
                  <a:pt x="100" y="164"/>
                </a:lnTo>
                <a:lnTo>
                  <a:pt x="102" y="170"/>
                </a:lnTo>
                <a:lnTo>
                  <a:pt x="104" y="176"/>
                </a:lnTo>
                <a:lnTo>
                  <a:pt x="104" y="176"/>
                </a:lnTo>
                <a:lnTo>
                  <a:pt x="102" y="182"/>
                </a:lnTo>
                <a:lnTo>
                  <a:pt x="100" y="188"/>
                </a:lnTo>
                <a:lnTo>
                  <a:pt x="94" y="190"/>
                </a:lnTo>
                <a:lnTo>
                  <a:pt x="88" y="192"/>
                </a:lnTo>
                <a:close/>
                <a:moveTo>
                  <a:pt x="192" y="192"/>
                </a:moveTo>
                <a:lnTo>
                  <a:pt x="192" y="192"/>
                </a:lnTo>
                <a:lnTo>
                  <a:pt x="186" y="190"/>
                </a:lnTo>
                <a:lnTo>
                  <a:pt x="180" y="188"/>
                </a:lnTo>
                <a:lnTo>
                  <a:pt x="178" y="182"/>
                </a:lnTo>
                <a:lnTo>
                  <a:pt x="176" y="176"/>
                </a:lnTo>
                <a:lnTo>
                  <a:pt x="176" y="176"/>
                </a:lnTo>
                <a:lnTo>
                  <a:pt x="178" y="170"/>
                </a:lnTo>
                <a:lnTo>
                  <a:pt x="180" y="164"/>
                </a:lnTo>
                <a:lnTo>
                  <a:pt x="186" y="162"/>
                </a:lnTo>
                <a:lnTo>
                  <a:pt x="192" y="160"/>
                </a:lnTo>
                <a:lnTo>
                  <a:pt x="192" y="160"/>
                </a:lnTo>
                <a:lnTo>
                  <a:pt x="198" y="162"/>
                </a:lnTo>
                <a:lnTo>
                  <a:pt x="204" y="164"/>
                </a:lnTo>
                <a:lnTo>
                  <a:pt x="206" y="170"/>
                </a:lnTo>
                <a:lnTo>
                  <a:pt x="208" y="176"/>
                </a:lnTo>
                <a:lnTo>
                  <a:pt x="208" y="176"/>
                </a:lnTo>
                <a:lnTo>
                  <a:pt x="206" y="182"/>
                </a:lnTo>
                <a:lnTo>
                  <a:pt x="204" y="188"/>
                </a:lnTo>
                <a:lnTo>
                  <a:pt x="198" y="190"/>
                </a:lnTo>
                <a:lnTo>
                  <a:pt x="192" y="192"/>
                </a:lnTo>
                <a:close/>
                <a:moveTo>
                  <a:pt x="240" y="160"/>
                </a:moveTo>
                <a:lnTo>
                  <a:pt x="240" y="160"/>
                </a:lnTo>
                <a:lnTo>
                  <a:pt x="240" y="164"/>
                </a:lnTo>
                <a:lnTo>
                  <a:pt x="238" y="166"/>
                </a:lnTo>
                <a:lnTo>
                  <a:pt x="236" y="168"/>
                </a:lnTo>
                <a:lnTo>
                  <a:pt x="232" y="168"/>
                </a:lnTo>
                <a:lnTo>
                  <a:pt x="222" y="168"/>
                </a:lnTo>
                <a:lnTo>
                  <a:pt x="222" y="168"/>
                </a:lnTo>
                <a:lnTo>
                  <a:pt x="218" y="158"/>
                </a:lnTo>
                <a:lnTo>
                  <a:pt x="212" y="150"/>
                </a:lnTo>
                <a:lnTo>
                  <a:pt x="202" y="146"/>
                </a:lnTo>
                <a:lnTo>
                  <a:pt x="192" y="144"/>
                </a:lnTo>
                <a:lnTo>
                  <a:pt x="192" y="144"/>
                </a:lnTo>
                <a:lnTo>
                  <a:pt x="182" y="146"/>
                </a:lnTo>
                <a:lnTo>
                  <a:pt x="172" y="150"/>
                </a:lnTo>
                <a:lnTo>
                  <a:pt x="166" y="158"/>
                </a:lnTo>
                <a:lnTo>
                  <a:pt x="162" y="168"/>
                </a:lnTo>
                <a:lnTo>
                  <a:pt x="118" y="168"/>
                </a:lnTo>
                <a:lnTo>
                  <a:pt x="118" y="168"/>
                </a:lnTo>
                <a:lnTo>
                  <a:pt x="114" y="158"/>
                </a:lnTo>
                <a:lnTo>
                  <a:pt x="108" y="150"/>
                </a:lnTo>
                <a:lnTo>
                  <a:pt x="98" y="146"/>
                </a:lnTo>
                <a:lnTo>
                  <a:pt x="88" y="144"/>
                </a:lnTo>
                <a:lnTo>
                  <a:pt x="88" y="144"/>
                </a:lnTo>
                <a:lnTo>
                  <a:pt x="78" y="146"/>
                </a:lnTo>
                <a:lnTo>
                  <a:pt x="68" y="150"/>
                </a:lnTo>
                <a:lnTo>
                  <a:pt x="62" y="158"/>
                </a:lnTo>
                <a:lnTo>
                  <a:pt x="58" y="168"/>
                </a:lnTo>
                <a:lnTo>
                  <a:pt x="48" y="168"/>
                </a:lnTo>
                <a:lnTo>
                  <a:pt x="48" y="168"/>
                </a:lnTo>
                <a:lnTo>
                  <a:pt x="44" y="168"/>
                </a:lnTo>
                <a:lnTo>
                  <a:pt x="42" y="166"/>
                </a:lnTo>
                <a:lnTo>
                  <a:pt x="40" y="164"/>
                </a:lnTo>
                <a:lnTo>
                  <a:pt x="40" y="160"/>
                </a:lnTo>
                <a:lnTo>
                  <a:pt x="40" y="136"/>
                </a:lnTo>
                <a:lnTo>
                  <a:pt x="144" y="136"/>
                </a:lnTo>
                <a:lnTo>
                  <a:pt x="144" y="136"/>
                </a:lnTo>
                <a:lnTo>
                  <a:pt x="154" y="134"/>
                </a:lnTo>
                <a:lnTo>
                  <a:pt x="160" y="128"/>
                </a:lnTo>
                <a:lnTo>
                  <a:pt x="166" y="122"/>
                </a:lnTo>
                <a:lnTo>
                  <a:pt x="168" y="112"/>
                </a:lnTo>
                <a:lnTo>
                  <a:pt x="168" y="56"/>
                </a:lnTo>
                <a:lnTo>
                  <a:pt x="200" y="56"/>
                </a:lnTo>
                <a:lnTo>
                  <a:pt x="200" y="56"/>
                </a:lnTo>
                <a:lnTo>
                  <a:pt x="204" y="56"/>
                </a:lnTo>
                <a:lnTo>
                  <a:pt x="206" y="60"/>
                </a:lnTo>
                <a:lnTo>
                  <a:pt x="238" y="108"/>
                </a:lnTo>
                <a:lnTo>
                  <a:pt x="238" y="108"/>
                </a:lnTo>
                <a:lnTo>
                  <a:pt x="240" y="112"/>
                </a:lnTo>
                <a:lnTo>
                  <a:pt x="240" y="16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2" name="Freeform 46">
            <a:extLst>
              <a:ext uri="{FF2B5EF4-FFF2-40B4-BE49-F238E27FC236}">
                <a16:creationId xmlns:a16="http://schemas.microsoft.com/office/drawing/2014/main" id="{6E0C51B4-CF4B-420E-A025-1904B2BE24C2}"/>
              </a:ext>
            </a:extLst>
          </p:cNvPr>
          <p:cNvSpPr>
            <a:spLocks noEditPoints="1"/>
          </p:cNvSpPr>
          <p:nvPr/>
        </p:nvSpPr>
        <p:spPr bwMode="auto">
          <a:xfrm>
            <a:off x="7533049" y="3650275"/>
            <a:ext cx="371719" cy="24781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" y="0"/>
              </a:cxn>
              <a:cxn ang="0">
                <a:pos x="8" y="0"/>
              </a:cxn>
              <a:cxn ang="0">
                <a:pos x="4" y="0"/>
              </a:cxn>
              <a:cxn ang="0">
                <a:pos x="2" y="2"/>
              </a:cxn>
              <a:cxn ang="0">
                <a:pos x="0" y="4"/>
              </a:cxn>
              <a:cxn ang="0">
                <a:pos x="0" y="8"/>
              </a:cxn>
              <a:cxn ang="0">
                <a:pos x="0" y="120"/>
              </a:cxn>
              <a:cxn ang="0">
                <a:pos x="0" y="120"/>
              </a:cxn>
              <a:cxn ang="0">
                <a:pos x="0" y="124"/>
              </a:cxn>
              <a:cxn ang="0">
                <a:pos x="2" y="126"/>
              </a:cxn>
              <a:cxn ang="0">
                <a:pos x="4" y="128"/>
              </a:cxn>
              <a:cxn ang="0">
                <a:pos x="8" y="128"/>
              </a:cxn>
              <a:cxn ang="0">
                <a:pos x="184" y="128"/>
              </a:cxn>
              <a:cxn ang="0">
                <a:pos x="184" y="128"/>
              </a:cxn>
              <a:cxn ang="0">
                <a:pos x="188" y="128"/>
              </a:cxn>
              <a:cxn ang="0">
                <a:pos x="190" y="126"/>
              </a:cxn>
              <a:cxn ang="0">
                <a:pos x="192" y="124"/>
              </a:cxn>
              <a:cxn ang="0">
                <a:pos x="192" y="120"/>
              </a:cxn>
              <a:cxn ang="0">
                <a:pos x="192" y="8"/>
              </a:cxn>
              <a:cxn ang="0">
                <a:pos x="192" y="8"/>
              </a:cxn>
              <a:cxn ang="0">
                <a:pos x="192" y="4"/>
              </a:cxn>
              <a:cxn ang="0">
                <a:pos x="190" y="2"/>
              </a:cxn>
              <a:cxn ang="0">
                <a:pos x="188" y="0"/>
              </a:cxn>
              <a:cxn ang="0">
                <a:pos x="184" y="0"/>
              </a:cxn>
              <a:cxn ang="0">
                <a:pos x="184" y="120"/>
              </a:cxn>
              <a:cxn ang="0">
                <a:pos x="8" y="120"/>
              </a:cxn>
              <a:cxn ang="0">
                <a:pos x="8" y="8"/>
              </a:cxn>
              <a:cxn ang="0">
                <a:pos x="184" y="8"/>
              </a:cxn>
              <a:cxn ang="0">
                <a:pos x="184" y="120"/>
              </a:cxn>
            </a:cxnLst>
            <a:rect l="0" t="0" r="r" b="b"/>
            <a:pathLst>
              <a:path w="192" h="128">
                <a:moveTo>
                  <a:pt x="184" y="0"/>
                </a:moveTo>
                <a:lnTo>
                  <a:pt x="8" y="0"/>
                </a:lnTo>
                <a:lnTo>
                  <a:pt x="8" y="0"/>
                </a:ln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8"/>
                </a:lnTo>
                <a:lnTo>
                  <a:pt x="0" y="120"/>
                </a:lnTo>
                <a:lnTo>
                  <a:pt x="0" y="120"/>
                </a:lnTo>
                <a:lnTo>
                  <a:pt x="0" y="124"/>
                </a:lnTo>
                <a:lnTo>
                  <a:pt x="2" y="126"/>
                </a:lnTo>
                <a:lnTo>
                  <a:pt x="4" y="128"/>
                </a:lnTo>
                <a:lnTo>
                  <a:pt x="8" y="128"/>
                </a:lnTo>
                <a:lnTo>
                  <a:pt x="184" y="128"/>
                </a:lnTo>
                <a:lnTo>
                  <a:pt x="184" y="128"/>
                </a:lnTo>
                <a:lnTo>
                  <a:pt x="188" y="128"/>
                </a:lnTo>
                <a:lnTo>
                  <a:pt x="190" y="126"/>
                </a:lnTo>
                <a:lnTo>
                  <a:pt x="192" y="124"/>
                </a:lnTo>
                <a:lnTo>
                  <a:pt x="192" y="120"/>
                </a:lnTo>
                <a:lnTo>
                  <a:pt x="192" y="8"/>
                </a:lnTo>
                <a:lnTo>
                  <a:pt x="192" y="8"/>
                </a:lnTo>
                <a:lnTo>
                  <a:pt x="192" y="4"/>
                </a:lnTo>
                <a:lnTo>
                  <a:pt x="190" y="2"/>
                </a:lnTo>
                <a:lnTo>
                  <a:pt x="188" y="0"/>
                </a:lnTo>
                <a:lnTo>
                  <a:pt x="184" y="0"/>
                </a:lnTo>
                <a:close/>
                <a:moveTo>
                  <a:pt x="184" y="120"/>
                </a:moveTo>
                <a:lnTo>
                  <a:pt x="8" y="120"/>
                </a:lnTo>
                <a:lnTo>
                  <a:pt x="8" y="8"/>
                </a:lnTo>
                <a:lnTo>
                  <a:pt x="184" y="8"/>
                </a:lnTo>
                <a:lnTo>
                  <a:pt x="184" y="12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3" name="Freeform 49">
            <a:extLst>
              <a:ext uri="{FF2B5EF4-FFF2-40B4-BE49-F238E27FC236}">
                <a16:creationId xmlns:a16="http://schemas.microsoft.com/office/drawing/2014/main" id="{99B25DB9-ED15-4D08-A106-7717B2DB7482}"/>
              </a:ext>
            </a:extLst>
          </p:cNvPr>
          <p:cNvSpPr>
            <a:spLocks noEditPoints="1"/>
          </p:cNvSpPr>
          <p:nvPr/>
        </p:nvSpPr>
        <p:spPr bwMode="auto">
          <a:xfrm>
            <a:off x="7471096" y="3588322"/>
            <a:ext cx="495625" cy="464649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4" y="2"/>
              </a:cxn>
              <a:cxn ang="0">
                <a:pos x="2" y="14"/>
              </a:cxn>
              <a:cxn ang="0">
                <a:pos x="0" y="184"/>
              </a:cxn>
              <a:cxn ang="0">
                <a:pos x="2" y="194"/>
              </a:cxn>
              <a:cxn ang="0">
                <a:pos x="14" y="206"/>
              </a:cxn>
              <a:cxn ang="0">
                <a:pos x="104" y="208"/>
              </a:cxn>
              <a:cxn ang="0">
                <a:pos x="54" y="224"/>
              </a:cxn>
              <a:cxn ang="0">
                <a:pos x="50" y="228"/>
              </a:cxn>
              <a:cxn ang="0">
                <a:pos x="48" y="232"/>
              </a:cxn>
              <a:cxn ang="0">
                <a:pos x="50" y="238"/>
              </a:cxn>
              <a:cxn ang="0">
                <a:pos x="56" y="240"/>
              </a:cxn>
              <a:cxn ang="0">
                <a:pos x="200" y="240"/>
              </a:cxn>
              <a:cxn ang="0">
                <a:pos x="206" y="238"/>
              </a:cxn>
              <a:cxn ang="0">
                <a:pos x="208" y="232"/>
              </a:cxn>
              <a:cxn ang="0">
                <a:pos x="206" y="228"/>
              </a:cxn>
              <a:cxn ang="0">
                <a:pos x="152" y="218"/>
              </a:cxn>
              <a:cxn ang="0">
                <a:pos x="232" y="208"/>
              </a:cxn>
              <a:cxn ang="0">
                <a:pos x="242" y="206"/>
              </a:cxn>
              <a:cxn ang="0">
                <a:pos x="254" y="194"/>
              </a:cxn>
              <a:cxn ang="0">
                <a:pos x="256" y="24"/>
              </a:cxn>
              <a:cxn ang="0">
                <a:pos x="254" y="14"/>
              </a:cxn>
              <a:cxn ang="0">
                <a:pos x="242" y="2"/>
              </a:cxn>
              <a:cxn ang="0">
                <a:pos x="240" y="184"/>
              </a:cxn>
              <a:cxn ang="0">
                <a:pos x="240" y="188"/>
              </a:cxn>
              <a:cxn ang="0">
                <a:pos x="236" y="192"/>
              </a:cxn>
              <a:cxn ang="0">
                <a:pos x="160" y="192"/>
              </a:cxn>
              <a:cxn ang="0">
                <a:pos x="24" y="192"/>
              </a:cxn>
              <a:cxn ang="0">
                <a:pos x="20" y="192"/>
              </a:cxn>
              <a:cxn ang="0">
                <a:pos x="16" y="188"/>
              </a:cxn>
              <a:cxn ang="0">
                <a:pos x="16" y="24"/>
              </a:cxn>
              <a:cxn ang="0">
                <a:pos x="16" y="20"/>
              </a:cxn>
              <a:cxn ang="0">
                <a:pos x="20" y="16"/>
              </a:cxn>
              <a:cxn ang="0">
                <a:pos x="232" y="16"/>
              </a:cxn>
              <a:cxn ang="0">
                <a:pos x="236" y="16"/>
              </a:cxn>
              <a:cxn ang="0">
                <a:pos x="240" y="20"/>
              </a:cxn>
              <a:cxn ang="0">
                <a:pos x="240" y="184"/>
              </a:cxn>
            </a:cxnLst>
            <a:rect l="0" t="0" r="r" b="b"/>
            <a:pathLst>
              <a:path w="256" h="240">
                <a:moveTo>
                  <a:pt x="232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8"/>
                </a:lnTo>
                <a:lnTo>
                  <a:pt x="2" y="14"/>
                </a:lnTo>
                <a:lnTo>
                  <a:pt x="0" y="24"/>
                </a:lnTo>
                <a:lnTo>
                  <a:pt x="0" y="184"/>
                </a:lnTo>
                <a:lnTo>
                  <a:pt x="0" y="184"/>
                </a:lnTo>
                <a:lnTo>
                  <a:pt x="2" y="194"/>
                </a:lnTo>
                <a:lnTo>
                  <a:pt x="8" y="200"/>
                </a:lnTo>
                <a:lnTo>
                  <a:pt x="14" y="206"/>
                </a:lnTo>
                <a:lnTo>
                  <a:pt x="24" y="208"/>
                </a:lnTo>
                <a:lnTo>
                  <a:pt x="104" y="208"/>
                </a:lnTo>
                <a:lnTo>
                  <a:pt x="104" y="218"/>
                </a:lnTo>
                <a:lnTo>
                  <a:pt x="54" y="224"/>
                </a:lnTo>
                <a:lnTo>
                  <a:pt x="54" y="224"/>
                </a:lnTo>
                <a:lnTo>
                  <a:pt x="50" y="228"/>
                </a:lnTo>
                <a:lnTo>
                  <a:pt x="48" y="232"/>
                </a:lnTo>
                <a:lnTo>
                  <a:pt x="48" y="232"/>
                </a:lnTo>
                <a:lnTo>
                  <a:pt x="48" y="236"/>
                </a:lnTo>
                <a:lnTo>
                  <a:pt x="50" y="238"/>
                </a:lnTo>
                <a:lnTo>
                  <a:pt x="52" y="240"/>
                </a:lnTo>
                <a:lnTo>
                  <a:pt x="56" y="240"/>
                </a:lnTo>
                <a:lnTo>
                  <a:pt x="200" y="240"/>
                </a:lnTo>
                <a:lnTo>
                  <a:pt x="200" y="240"/>
                </a:lnTo>
                <a:lnTo>
                  <a:pt x="204" y="240"/>
                </a:lnTo>
                <a:lnTo>
                  <a:pt x="206" y="238"/>
                </a:lnTo>
                <a:lnTo>
                  <a:pt x="208" y="236"/>
                </a:lnTo>
                <a:lnTo>
                  <a:pt x="208" y="232"/>
                </a:lnTo>
                <a:lnTo>
                  <a:pt x="208" y="232"/>
                </a:lnTo>
                <a:lnTo>
                  <a:pt x="206" y="228"/>
                </a:lnTo>
                <a:lnTo>
                  <a:pt x="202" y="224"/>
                </a:lnTo>
                <a:lnTo>
                  <a:pt x="152" y="218"/>
                </a:lnTo>
                <a:lnTo>
                  <a:pt x="152" y="208"/>
                </a:lnTo>
                <a:lnTo>
                  <a:pt x="232" y="208"/>
                </a:lnTo>
                <a:lnTo>
                  <a:pt x="232" y="208"/>
                </a:lnTo>
                <a:lnTo>
                  <a:pt x="242" y="206"/>
                </a:lnTo>
                <a:lnTo>
                  <a:pt x="248" y="200"/>
                </a:lnTo>
                <a:lnTo>
                  <a:pt x="254" y="194"/>
                </a:lnTo>
                <a:lnTo>
                  <a:pt x="256" y="184"/>
                </a:lnTo>
                <a:lnTo>
                  <a:pt x="256" y="24"/>
                </a:lnTo>
                <a:lnTo>
                  <a:pt x="256" y="24"/>
                </a:lnTo>
                <a:lnTo>
                  <a:pt x="254" y="14"/>
                </a:lnTo>
                <a:lnTo>
                  <a:pt x="248" y="8"/>
                </a:lnTo>
                <a:lnTo>
                  <a:pt x="242" y="2"/>
                </a:lnTo>
                <a:lnTo>
                  <a:pt x="232" y="0"/>
                </a:lnTo>
                <a:close/>
                <a:moveTo>
                  <a:pt x="240" y="184"/>
                </a:moveTo>
                <a:lnTo>
                  <a:pt x="240" y="184"/>
                </a:lnTo>
                <a:lnTo>
                  <a:pt x="240" y="188"/>
                </a:lnTo>
                <a:lnTo>
                  <a:pt x="238" y="190"/>
                </a:lnTo>
                <a:lnTo>
                  <a:pt x="236" y="192"/>
                </a:lnTo>
                <a:lnTo>
                  <a:pt x="232" y="192"/>
                </a:lnTo>
                <a:lnTo>
                  <a:pt x="160" y="192"/>
                </a:lnTo>
                <a:lnTo>
                  <a:pt x="96" y="192"/>
                </a:lnTo>
                <a:lnTo>
                  <a:pt x="24" y="192"/>
                </a:lnTo>
                <a:lnTo>
                  <a:pt x="24" y="192"/>
                </a:lnTo>
                <a:lnTo>
                  <a:pt x="20" y="192"/>
                </a:lnTo>
                <a:lnTo>
                  <a:pt x="18" y="190"/>
                </a:lnTo>
                <a:lnTo>
                  <a:pt x="16" y="188"/>
                </a:lnTo>
                <a:lnTo>
                  <a:pt x="16" y="184"/>
                </a:lnTo>
                <a:lnTo>
                  <a:pt x="16" y="24"/>
                </a:lnTo>
                <a:lnTo>
                  <a:pt x="16" y="24"/>
                </a:lnTo>
                <a:lnTo>
                  <a:pt x="16" y="20"/>
                </a:lnTo>
                <a:lnTo>
                  <a:pt x="18" y="18"/>
                </a:lnTo>
                <a:lnTo>
                  <a:pt x="20" y="16"/>
                </a:lnTo>
                <a:lnTo>
                  <a:pt x="24" y="16"/>
                </a:lnTo>
                <a:lnTo>
                  <a:pt x="232" y="16"/>
                </a:lnTo>
                <a:lnTo>
                  <a:pt x="232" y="16"/>
                </a:lnTo>
                <a:lnTo>
                  <a:pt x="236" y="16"/>
                </a:lnTo>
                <a:lnTo>
                  <a:pt x="238" y="18"/>
                </a:lnTo>
                <a:lnTo>
                  <a:pt x="240" y="20"/>
                </a:lnTo>
                <a:lnTo>
                  <a:pt x="240" y="24"/>
                </a:lnTo>
                <a:lnTo>
                  <a:pt x="240" y="184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4" name="Freeform 60">
            <a:extLst>
              <a:ext uri="{FF2B5EF4-FFF2-40B4-BE49-F238E27FC236}">
                <a16:creationId xmlns:a16="http://schemas.microsoft.com/office/drawing/2014/main" id="{7BB1B463-FEFA-4855-91AD-76DBB622AD33}"/>
              </a:ext>
            </a:extLst>
          </p:cNvPr>
          <p:cNvSpPr>
            <a:spLocks noEditPoints="1"/>
          </p:cNvSpPr>
          <p:nvPr/>
        </p:nvSpPr>
        <p:spPr bwMode="auto">
          <a:xfrm>
            <a:off x="2535997" y="3591162"/>
            <a:ext cx="340745" cy="495627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54" y="6"/>
              </a:cxn>
              <a:cxn ang="0">
                <a:pos x="26" y="26"/>
              </a:cxn>
              <a:cxn ang="0">
                <a:pos x="6" y="54"/>
              </a:cxn>
              <a:cxn ang="0">
                <a:pos x="0" y="88"/>
              </a:cxn>
              <a:cxn ang="0">
                <a:pos x="2" y="100"/>
              </a:cxn>
              <a:cxn ang="0">
                <a:pos x="16" y="138"/>
              </a:cxn>
              <a:cxn ang="0">
                <a:pos x="40" y="184"/>
              </a:cxn>
              <a:cxn ang="0">
                <a:pos x="50" y="214"/>
              </a:cxn>
              <a:cxn ang="0">
                <a:pos x="62" y="246"/>
              </a:cxn>
              <a:cxn ang="0">
                <a:pos x="76" y="254"/>
              </a:cxn>
              <a:cxn ang="0">
                <a:pos x="88" y="256"/>
              </a:cxn>
              <a:cxn ang="0">
                <a:pos x="108" y="252"/>
              </a:cxn>
              <a:cxn ang="0">
                <a:pos x="118" y="238"/>
              </a:cxn>
              <a:cxn ang="0">
                <a:pos x="136" y="184"/>
              </a:cxn>
              <a:cxn ang="0">
                <a:pos x="146" y="162"/>
              </a:cxn>
              <a:cxn ang="0">
                <a:pos x="172" y="112"/>
              </a:cxn>
              <a:cxn ang="0">
                <a:pos x="176" y="88"/>
              </a:cxn>
              <a:cxn ang="0">
                <a:pos x="174" y="70"/>
              </a:cxn>
              <a:cxn ang="0">
                <a:pos x="160" y="38"/>
              </a:cxn>
              <a:cxn ang="0">
                <a:pos x="138" y="16"/>
              </a:cxn>
              <a:cxn ang="0">
                <a:pos x="106" y="2"/>
              </a:cxn>
              <a:cxn ang="0">
                <a:pos x="108" y="218"/>
              </a:cxn>
              <a:cxn ang="0">
                <a:pos x="70" y="222"/>
              </a:cxn>
              <a:cxn ang="0">
                <a:pos x="64" y="208"/>
              </a:cxn>
              <a:cxn ang="0">
                <a:pos x="114" y="200"/>
              </a:cxn>
              <a:cxn ang="0">
                <a:pos x="112" y="208"/>
              </a:cxn>
              <a:cxn ang="0">
                <a:pos x="108" y="218"/>
              </a:cxn>
              <a:cxn ang="0">
                <a:pos x="62" y="200"/>
              </a:cxn>
              <a:cxn ang="0">
                <a:pos x="120" y="184"/>
              </a:cxn>
              <a:cxn ang="0">
                <a:pos x="116" y="192"/>
              </a:cxn>
              <a:cxn ang="0">
                <a:pos x="88" y="240"/>
              </a:cxn>
              <a:cxn ang="0">
                <a:pos x="82" y="240"/>
              </a:cxn>
              <a:cxn ang="0">
                <a:pos x="76" y="236"/>
              </a:cxn>
              <a:cxn ang="0">
                <a:pos x="106" y="226"/>
              </a:cxn>
              <a:cxn ang="0">
                <a:pos x="102" y="234"/>
              </a:cxn>
              <a:cxn ang="0">
                <a:pos x="94" y="240"/>
              </a:cxn>
              <a:cxn ang="0">
                <a:pos x="126" y="168"/>
              </a:cxn>
              <a:cxn ang="0">
                <a:pos x="50" y="168"/>
              </a:cxn>
              <a:cxn ang="0">
                <a:pos x="38" y="142"/>
              </a:cxn>
              <a:cxn ang="0">
                <a:pos x="18" y="100"/>
              </a:cxn>
              <a:cxn ang="0">
                <a:pos x="16" y="88"/>
              </a:cxn>
              <a:cxn ang="0">
                <a:pos x="22" y="60"/>
              </a:cxn>
              <a:cxn ang="0">
                <a:pos x="38" y="38"/>
              </a:cxn>
              <a:cxn ang="0">
                <a:pos x="60" y="22"/>
              </a:cxn>
              <a:cxn ang="0">
                <a:pos x="88" y="16"/>
              </a:cxn>
              <a:cxn ang="0">
                <a:pos x="102" y="18"/>
              </a:cxn>
              <a:cxn ang="0">
                <a:pos x="128" y="28"/>
              </a:cxn>
              <a:cxn ang="0">
                <a:pos x="148" y="48"/>
              </a:cxn>
              <a:cxn ang="0">
                <a:pos x="158" y="74"/>
              </a:cxn>
              <a:cxn ang="0">
                <a:pos x="160" y="88"/>
              </a:cxn>
              <a:cxn ang="0">
                <a:pos x="154" y="114"/>
              </a:cxn>
              <a:cxn ang="0">
                <a:pos x="138" y="142"/>
              </a:cxn>
            </a:cxnLst>
            <a:rect l="0" t="0" r="r" b="b"/>
            <a:pathLst>
              <a:path w="176" h="256">
                <a:moveTo>
                  <a:pt x="88" y="0"/>
                </a:moveTo>
                <a:lnTo>
                  <a:pt x="88" y="0"/>
                </a:lnTo>
                <a:lnTo>
                  <a:pt x="70" y="2"/>
                </a:lnTo>
                <a:lnTo>
                  <a:pt x="54" y="6"/>
                </a:lnTo>
                <a:lnTo>
                  <a:pt x="38" y="16"/>
                </a:lnTo>
                <a:lnTo>
                  <a:pt x="26" y="26"/>
                </a:lnTo>
                <a:lnTo>
                  <a:pt x="16" y="38"/>
                </a:lnTo>
                <a:lnTo>
                  <a:pt x="6" y="54"/>
                </a:lnTo>
                <a:lnTo>
                  <a:pt x="2" y="70"/>
                </a:lnTo>
                <a:lnTo>
                  <a:pt x="0" y="88"/>
                </a:lnTo>
                <a:lnTo>
                  <a:pt x="0" y="88"/>
                </a:lnTo>
                <a:lnTo>
                  <a:pt x="2" y="100"/>
                </a:lnTo>
                <a:lnTo>
                  <a:pt x="4" y="112"/>
                </a:lnTo>
                <a:lnTo>
                  <a:pt x="16" y="138"/>
                </a:lnTo>
                <a:lnTo>
                  <a:pt x="30" y="162"/>
                </a:lnTo>
                <a:lnTo>
                  <a:pt x="40" y="184"/>
                </a:lnTo>
                <a:lnTo>
                  <a:pt x="40" y="184"/>
                </a:lnTo>
                <a:lnTo>
                  <a:pt x="50" y="214"/>
                </a:lnTo>
                <a:lnTo>
                  <a:pt x="58" y="238"/>
                </a:lnTo>
                <a:lnTo>
                  <a:pt x="62" y="246"/>
                </a:lnTo>
                <a:lnTo>
                  <a:pt x="68" y="252"/>
                </a:lnTo>
                <a:lnTo>
                  <a:pt x="76" y="254"/>
                </a:lnTo>
                <a:lnTo>
                  <a:pt x="88" y="256"/>
                </a:lnTo>
                <a:lnTo>
                  <a:pt x="88" y="256"/>
                </a:lnTo>
                <a:lnTo>
                  <a:pt x="100" y="254"/>
                </a:lnTo>
                <a:lnTo>
                  <a:pt x="108" y="252"/>
                </a:lnTo>
                <a:lnTo>
                  <a:pt x="114" y="246"/>
                </a:lnTo>
                <a:lnTo>
                  <a:pt x="118" y="238"/>
                </a:lnTo>
                <a:lnTo>
                  <a:pt x="126" y="214"/>
                </a:lnTo>
                <a:lnTo>
                  <a:pt x="136" y="184"/>
                </a:lnTo>
                <a:lnTo>
                  <a:pt x="136" y="184"/>
                </a:lnTo>
                <a:lnTo>
                  <a:pt x="146" y="162"/>
                </a:lnTo>
                <a:lnTo>
                  <a:pt x="160" y="138"/>
                </a:lnTo>
                <a:lnTo>
                  <a:pt x="172" y="112"/>
                </a:lnTo>
                <a:lnTo>
                  <a:pt x="174" y="100"/>
                </a:lnTo>
                <a:lnTo>
                  <a:pt x="176" y="88"/>
                </a:lnTo>
                <a:lnTo>
                  <a:pt x="176" y="88"/>
                </a:lnTo>
                <a:lnTo>
                  <a:pt x="174" y="70"/>
                </a:lnTo>
                <a:lnTo>
                  <a:pt x="170" y="54"/>
                </a:lnTo>
                <a:lnTo>
                  <a:pt x="160" y="38"/>
                </a:lnTo>
                <a:lnTo>
                  <a:pt x="150" y="26"/>
                </a:lnTo>
                <a:lnTo>
                  <a:pt x="138" y="16"/>
                </a:lnTo>
                <a:lnTo>
                  <a:pt x="122" y="6"/>
                </a:lnTo>
                <a:lnTo>
                  <a:pt x="106" y="2"/>
                </a:lnTo>
                <a:lnTo>
                  <a:pt x="88" y="0"/>
                </a:lnTo>
                <a:close/>
                <a:moveTo>
                  <a:pt x="108" y="218"/>
                </a:moveTo>
                <a:lnTo>
                  <a:pt x="70" y="222"/>
                </a:lnTo>
                <a:lnTo>
                  <a:pt x="70" y="222"/>
                </a:lnTo>
                <a:lnTo>
                  <a:pt x="64" y="208"/>
                </a:lnTo>
                <a:lnTo>
                  <a:pt x="64" y="208"/>
                </a:lnTo>
                <a:lnTo>
                  <a:pt x="64" y="206"/>
                </a:lnTo>
                <a:lnTo>
                  <a:pt x="114" y="200"/>
                </a:lnTo>
                <a:lnTo>
                  <a:pt x="114" y="200"/>
                </a:lnTo>
                <a:lnTo>
                  <a:pt x="112" y="208"/>
                </a:lnTo>
                <a:lnTo>
                  <a:pt x="112" y="208"/>
                </a:lnTo>
                <a:lnTo>
                  <a:pt x="108" y="218"/>
                </a:lnTo>
                <a:close/>
                <a:moveTo>
                  <a:pt x="62" y="200"/>
                </a:moveTo>
                <a:lnTo>
                  <a:pt x="62" y="200"/>
                </a:lnTo>
                <a:lnTo>
                  <a:pt x="56" y="184"/>
                </a:lnTo>
                <a:lnTo>
                  <a:pt x="120" y="184"/>
                </a:lnTo>
                <a:lnTo>
                  <a:pt x="120" y="184"/>
                </a:lnTo>
                <a:lnTo>
                  <a:pt x="116" y="192"/>
                </a:lnTo>
                <a:lnTo>
                  <a:pt x="62" y="200"/>
                </a:lnTo>
                <a:close/>
                <a:moveTo>
                  <a:pt x="88" y="240"/>
                </a:moveTo>
                <a:lnTo>
                  <a:pt x="88" y="240"/>
                </a:lnTo>
                <a:lnTo>
                  <a:pt x="82" y="240"/>
                </a:lnTo>
                <a:lnTo>
                  <a:pt x="78" y="238"/>
                </a:lnTo>
                <a:lnTo>
                  <a:pt x="76" y="236"/>
                </a:lnTo>
                <a:lnTo>
                  <a:pt x="72" y="230"/>
                </a:lnTo>
                <a:lnTo>
                  <a:pt x="106" y="226"/>
                </a:lnTo>
                <a:lnTo>
                  <a:pt x="106" y="226"/>
                </a:lnTo>
                <a:lnTo>
                  <a:pt x="102" y="234"/>
                </a:lnTo>
                <a:lnTo>
                  <a:pt x="98" y="238"/>
                </a:lnTo>
                <a:lnTo>
                  <a:pt x="94" y="240"/>
                </a:lnTo>
                <a:lnTo>
                  <a:pt x="88" y="240"/>
                </a:lnTo>
                <a:close/>
                <a:moveTo>
                  <a:pt x="126" y="168"/>
                </a:moveTo>
                <a:lnTo>
                  <a:pt x="50" y="168"/>
                </a:lnTo>
                <a:lnTo>
                  <a:pt x="50" y="168"/>
                </a:lnTo>
                <a:lnTo>
                  <a:pt x="38" y="142"/>
                </a:lnTo>
                <a:lnTo>
                  <a:pt x="38" y="142"/>
                </a:lnTo>
                <a:lnTo>
                  <a:pt x="22" y="114"/>
                </a:lnTo>
                <a:lnTo>
                  <a:pt x="18" y="100"/>
                </a:lnTo>
                <a:lnTo>
                  <a:pt x="16" y="88"/>
                </a:lnTo>
                <a:lnTo>
                  <a:pt x="16" y="88"/>
                </a:lnTo>
                <a:lnTo>
                  <a:pt x="18" y="74"/>
                </a:lnTo>
                <a:lnTo>
                  <a:pt x="22" y="60"/>
                </a:lnTo>
                <a:lnTo>
                  <a:pt x="28" y="48"/>
                </a:lnTo>
                <a:lnTo>
                  <a:pt x="38" y="38"/>
                </a:lnTo>
                <a:lnTo>
                  <a:pt x="48" y="28"/>
                </a:lnTo>
                <a:lnTo>
                  <a:pt x="60" y="22"/>
                </a:lnTo>
                <a:lnTo>
                  <a:pt x="74" y="18"/>
                </a:lnTo>
                <a:lnTo>
                  <a:pt x="88" y="16"/>
                </a:lnTo>
                <a:lnTo>
                  <a:pt x="88" y="16"/>
                </a:lnTo>
                <a:lnTo>
                  <a:pt x="102" y="18"/>
                </a:lnTo>
                <a:lnTo>
                  <a:pt x="116" y="22"/>
                </a:lnTo>
                <a:lnTo>
                  <a:pt x="128" y="28"/>
                </a:lnTo>
                <a:lnTo>
                  <a:pt x="138" y="38"/>
                </a:lnTo>
                <a:lnTo>
                  <a:pt x="148" y="48"/>
                </a:lnTo>
                <a:lnTo>
                  <a:pt x="154" y="60"/>
                </a:lnTo>
                <a:lnTo>
                  <a:pt x="158" y="74"/>
                </a:lnTo>
                <a:lnTo>
                  <a:pt x="160" y="88"/>
                </a:lnTo>
                <a:lnTo>
                  <a:pt x="160" y="88"/>
                </a:lnTo>
                <a:lnTo>
                  <a:pt x="158" y="100"/>
                </a:lnTo>
                <a:lnTo>
                  <a:pt x="154" y="114"/>
                </a:lnTo>
                <a:lnTo>
                  <a:pt x="138" y="142"/>
                </a:lnTo>
                <a:lnTo>
                  <a:pt x="138" y="142"/>
                </a:lnTo>
                <a:lnTo>
                  <a:pt x="126" y="168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27B78572-D44F-414C-A871-B031B3330851}"/>
              </a:ext>
            </a:extLst>
          </p:cNvPr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2B07FE25-E87C-4049-A03A-CC63F0C36A0B}"/>
              </a:ext>
            </a:extLst>
          </p:cNvPr>
          <p:cNvSpPr/>
          <p:nvPr/>
        </p:nvSpPr>
        <p:spPr bwMode="auto">
          <a:xfrm>
            <a:off x="2613439" y="3668604"/>
            <a:ext cx="100675" cy="100674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0"/>
              </a:cxn>
              <a:cxn ang="0">
                <a:pos x="38" y="0"/>
              </a:cxn>
              <a:cxn ang="0">
                <a:pos x="30" y="4"/>
              </a:cxn>
              <a:cxn ang="0">
                <a:pos x="22" y="8"/>
              </a:cxn>
              <a:cxn ang="0">
                <a:pos x="14" y="14"/>
              </a:cxn>
              <a:cxn ang="0">
                <a:pos x="8" y="22"/>
              </a:cxn>
              <a:cxn ang="0">
                <a:pos x="4" y="30"/>
              </a:cxn>
              <a:cxn ang="0">
                <a:pos x="0" y="38"/>
              </a:cxn>
              <a:cxn ang="0">
                <a:pos x="0" y="48"/>
              </a:cxn>
              <a:cxn ang="0">
                <a:pos x="0" y="48"/>
              </a:cxn>
              <a:cxn ang="0">
                <a:pos x="2" y="50"/>
              </a:cxn>
              <a:cxn ang="0">
                <a:pos x="4" y="52"/>
              </a:cxn>
              <a:cxn ang="0">
                <a:pos x="4" y="52"/>
              </a:cxn>
              <a:cxn ang="0">
                <a:pos x="6" y="50"/>
              </a:cxn>
              <a:cxn ang="0">
                <a:pos x="8" y="48"/>
              </a:cxn>
              <a:cxn ang="0">
                <a:pos x="8" y="48"/>
              </a:cxn>
              <a:cxn ang="0">
                <a:pos x="8" y="40"/>
              </a:cxn>
              <a:cxn ang="0">
                <a:pos x="12" y="32"/>
              </a:cxn>
              <a:cxn ang="0">
                <a:pos x="14" y="26"/>
              </a:cxn>
              <a:cxn ang="0">
                <a:pos x="20" y="20"/>
              </a:cxn>
              <a:cxn ang="0">
                <a:pos x="26" y="14"/>
              </a:cxn>
              <a:cxn ang="0">
                <a:pos x="32" y="12"/>
              </a:cxn>
              <a:cxn ang="0">
                <a:pos x="40" y="8"/>
              </a:cxn>
              <a:cxn ang="0">
                <a:pos x="48" y="8"/>
              </a:cxn>
              <a:cxn ang="0">
                <a:pos x="48" y="8"/>
              </a:cxn>
              <a:cxn ang="0">
                <a:pos x="50" y="6"/>
              </a:cxn>
              <a:cxn ang="0">
                <a:pos x="52" y="4"/>
              </a:cxn>
              <a:cxn ang="0">
                <a:pos x="52" y="4"/>
              </a:cxn>
              <a:cxn ang="0">
                <a:pos x="50" y="2"/>
              </a:cxn>
              <a:cxn ang="0">
                <a:pos x="48" y="0"/>
              </a:cxn>
            </a:cxnLst>
            <a:rect l="0" t="0" r="r" b="b"/>
            <a:pathLst>
              <a:path w="52" h="52">
                <a:moveTo>
                  <a:pt x="48" y="0"/>
                </a:moveTo>
                <a:lnTo>
                  <a:pt x="48" y="0"/>
                </a:lnTo>
                <a:lnTo>
                  <a:pt x="38" y="0"/>
                </a:lnTo>
                <a:lnTo>
                  <a:pt x="30" y="4"/>
                </a:lnTo>
                <a:lnTo>
                  <a:pt x="22" y="8"/>
                </a:lnTo>
                <a:lnTo>
                  <a:pt x="14" y="14"/>
                </a:lnTo>
                <a:lnTo>
                  <a:pt x="8" y="22"/>
                </a:lnTo>
                <a:lnTo>
                  <a:pt x="4" y="30"/>
                </a:lnTo>
                <a:lnTo>
                  <a:pt x="0" y="38"/>
                </a:lnTo>
                <a:lnTo>
                  <a:pt x="0" y="48"/>
                </a:lnTo>
                <a:lnTo>
                  <a:pt x="0" y="48"/>
                </a:lnTo>
                <a:lnTo>
                  <a:pt x="2" y="50"/>
                </a:lnTo>
                <a:lnTo>
                  <a:pt x="4" y="52"/>
                </a:lnTo>
                <a:lnTo>
                  <a:pt x="4" y="52"/>
                </a:lnTo>
                <a:lnTo>
                  <a:pt x="6" y="50"/>
                </a:lnTo>
                <a:lnTo>
                  <a:pt x="8" y="48"/>
                </a:lnTo>
                <a:lnTo>
                  <a:pt x="8" y="48"/>
                </a:lnTo>
                <a:lnTo>
                  <a:pt x="8" y="40"/>
                </a:lnTo>
                <a:lnTo>
                  <a:pt x="12" y="32"/>
                </a:lnTo>
                <a:lnTo>
                  <a:pt x="14" y="26"/>
                </a:lnTo>
                <a:lnTo>
                  <a:pt x="20" y="20"/>
                </a:lnTo>
                <a:lnTo>
                  <a:pt x="26" y="14"/>
                </a:lnTo>
                <a:lnTo>
                  <a:pt x="32" y="12"/>
                </a:lnTo>
                <a:lnTo>
                  <a:pt x="40" y="8"/>
                </a:lnTo>
                <a:lnTo>
                  <a:pt x="48" y="8"/>
                </a:lnTo>
                <a:lnTo>
                  <a:pt x="48" y="8"/>
                </a:lnTo>
                <a:lnTo>
                  <a:pt x="50" y="6"/>
                </a:lnTo>
                <a:lnTo>
                  <a:pt x="52" y="4"/>
                </a:lnTo>
                <a:lnTo>
                  <a:pt x="52" y="4"/>
                </a:lnTo>
                <a:lnTo>
                  <a:pt x="50" y="2"/>
                </a:lnTo>
                <a:lnTo>
                  <a:pt x="48" y="0"/>
                </a:lnTo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8" name="Freeform 106">
            <a:extLst>
              <a:ext uri="{FF2B5EF4-FFF2-40B4-BE49-F238E27FC236}">
                <a16:creationId xmlns:a16="http://schemas.microsoft.com/office/drawing/2014/main" id="{199E828B-B3D9-4D48-B21A-60BAEE21F050}"/>
              </a:ext>
            </a:extLst>
          </p:cNvPr>
          <p:cNvSpPr>
            <a:spLocks noEditPoints="1"/>
          </p:cNvSpPr>
          <p:nvPr/>
        </p:nvSpPr>
        <p:spPr bwMode="auto">
          <a:xfrm>
            <a:off x="5803574" y="3591162"/>
            <a:ext cx="495627" cy="495627"/>
          </a:xfrm>
          <a:custGeom>
            <a:avLst/>
            <a:gdLst/>
            <a:ahLst/>
            <a:cxnLst>
              <a:cxn ang="0">
                <a:pos x="214" y="86"/>
              </a:cxn>
              <a:cxn ang="0">
                <a:pos x="230" y="54"/>
              </a:cxn>
              <a:cxn ang="0">
                <a:pos x="210" y="30"/>
              </a:cxn>
              <a:cxn ang="0">
                <a:pos x="194" y="26"/>
              </a:cxn>
              <a:cxn ang="0">
                <a:pos x="160" y="38"/>
              </a:cxn>
              <a:cxn ang="0">
                <a:pos x="150" y="4"/>
              </a:cxn>
              <a:cxn ang="0">
                <a:pos x="118" y="0"/>
              </a:cxn>
              <a:cxn ang="0">
                <a:pos x="102" y="12"/>
              </a:cxn>
              <a:cxn ang="0">
                <a:pos x="66" y="28"/>
              </a:cxn>
              <a:cxn ang="0">
                <a:pos x="56" y="26"/>
              </a:cxn>
              <a:cxn ang="0">
                <a:pos x="30" y="46"/>
              </a:cxn>
              <a:cxn ang="0">
                <a:pos x="28" y="66"/>
              </a:cxn>
              <a:cxn ang="0">
                <a:pos x="12" y="102"/>
              </a:cxn>
              <a:cxn ang="0">
                <a:pos x="0" y="112"/>
              </a:cxn>
              <a:cxn ang="0">
                <a:pos x="0" y="144"/>
              </a:cxn>
              <a:cxn ang="0">
                <a:pos x="38" y="160"/>
              </a:cxn>
              <a:cxn ang="0">
                <a:pos x="28" y="190"/>
              </a:cxn>
              <a:cxn ang="0">
                <a:pos x="30" y="210"/>
              </a:cxn>
              <a:cxn ang="0">
                <a:pos x="56" y="230"/>
              </a:cxn>
              <a:cxn ang="0">
                <a:pos x="86" y="214"/>
              </a:cxn>
              <a:cxn ang="0">
                <a:pos x="102" y="244"/>
              </a:cxn>
              <a:cxn ang="0">
                <a:pos x="118" y="256"/>
              </a:cxn>
              <a:cxn ang="0">
                <a:pos x="150" y="252"/>
              </a:cxn>
              <a:cxn ang="0">
                <a:pos x="160" y="218"/>
              </a:cxn>
              <a:cxn ang="0">
                <a:pos x="194" y="230"/>
              </a:cxn>
              <a:cxn ang="0">
                <a:pos x="210" y="226"/>
              </a:cxn>
              <a:cxn ang="0">
                <a:pos x="230" y="202"/>
              </a:cxn>
              <a:cxn ang="0">
                <a:pos x="214" y="170"/>
              </a:cxn>
              <a:cxn ang="0">
                <a:pos x="248" y="152"/>
              </a:cxn>
              <a:cxn ang="0">
                <a:pos x="256" y="118"/>
              </a:cxn>
              <a:cxn ang="0">
                <a:pos x="248" y="104"/>
              </a:cxn>
              <a:cxn ang="0">
                <a:pos x="208" y="148"/>
              </a:cxn>
              <a:cxn ang="0">
                <a:pos x="200" y="162"/>
              </a:cxn>
              <a:cxn ang="0">
                <a:pos x="200" y="214"/>
              </a:cxn>
              <a:cxn ang="0">
                <a:pos x="170" y="198"/>
              </a:cxn>
              <a:cxn ang="0">
                <a:pos x="154" y="204"/>
              </a:cxn>
              <a:cxn ang="0">
                <a:pos x="138" y="240"/>
              </a:cxn>
              <a:cxn ang="0">
                <a:pos x="108" y="208"/>
              </a:cxn>
              <a:cxn ang="0">
                <a:pos x="94" y="200"/>
              </a:cxn>
              <a:cxn ang="0">
                <a:pos x="78" y="202"/>
              </a:cxn>
              <a:cxn ang="0">
                <a:pos x="54" y="178"/>
              </a:cxn>
              <a:cxn ang="0">
                <a:pos x="52" y="154"/>
              </a:cxn>
              <a:cxn ang="0">
                <a:pos x="16" y="138"/>
              </a:cxn>
              <a:cxn ang="0">
                <a:pos x="48" y="108"/>
              </a:cxn>
              <a:cxn ang="0">
                <a:pos x="56" y="94"/>
              </a:cxn>
              <a:cxn ang="0">
                <a:pos x="56" y="42"/>
              </a:cxn>
              <a:cxn ang="0">
                <a:pos x="86" y="58"/>
              </a:cxn>
              <a:cxn ang="0">
                <a:pos x="102" y="52"/>
              </a:cxn>
              <a:cxn ang="0">
                <a:pos x="118" y="16"/>
              </a:cxn>
              <a:cxn ang="0">
                <a:pos x="148" y="48"/>
              </a:cxn>
              <a:cxn ang="0">
                <a:pos x="162" y="56"/>
              </a:cxn>
              <a:cxn ang="0">
                <a:pos x="178" y="54"/>
              </a:cxn>
              <a:cxn ang="0">
                <a:pos x="202" y="78"/>
              </a:cxn>
              <a:cxn ang="0">
                <a:pos x="204" y="102"/>
              </a:cxn>
              <a:cxn ang="0">
                <a:pos x="240" y="118"/>
              </a:cxn>
            </a:cxnLst>
            <a:rect l="0" t="0" r="r" b="b"/>
            <a:pathLst>
              <a:path w="256" h="256">
                <a:moveTo>
                  <a:pt x="244" y="102"/>
                </a:moveTo>
                <a:lnTo>
                  <a:pt x="218" y="96"/>
                </a:lnTo>
                <a:lnTo>
                  <a:pt x="218" y="96"/>
                </a:lnTo>
                <a:lnTo>
                  <a:pt x="214" y="86"/>
                </a:lnTo>
                <a:lnTo>
                  <a:pt x="228" y="66"/>
                </a:lnTo>
                <a:lnTo>
                  <a:pt x="228" y="66"/>
                </a:lnTo>
                <a:lnTo>
                  <a:pt x="230" y="60"/>
                </a:lnTo>
                <a:lnTo>
                  <a:pt x="230" y="54"/>
                </a:lnTo>
                <a:lnTo>
                  <a:pt x="230" y="50"/>
                </a:lnTo>
                <a:lnTo>
                  <a:pt x="226" y="46"/>
                </a:lnTo>
                <a:lnTo>
                  <a:pt x="210" y="30"/>
                </a:lnTo>
                <a:lnTo>
                  <a:pt x="210" y="30"/>
                </a:lnTo>
                <a:lnTo>
                  <a:pt x="206" y="26"/>
                </a:lnTo>
                <a:lnTo>
                  <a:pt x="200" y="26"/>
                </a:lnTo>
                <a:lnTo>
                  <a:pt x="200" y="26"/>
                </a:lnTo>
                <a:lnTo>
                  <a:pt x="194" y="26"/>
                </a:lnTo>
                <a:lnTo>
                  <a:pt x="190" y="28"/>
                </a:lnTo>
                <a:lnTo>
                  <a:pt x="170" y="42"/>
                </a:lnTo>
                <a:lnTo>
                  <a:pt x="170" y="42"/>
                </a:lnTo>
                <a:lnTo>
                  <a:pt x="160" y="38"/>
                </a:lnTo>
                <a:lnTo>
                  <a:pt x="154" y="12"/>
                </a:lnTo>
                <a:lnTo>
                  <a:pt x="154" y="12"/>
                </a:lnTo>
                <a:lnTo>
                  <a:pt x="152" y="8"/>
                </a:lnTo>
                <a:lnTo>
                  <a:pt x="150" y="4"/>
                </a:lnTo>
                <a:lnTo>
                  <a:pt x="144" y="0"/>
                </a:lnTo>
                <a:lnTo>
                  <a:pt x="138" y="0"/>
                </a:lnTo>
                <a:lnTo>
                  <a:pt x="118" y="0"/>
                </a:lnTo>
                <a:lnTo>
                  <a:pt x="118" y="0"/>
                </a:lnTo>
                <a:lnTo>
                  <a:pt x="112" y="0"/>
                </a:lnTo>
                <a:lnTo>
                  <a:pt x="106" y="4"/>
                </a:lnTo>
                <a:lnTo>
                  <a:pt x="104" y="8"/>
                </a:lnTo>
                <a:lnTo>
                  <a:pt x="102" y="12"/>
                </a:lnTo>
                <a:lnTo>
                  <a:pt x="96" y="38"/>
                </a:lnTo>
                <a:lnTo>
                  <a:pt x="96" y="38"/>
                </a:lnTo>
                <a:lnTo>
                  <a:pt x="86" y="42"/>
                </a:lnTo>
                <a:lnTo>
                  <a:pt x="66" y="28"/>
                </a:lnTo>
                <a:lnTo>
                  <a:pt x="66" y="28"/>
                </a:lnTo>
                <a:lnTo>
                  <a:pt x="62" y="26"/>
                </a:lnTo>
                <a:lnTo>
                  <a:pt x="56" y="26"/>
                </a:lnTo>
                <a:lnTo>
                  <a:pt x="56" y="26"/>
                </a:lnTo>
                <a:lnTo>
                  <a:pt x="50" y="26"/>
                </a:lnTo>
                <a:lnTo>
                  <a:pt x="46" y="30"/>
                </a:lnTo>
                <a:lnTo>
                  <a:pt x="30" y="46"/>
                </a:lnTo>
                <a:lnTo>
                  <a:pt x="30" y="46"/>
                </a:lnTo>
                <a:lnTo>
                  <a:pt x="26" y="50"/>
                </a:lnTo>
                <a:lnTo>
                  <a:pt x="26" y="54"/>
                </a:lnTo>
                <a:lnTo>
                  <a:pt x="26" y="60"/>
                </a:lnTo>
                <a:lnTo>
                  <a:pt x="28" y="66"/>
                </a:lnTo>
                <a:lnTo>
                  <a:pt x="42" y="86"/>
                </a:lnTo>
                <a:lnTo>
                  <a:pt x="42" y="86"/>
                </a:lnTo>
                <a:lnTo>
                  <a:pt x="38" y="96"/>
                </a:lnTo>
                <a:lnTo>
                  <a:pt x="12" y="102"/>
                </a:lnTo>
                <a:lnTo>
                  <a:pt x="12" y="102"/>
                </a:lnTo>
                <a:lnTo>
                  <a:pt x="8" y="104"/>
                </a:lnTo>
                <a:lnTo>
                  <a:pt x="4" y="106"/>
                </a:lnTo>
                <a:lnTo>
                  <a:pt x="0" y="112"/>
                </a:lnTo>
                <a:lnTo>
                  <a:pt x="0" y="118"/>
                </a:lnTo>
                <a:lnTo>
                  <a:pt x="0" y="138"/>
                </a:lnTo>
                <a:lnTo>
                  <a:pt x="0" y="138"/>
                </a:lnTo>
                <a:lnTo>
                  <a:pt x="0" y="144"/>
                </a:lnTo>
                <a:lnTo>
                  <a:pt x="4" y="150"/>
                </a:lnTo>
                <a:lnTo>
                  <a:pt x="8" y="152"/>
                </a:lnTo>
                <a:lnTo>
                  <a:pt x="12" y="154"/>
                </a:lnTo>
                <a:lnTo>
                  <a:pt x="38" y="160"/>
                </a:lnTo>
                <a:lnTo>
                  <a:pt x="38" y="160"/>
                </a:lnTo>
                <a:lnTo>
                  <a:pt x="42" y="170"/>
                </a:lnTo>
                <a:lnTo>
                  <a:pt x="28" y="190"/>
                </a:lnTo>
                <a:lnTo>
                  <a:pt x="28" y="190"/>
                </a:lnTo>
                <a:lnTo>
                  <a:pt x="26" y="196"/>
                </a:lnTo>
                <a:lnTo>
                  <a:pt x="26" y="202"/>
                </a:lnTo>
                <a:lnTo>
                  <a:pt x="26" y="206"/>
                </a:lnTo>
                <a:lnTo>
                  <a:pt x="30" y="210"/>
                </a:lnTo>
                <a:lnTo>
                  <a:pt x="46" y="226"/>
                </a:lnTo>
                <a:lnTo>
                  <a:pt x="46" y="226"/>
                </a:lnTo>
                <a:lnTo>
                  <a:pt x="50" y="230"/>
                </a:lnTo>
                <a:lnTo>
                  <a:pt x="56" y="230"/>
                </a:lnTo>
                <a:lnTo>
                  <a:pt x="56" y="230"/>
                </a:lnTo>
                <a:lnTo>
                  <a:pt x="62" y="230"/>
                </a:lnTo>
                <a:lnTo>
                  <a:pt x="66" y="228"/>
                </a:lnTo>
                <a:lnTo>
                  <a:pt x="86" y="214"/>
                </a:lnTo>
                <a:lnTo>
                  <a:pt x="86" y="214"/>
                </a:lnTo>
                <a:lnTo>
                  <a:pt x="96" y="218"/>
                </a:lnTo>
                <a:lnTo>
                  <a:pt x="102" y="244"/>
                </a:lnTo>
                <a:lnTo>
                  <a:pt x="102" y="244"/>
                </a:lnTo>
                <a:lnTo>
                  <a:pt x="104" y="248"/>
                </a:lnTo>
                <a:lnTo>
                  <a:pt x="106" y="252"/>
                </a:lnTo>
                <a:lnTo>
                  <a:pt x="112" y="256"/>
                </a:lnTo>
                <a:lnTo>
                  <a:pt x="118" y="256"/>
                </a:lnTo>
                <a:lnTo>
                  <a:pt x="138" y="256"/>
                </a:lnTo>
                <a:lnTo>
                  <a:pt x="138" y="256"/>
                </a:lnTo>
                <a:lnTo>
                  <a:pt x="144" y="256"/>
                </a:lnTo>
                <a:lnTo>
                  <a:pt x="150" y="252"/>
                </a:lnTo>
                <a:lnTo>
                  <a:pt x="152" y="248"/>
                </a:lnTo>
                <a:lnTo>
                  <a:pt x="154" y="244"/>
                </a:lnTo>
                <a:lnTo>
                  <a:pt x="160" y="218"/>
                </a:lnTo>
                <a:lnTo>
                  <a:pt x="160" y="218"/>
                </a:lnTo>
                <a:lnTo>
                  <a:pt x="170" y="214"/>
                </a:lnTo>
                <a:lnTo>
                  <a:pt x="190" y="228"/>
                </a:lnTo>
                <a:lnTo>
                  <a:pt x="190" y="228"/>
                </a:lnTo>
                <a:lnTo>
                  <a:pt x="194" y="230"/>
                </a:lnTo>
                <a:lnTo>
                  <a:pt x="200" y="230"/>
                </a:lnTo>
                <a:lnTo>
                  <a:pt x="200" y="230"/>
                </a:lnTo>
                <a:lnTo>
                  <a:pt x="206" y="230"/>
                </a:lnTo>
                <a:lnTo>
                  <a:pt x="210" y="226"/>
                </a:lnTo>
                <a:lnTo>
                  <a:pt x="226" y="210"/>
                </a:lnTo>
                <a:lnTo>
                  <a:pt x="226" y="210"/>
                </a:lnTo>
                <a:lnTo>
                  <a:pt x="230" y="206"/>
                </a:lnTo>
                <a:lnTo>
                  <a:pt x="230" y="202"/>
                </a:lnTo>
                <a:lnTo>
                  <a:pt x="230" y="196"/>
                </a:lnTo>
                <a:lnTo>
                  <a:pt x="228" y="190"/>
                </a:lnTo>
                <a:lnTo>
                  <a:pt x="214" y="170"/>
                </a:lnTo>
                <a:lnTo>
                  <a:pt x="214" y="170"/>
                </a:lnTo>
                <a:lnTo>
                  <a:pt x="218" y="160"/>
                </a:lnTo>
                <a:lnTo>
                  <a:pt x="244" y="154"/>
                </a:lnTo>
                <a:lnTo>
                  <a:pt x="244" y="154"/>
                </a:lnTo>
                <a:lnTo>
                  <a:pt x="248" y="152"/>
                </a:lnTo>
                <a:lnTo>
                  <a:pt x="252" y="150"/>
                </a:lnTo>
                <a:lnTo>
                  <a:pt x="256" y="144"/>
                </a:lnTo>
                <a:lnTo>
                  <a:pt x="256" y="138"/>
                </a:lnTo>
                <a:lnTo>
                  <a:pt x="256" y="118"/>
                </a:lnTo>
                <a:lnTo>
                  <a:pt x="256" y="118"/>
                </a:lnTo>
                <a:lnTo>
                  <a:pt x="256" y="112"/>
                </a:lnTo>
                <a:lnTo>
                  <a:pt x="252" y="106"/>
                </a:lnTo>
                <a:lnTo>
                  <a:pt x="248" y="104"/>
                </a:lnTo>
                <a:lnTo>
                  <a:pt x="244" y="102"/>
                </a:lnTo>
                <a:close/>
                <a:moveTo>
                  <a:pt x="216" y="144"/>
                </a:moveTo>
                <a:lnTo>
                  <a:pt x="216" y="144"/>
                </a:lnTo>
                <a:lnTo>
                  <a:pt x="208" y="148"/>
                </a:lnTo>
                <a:lnTo>
                  <a:pt x="204" y="154"/>
                </a:lnTo>
                <a:lnTo>
                  <a:pt x="204" y="154"/>
                </a:lnTo>
                <a:lnTo>
                  <a:pt x="200" y="162"/>
                </a:lnTo>
                <a:lnTo>
                  <a:pt x="200" y="162"/>
                </a:lnTo>
                <a:lnTo>
                  <a:pt x="198" y="170"/>
                </a:lnTo>
                <a:lnTo>
                  <a:pt x="202" y="178"/>
                </a:lnTo>
                <a:lnTo>
                  <a:pt x="214" y="200"/>
                </a:lnTo>
                <a:lnTo>
                  <a:pt x="200" y="214"/>
                </a:lnTo>
                <a:lnTo>
                  <a:pt x="178" y="202"/>
                </a:lnTo>
                <a:lnTo>
                  <a:pt x="178" y="202"/>
                </a:lnTo>
                <a:lnTo>
                  <a:pt x="174" y="198"/>
                </a:lnTo>
                <a:lnTo>
                  <a:pt x="170" y="198"/>
                </a:lnTo>
                <a:lnTo>
                  <a:pt x="170" y="198"/>
                </a:lnTo>
                <a:lnTo>
                  <a:pt x="162" y="200"/>
                </a:lnTo>
                <a:lnTo>
                  <a:pt x="162" y="200"/>
                </a:lnTo>
                <a:lnTo>
                  <a:pt x="154" y="204"/>
                </a:lnTo>
                <a:lnTo>
                  <a:pt x="154" y="204"/>
                </a:lnTo>
                <a:lnTo>
                  <a:pt x="148" y="208"/>
                </a:lnTo>
                <a:lnTo>
                  <a:pt x="144" y="216"/>
                </a:lnTo>
                <a:lnTo>
                  <a:pt x="138" y="240"/>
                </a:lnTo>
                <a:lnTo>
                  <a:pt x="118" y="240"/>
                </a:lnTo>
                <a:lnTo>
                  <a:pt x="112" y="216"/>
                </a:lnTo>
                <a:lnTo>
                  <a:pt x="112" y="216"/>
                </a:lnTo>
                <a:lnTo>
                  <a:pt x="108" y="208"/>
                </a:lnTo>
                <a:lnTo>
                  <a:pt x="102" y="204"/>
                </a:lnTo>
                <a:lnTo>
                  <a:pt x="102" y="204"/>
                </a:lnTo>
                <a:lnTo>
                  <a:pt x="94" y="200"/>
                </a:lnTo>
                <a:lnTo>
                  <a:pt x="94" y="200"/>
                </a:lnTo>
                <a:lnTo>
                  <a:pt x="86" y="198"/>
                </a:lnTo>
                <a:lnTo>
                  <a:pt x="86" y="198"/>
                </a:lnTo>
                <a:lnTo>
                  <a:pt x="82" y="198"/>
                </a:lnTo>
                <a:lnTo>
                  <a:pt x="78" y="202"/>
                </a:lnTo>
                <a:lnTo>
                  <a:pt x="56" y="214"/>
                </a:lnTo>
                <a:lnTo>
                  <a:pt x="42" y="200"/>
                </a:lnTo>
                <a:lnTo>
                  <a:pt x="54" y="178"/>
                </a:lnTo>
                <a:lnTo>
                  <a:pt x="54" y="178"/>
                </a:lnTo>
                <a:lnTo>
                  <a:pt x="58" y="170"/>
                </a:lnTo>
                <a:lnTo>
                  <a:pt x="56" y="162"/>
                </a:lnTo>
                <a:lnTo>
                  <a:pt x="56" y="162"/>
                </a:lnTo>
                <a:lnTo>
                  <a:pt x="52" y="154"/>
                </a:lnTo>
                <a:lnTo>
                  <a:pt x="52" y="154"/>
                </a:lnTo>
                <a:lnTo>
                  <a:pt x="48" y="148"/>
                </a:lnTo>
                <a:lnTo>
                  <a:pt x="40" y="144"/>
                </a:lnTo>
                <a:lnTo>
                  <a:pt x="16" y="138"/>
                </a:lnTo>
                <a:lnTo>
                  <a:pt x="16" y="118"/>
                </a:lnTo>
                <a:lnTo>
                  <a:pt x="40" y="112"/>
                </a:lnTo>
                <a:lnTo>
                  <a:pt x="40" y="112"/>
                </a:lnTo>
                <a:lnTo>
                  <a:pt x="48" y="108"/>
                </a:lnTo>
                <a:lnTo>
                  <a:pt x="52" y="102"/>
                </a:lnTo>
                <a:lnTo>
                  <a:pt x="52" y="102"/>
                </a:lnTo>
                <a:lnTo>
                  <a:pt x="56" y="94"/>
                </a:lnTo>
                <a:lnTo>
                  <a:pt x="56" y="94"/>
                </a:lnTo>
                <a:lnTo>
                  <a:pt x="58" y="86"/>
                </a:lnTo>
                <a:lnTo>
                  <a:pt x="54" y="78"/>
                </a:lnTo>
                <a:lnTo>
                  <a:pt x="42" y="56"/>
                </a:lnTo>
                <a:lnTo>
                  <a:pt x="56" y="42"/>
                </a:lnTo>
                <a:lnTo>
                  <a:pt x="78" y="54"/>
                </a:lnTo>
                <a:lnTo>
                  <a:pt x="78" y="54"/>
                </a:lnTo>
                <a:lnTo>
                  <a:pt x="82" y="58"/>
                </a:lnTo>
                <a:lnTo>
                  <a:pt x="86" y="58"/>
                </a:lnTo>
                <a:lnTo>
                  <a:pt x="86" y="58"/>
                </a:lnTo>
                <a:lnTo>
                  <a:pt x="94" y="56"/>
                </a:lnTo>
                <a:lnTo>
                  <a:pt x="94" y="56"/>
                </a:lnTo>
                <a:lnTo>
                  <a:pt x="102" y="52"/>
                </a:lnTo>
                <a:lnTo>
                  <a:pt x="102" y="52"/>
                </a:lnTo>
                <a:lnTo>
                  <a:pt x="108" y="48"/>
                </a:lnTo>
                <a:lnTo>
                  <a:pt x="112" y="40"/>
                </a:lnTo>
                <a:lnTo>
                  <a:pt x="118" y="16"/>
                </a:lnTo>
                <a:lnTo>
                  <a:pt x="138" y="16"/>
                </a:lnTo>
                <a:lnTo>
                  <a:pt x="144" y="40"/>
                </a:lnTo>
                <a:lnTo>
                  <a:pt x="144" y="40"/>
                </a:lnTo>
                <a:lnTo>
                  <a:pt x="148" y="48"/>
                </a:lnTo>
                <a:lnTo>
                  <a:pt x="154" y="52"/>
                </a:lnTo>
                <a:lnTo>
                  <a:pt x="154" y="52"/>
                </a:lnTo>
                <a:lnTo>
                  <a:pt x="162" y="56"/>
                </a:lnTo>
                <a:lnTo>
                  <a:pt x="162" y="56"/>
                </a:lnTo>
                <a:lnTo>
                  <a:pt x="170" y="58"/>
                </a:lnTo>
                <a:lnTo>
                  <a:pt x="170" y="58"/>
                </a:lnTo>
                <a:lnTo>
                  <a:pt x="174" y="58"/>
                </a:lnTo>
                <a:lnTo>
                  <a:pt x="178" y="54"/>
                </a:lnTo>
                <a:lnTo>
                  <a:pt x="200" y="42"/>
                </a:lnTo>
                <a:lnTo>
                  <a:pt x="214" y="56"/>
                </a:lnTo>
                <a:lnTo>
                  <a:pt x="202" y="78"/>
                </a:lnTo>
                <a:lnTo>
                  <a:pt x="202" y="78"/>
                </a:lnTo>
                <a:lnTo>
                  <a:pt x="198" y="86"/>
                </a:lnTo>
                <a:lnTo>
                  <a:pt x="200" y="94"/>
                </a:lnTo>
                <a:lnTo>
                  <a:pt x="200" y="94"/>
                </a:lnTo>
                <a:lnTo>
                  <a:pt x="204" y="102"/>
                </a:lnTo>
                <a:lnTo>
                  <a:pt x="204" y="102"/>
                </a:lnTo>
                <a:lnTo>
                  <a:pt x="208" y="108"/>
                </a:lnTo>
                <a:lnTo>
                  <a:pt x="216" y="112"/>
                </a:lnTo>
                <a:lnTo>
                  <a:pt x="240" y="118"/>
                </a:lnTo>
                <a:lnTo>
                  <a:pt x="240" y="138"/>
                </a:lnTo>
                <a:lnTo>
                  <a:pt x="216" y="14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69" name="Freeform 109">
            <a:extLst>
              <a:ext uri="{FF2B5EF4-FFF2-40B4-BE49-F238E27FC236}">
                <a16:creationId xmlns:a16="http://schemas.microsoft.com/office/drawing/2014/main" id="{AB88FFA0-FE8B-42A1-9CA0-BF687FDB1EA4}"/>
              </a:ext>
            </a:extLst>
          </p:cNvPr>
          <p:cNvSpPr>
            <a:spLocks noEditPoints="1"/>
          </p:cNvSpPr>
          <p:nvPr/>
        </p:nvSpPr>
        <p:spPr bwMode="auto">
          <a:xfrm>
            <a:off x="5942969" y="3730557"/>
            <a:ext cx="216837" cy="216837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34" y="4"/>
              </a:cxn>
              <a:cxn ang="0">
                <a:pos x="16" y="16"/>
              </a:cxn>
              <a:cxn ang="0">
                <a:pos x="4" y="34"/>
              </a:cxn>
              <a:cxn ang="0">
                <a:pos x="0" y="56"/>
              </a:cxn>
              <a:cxn ang="0">
                <a:pos x="2" y="68"/>
              </a:cxn>
              <a:cxn ang="0">
                <a:pos x="10" y="88"/>
              </a:cxn>
              <a:cxn ang="0">
                <a:pos x="24" y="102"/>
              </a:cxn>
              <a:cxn ang="0">
                <a:pos x="44" y="110"/>
              </a:cxn>
              <a:cxn ang="0">
                <a:pos x="56" y="112"/>
              </a:cxn>
              <a:cxn ang="0">
                <a:pos x="78" y="108"/>
              </a:cxn>
              <a:cxn ang="0">
                <a:pos x="96" y="96"/>
              </a:cxn>
              <a:cxn ang="0">
                <a:pos x="108" y="78"/>
              </a:cxn>
              <a:cxn ang="0">
                <a:pos x="112" y="56"/>
              </a:cxn>
              <a:cxn ang="0">
                <a:pos x="110" y="44"/>
              </a:cxn>
              <a:cxn ang="0">
                <a:pos x="102" y="24"/>
              </a:cxn>
              <a:cxn ang="0">
                <a:pos x="88" y="10"/>
              </a:cxn>
              <a:cxn ang="0">
                <a:pos x="68" y="2"/>
              </a:cxn>
              <a:cxn ang="0">
                <a:pos x="56" y="104"/>
              </a:cxn>
              <a:cxn ang="0">
                <a:pos x="46" y="104"/>
              </a:cxn>
              <a:cxn ang="0">
                <a:pos x="28" y="96"/>
              </a:cxn>
              <a:cxn ang="0">
                <a:pos x="16" y="84"/>
              </a:cxn>
              <a:cxn ang="0">
                <a:pos x="8" y="66"/>
              </a:cxn>
              <a:cxn ang="0">
                <a:pos x="8" y="56"/>
              </a:cxn>
              <a:cxn ang="0">
                <a:pos x="10" y="36"/>
              </a:cxn>
              <a:cxn ang="0">
                <a:pos x="22" y="22"/>
              </a:cxn>
              <a:cxn ang="0">
                <a:pos x="36" y="10"/>
              </a:cxn>
              <a:cxn ang="0">
                <a:pos x="56" y="6"/>
              </a:cxn>
              <a:cxn ang="0">
                <a:pos x="66" y="8"/>
              </a:cxn>
              <a:cxn ang="0">
                <a:pos x="84" y="16"/>
              </a:cxn>
              <a:cxn ang="0">
                <a:pos x="96" y="28"/>
              </a:cxn>
              <a:cxn ang="0">
                <a:pos x="104" y="46"/>
              </a:cxn>
              <a:cxn ang="0">
                <a:pos x="106" y="56"/>
              </a:cxn>
              <a:cxn ang="0">
                <a:pos x="102" y="76"/>
              </a:cxn>
              <a:cxn ang="0">
                <a:pos x="90" y="90"/>
              </a:cxn>
              <a:cxn ang="0">
                <a:pos x="76" y="102"/>
              </a:cxn>
              <a:cxn ang="0">
                <a:pos x="56" y="104"/>
              </a:cxn>
            </a:cxnLst>
            <a:rect l="0" t="0" r="r" b="b"/>
            <a:pathLst>
              <a:path w="112" h="112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68"/>
                </a:lnTo>
                <a:lnTo>
                  <a:pt x="4" y="78"/>
                </a:lnTo>
                <a:lnTo>
                  <a:pt x="10" y="88"/>
                </a:lnTo>
                <a:lnTo>
                  <a:pt x="16" y="96"/>
                </a:lnTo>
                <a:lnTo>
                  <a:pt x="24" y="102"/>
                </a:lnTo>
                <a:lnTo>
                  <a:pt x="34" y="108"/>
                </a:lnTo>
                <a:lnTo>
                  <a:pt x="44" y="110"/>
                </a:lnTo>
                <a:lnTo>
                  <a:pt x="56" y="112"/>
                </a:lnTo>
                <a:lnTo>
                  <a:pt x="56" y="112"/>
                </a:lnTo>
                <a:lnTo>
                  <a:pt x="68" y="110"/>
                </a:lnTo>
                <a:lnTo>
                  <a:pt x="78" y="108"/>
                </a:lnTo>
                <a:lnTo>
                  <a:pt x="88" y="102"/>
                </a:lnTo>
                <a:lnTo>
                  <a:pt x="96" y="96"/>
                </a:lnTo>
                <a:lnTo>
                  <a:pt x="102" y="88"/>
                </a:lnTo>
                <a:lnTo>
                  <a:pt x="108" y="78"/>
                </a:lnTo>
                <a:lnTo>
                  <a:pt x="110" y="68"/>
                </a:lnTo>
                <a:lnTo>
                  <a:pt x="112" y="56"/>
                </a:lnTo>
                <a:lnTo>
                  <a:pt x="112" y="56"/>
                </a:lnTo>
                <a:lnTo>
                  <a:pt x="110" y="44"/>
                </a:lnTo>
                <a:lnTo>
                  <a:pt x="108" y="34"/>
                </a:lnTo>
                <a:lnTo>
                  <a:pt x="102" y="24"/>
                </a:lnTo>
                <a:lnTo>
                  <a:pt x="96" y="16"/>
                </a:lnTo>
                <a:lnTo>
                  <a:pt x="88" y="10"/>
                </a:lnTo>
                <a:lnTo>
                  <a:pt x="78" y="4"/>
                </a:lnTo>
                <a:lnTo>
                  <a:pt x="68" y="2"/>
                </a:lnTo>
                <a:lnTo>
                  <a:pt x="56" y="0"/>
                </a:lnTo>
                <a:close/>
                <a:moveTo>
                  <a:pt x="56" y="104"/>
                </a:moveTo>
                <a:lnTo>
                  <a:pt x="56" y="104"/>
                </a:lnTo>
                <a:lnTo>
                  <a:pt x="46" y="104"/>
                </a:lnTo>
                <a:lnTo>
                  <a:pt x="36" y="102"/>
                </a:lnTo>
                <a:lnTo>
                  <a:pt x="28" y="96"/>
                </a:lnTo>
                <a:lnTo>
                  <a:pt x="22" y="90"/>
                </a:lnTo>
                <a:lnTo>
                  <a:pt x="16" y="84"/>
                </a:lnTo>
                <a:lnTo>
                  <a:pt x="10" y="76"/>
                </a:lnTo>
                <a:lnTo>
                  <a:pt x="8" y="66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0" y="36"/>
                </a:lnTo>
                <a:lnTo>
                  <a:pt x="16" y="28"/>
                </a:lnTo>
                <a:lnTo>
                  <a:pt x="22" y="22"/>
                </a:lnTo>
                <a:lnTo>
                  <a:pt x="28" y="16"/>
                </a:lnTo>
                <a:lnTo>
                  <a:pt x="36" y="10"/>
                </a:lnTo>
                <a:lnTo>
                  <a:pt x="46" y="8"/>
                </a:lnTo>
                <a:lnTo>
                  <a:pt x="56" y="6"/>
                </a:lnTo>
                <a:lnTo>
                  <a:pt x="56" y="6"/>
                </a:lnTo>
                <a:lnTo>
                  <a:pt x="66" y="8"/>
                </a:lnTo>
                <a:lnTo>
                  <a:pt x="76" y="10"/>
                </a:lnTo>
                <a:lnTo>
                  <a:pt x="84" y="16"/>
                </a:lnTo>
                <a:lnTo>
                  <a:pt x="90" y="22"/>
                </a:lnTo>
                <a:lnTo>
                  <a:pt x="96" y="28"/>
                </a:lnTo>
                <a:lnTo>
                  <a:pt x="102" y="36"/>
                </a:lnTo>
                <a:lnTo>
                  <a:pt x="104" y="46"/>
                </a:lnTo>
                <a:lnTo>
                  <a:pt x="106" y="56"/>
                </a:lnTo>
                <a:lnTo>
                  <a:pt x="106" y="56"/>
                </a:lnTo>
                <a:lnTo>
                  <a:pt x="104" y="66"/>
                </a:lnTo>
                <a:lnTo>
                  <a:pt x="102" y="76"/>
                </a:lnTo>
                <a:lnTo>
                  <a:pt x="96" y="84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4"/>
                </a:lnTo>
                <a:lnTo>
                  <a:pt x="56" y="104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1" name="Freeform 112">
            <a:extLst>
              <a:ext uri="{FF2B5EF4-FFF2-40B4-BE49-F238E27FC236}">
                <a16:creationId xmlns:a16="http://schemas.microsoft.com/office/drawing/2014/main" id="{EC958C7D-1560-48BF-9732-DA1169FDE3C5}"/>
              </a:ext>
            </a:extLst>
          </p:cNvPr>
          <p:cNvSpPr>
            <a:spLocks noEditPoints="1"/>
          </p:cNvSpPr>
          <p:nvPr/>
        </p:nvSpPr>
        <p:spPr bwMode="auto">
          <a:xfrm>
            <a:off x="5989434" y="3777022"/>
            <a:ext cx="123907" cy="123907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32" y="0"/>
              </a:cxn>
              <a:cxn ang="0">
                <a:pos x="26" y="0"/>
              </a:cxn>
              <a:cxn ang="0">
                <a:pos x="20" y="2"/>
              </a:cxn>
              <a:cxn ang="0">
                <a:pos x="10" y="10"/>
              </a:cxn>
              <a:cxn ang="0">
                <a:pos x="2" y="20"/>
              </a:cxn>
              <a:cxn ang="0">
                <a:pos x="0" y="26"/>
              </a:cxn>
              <a:cxn ang="0">
                <a:pos x="0" y="32"/>
              </a:cxn>
              <a:cxn ang="0">
                <a:pos x="0" y="32"/>
              </a:cxn>
              <a:cxn ang="0">
                <a:pos x="0" y="38"/>
              </a:cxn>
              <a:cxn ang="0">
                <a:pos x="2" y="44"/>
              </a:cxn>
              <a:cxn ang="0">
                <a:pos x="10" y="54"/>
              </a:cxn>
              <a:cxn ang="0">
                <a:pos x="20" y="62"/>
              </a:cxn>
              <a:cxn ang="0">
                <a:pos x="26" y="64"/>
              </a:cxn>
              <a:cxn ang="0">
                <a:pos x="32" y="64"/>
              </a:cxn>
              <a:cxn ang="0">
                <a:pos x="32" y="64"/>
              </a:cxn>
              <a:cxn ang="0">
                <a:pos x="38" y="64"/>
              </a:cxn>
              <a:cxn ang="0">
                <a:pos x="44" y="62"/>
              </a:cxn>
              <a:cxn ang="0">
                <a:pos x="54" y="54"/>
              </a:cxn>
              <a:cxn ang="0">
                <a:pos x="62" y="44"/>
              </a:cxn>
              <a:cxn ang="0">
                <a:pos x="64" y="38"/>
              </a:cxn>
              <a:cxn ang="0">
                <a:pos x="64" y="32"/>
              </a:cxn>
              <a:cxn ang="0">
                <a:pos x="64" y="32"/>
              </a:cxn>
              <a:cxn ang="0">
                <a:pos x="64" y="26"/>
              </a:cxn>
              <a:cxn ang="0">
                <a:pos x="62" y="20"/>
              </a:cxn>
              <a:cxn ang="0">
                <a:pos x="54" y="10"/>
              </a:cxn>
              <a:cxn ang="0">
                <a:pos x="44" y="2"/>
              </a:cxn>
              <a:cxn ang="0">
                <a:pos x="38" y="0"/>
              </a:cxn>
              <a:cxn ang="0">
                <a:pos x="32" y="0"/>
              </a:cxn>
              <a:cxn ang="0">
                <a:pos x="32" y="56"/>
              </a:cxn>
              <a:cxn ang="0">
                <a:pos x="32" y="56"/>
              </a:cxn>
              <a:cxn ang="0">
                <a:pos x="22" y="54"/>
              </a:cxn>
              <a:cxn ang="0">
                <a:pos x="16" y="48"/>
              </a:cxn>
              <a:cxn ang="0">
                <a:pos x="10" y="42"/>
              </a:cxn>
              <a:cxn ang="0">
                <a:pos x="8" y="32"/>
              </a:cxn>
              <a:cxn ang="0">
                <a:pos x="8" y="32"/>
              </a:cxn>
              <a:cxn ang="0">
                <a:pos x="10" y="22"/>
              </a:cxn>
              <a:cxn ang="0">
                <a:pos x="16" y="16"/>
              </a:cxn>
              <a:cxn ang="0">
                <a:pos x="22" y="10"/>
              </a:cxn>
              <a:cxn ang="0">
                <a:pos x="32" y="8"/>
              </a:cxn>
              <a:cxn ang="0">
                <a:pos x="32" y="8"/>
              </a:cxn>
              <a:cxn ang="0">
                <a:pos x="42" y="10"/>
              </a:cxn>
              <a:cxn ang="0">
                <a:pos x="48" y="16"/>
              </a:cxn>
              <a:cxn ang="0">
                <a:pos x="54" y="22"/>
              </a:cxn>
              <a:cxn ang="0">
                <a:pos x="56" y="32"/>
              </a:cxn>
              <a:cxn ang="0">
                <a:pos x="56" y="32"/>
              </a:cxn>
              <a:cxn ang="0">
                <a:pos x="54" y="42"/>
              </a:cxn>
              <a:cxn ang="0">
                <a:pos x="48" y="48"/>
              </a:cxn>
              <a:cxn ang="0">
                <a:pos x="42" y="54"/>
              </a:cxn>
              <a:cxn ang="0">
                <a:pos x="32" y="56"/>
              </a:cxn>
            </a:cxnLst>
            <a:rect l="0" t="0" r="r" b="b"/>
            <a:pathLst>
              <a:path w="64" h="64">
                <a:moveTo>
                  <a:pt x="32" y="0"/>
                </a:moveTo>
                <a:lnTo>
                  <a:pt x="32" y="0"/>
                </a:lnTo>
                <a:lnTo>
                  <a:pt x="26" y="0"/>
                </a:lnTo>
                <a:lnTo>
                  <a:pt x="20" y="2"/>
                </a:lnTo>
                <a:lnTo>
                  <a:pt x="10" y="10"/>
                </a:lnTo>
                <a:lnTo>
                  <a:pt x="2" y="20"/>
                </a:lnTo>
                <a:lnTo>
                  <a:pt x="0" y="26"/>
                </a:lnTo>
                <a:lnTo>
                  <a:pt x="0" y="32"/>
                </a:lnTo>
                <a:lnTo>
                  <a:pt x="0" y="32"/>
                </a:lnTo>
                <a:lnTo>
                  <a:pt x="0" y="38"/>
                </a:lnTo>
                <a:lnTo>
                  <a:pt x="2" y="44"/>
                </a:lnTo>
                <a:lnTo>
                  <a:pt x="10" y="54"/>
                </a:lnTo>
                <a:lnTo>
                  <a:pt x="20" y="62"/>
                </a:lnTo>
                <a:lnTo>
                  <a:pt x="26" y="64"/>
                </a:lnTo>
                <a:lnTo>
                  <a:pt x="32" y="64"/>
                </a:lnTo>
                <a:lnTo>
                  <a:pt x="32" y="64"/>
                </a:lnTo>
                <a:lnTo>
                  <a:pt x="38" y="64"/>
                </a:lnTo>
                <a:lnTo>
                  <a:pt x="44" y="62"/>
                </a:lnTo>
                <a:lnTo>
                  <a:pt x="54" y="54"/>
                </a:lnTo>
                <a:lnTo>
                  <a:pt x="62" y="44"/>
                </a:lnTo>
                <a:lnTo>
                  <a:pt x="64" y="38"/>
                </a:lnTo>
                <a:lnTo>
                  <a:pt x="64" y="32"/>
                </a:lnTo>
                <a:lnTo>
                  <a:pt x="64" y="32"/>
                </a:lnTo>
                <a:lnTo>
                  <a:pt x="64" y="26"/>
                </a:lnTo>
                <a:lnTo>
                  <a:pt x="62" y="20"/>
                </a:lnTo>
                <a:lnTo>
                  <a:pt x="54" y="10"/>
                </a:lnTo>
                <a:lnTo>
                  <a:pt x="44" y="2"/>
                </a:lnTo>
                <a:lnTo>
                  <a:pt x="38" y="0"/>
                </a:lnTo>
                <a:lnTo>
                  <a:pt x="32" y="0"/>
                </a:lnTo>
                <a:close/>
                <a:moveTo>
                  <a:pt x="32" y="56"/>
                </a:moveTo>
                <a:lnTo>
                  <a:pt x="32" y="56"/>
                </a:lnTo>
                <a:lnTo>
                  <a:pt x="22" y="54"/>
                </a:lnTo>
                <a:lnTo>
                  <a:pt x="16" y="48"/>
                </a:lnTo>
                <a:lnTo>
                  <a:pt x="10" y="42"/>
                </a:lnTo>
                <a:lnTo>
                  <a:pt x="8" y="32"/>
                </a:lnTo>
                <a:lnTo>
                  <a:pt x="8" y="32"/>
                </a:lnTo>
                <a:lnTo>
                  <a:pt x="10" y="22"/>
                </a:lnTo>
                <a:lnTo>
                  <a:pt x="16" y="16"/>
                </a:lnTo>
                <a:lnTo>
                  <a:pt x="22" y="10"/>
                </a:lnTo>
                <a:lnTo>
                  <a:pt x="32" y="8"/>
                </a:lnTo>
                <a:lnTo>
                  <a:pt x="32" y="8"/>
                </a:lnTo>
                <a:lnTo>
                  <a:pt x="42" y="10"/>
                </a:lnTo>
                <a:lnTo>
                  <a:pt x="48" y="16"/>
                </a:lnTo>
                <a:lnTo>
                  <a:pt x="54" y="22"/>
                </a:lnTo>
                <a:lnTo>
                  <a:pt x="56" y="32"/>
                </a:lnTo>
                <a:lnTo>
                  <a:pt x="56" y="32"/>
                </a:lnTo>
                <a:lnTo>
                  <a:pt x="54" y="42"/>
                </a:lnTo>
                <a:lnTo>
                  <a:pt x="48" y="48"/>
                </a:lnTo>
                <a:lnTo>
                  <a:pt x="42" y="54"/>
                </a:lnTo>
                <a:lnTo>
                  <a:pt x="32" y="56"/>
                </a:lnTo>
                <a:close/>
              </a:path>
            </a:pathLst>
          </a:custGeom>
          <a:solidFill>
            <a:srgbClr val="00C1A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2" name="Freeform 115">
            <a:extLst>
              <a:ext uri="{FF2B5EF4-FFF2-40B4-BE49-F238E27FC236}">
                <a16:creationId xmlns:a16="http://schemas.microsoft.com/office/drawing/2014/main" id="{5443ACD3-40C6-42F6-BE6D-86040EE9D60B}"/>
              </a:ext>
            </a:extLst>
          </p:cNvPr>
          <p:cNvSpPr>
            <a:spLocks noEditPoints="1"/>
          </p:cNvSpPr>
          <p:nvPr/>
        </p:nvSpPr>
        <p:spPr bwMode="auto">
          <a:xfrm>
            <a:off x="4102182" y="3561254"/>
            <a:ext cx="495627" cy="495627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22" y="8"/>
              </a:cxn>
              <a:cxn ang="0">
                <a:pos x="92" y="28"/>
              </a:cxn>
              <a:cxn ang="0">
                <a:pos x="72" y="58"/>
              </a:cxn>
              <a:cxn ang="0">
                <a:pos x="64" y="96"/>
              </a:cxn>
              <a:cxn ang="0">
                <a:pos x="64" y="108"/>
              </a:cxn>
              <a:cxn ang="0">
                <a:pos x="70" y="130"/>
              </a:cxn>
              <a:cxn ang="0">
                <a:pos x="8" y="208"/>
              </a:cxn>
              <a:cxn ang="0">
                <a:pos x="8" y="208"/>
              </a:cxn>
              <a:cxn ang="0">
                <a:pos x="0" y="228"/>
              </a:cxn>
              <a:cxn ang="0">
                <a:pos x="2" y="238"/>
              </a:cxn>
              <a:cxn ang="0">
                <a:pos x="18" y="254"/>
              </a:cxn>
              <a:cxn ang="0">
                <a:pos x="28" y="256"/>
              </a:cxn>
              <a:cxn ang="0">
                <a:pos x="48" y="248"/>
              </a:cxn>
              <a:cxn ang="0">
                <a:pos x="116" y="180"/>
              </a:cxn>
              <a:cxn ang="0">
                <a:pos x="126" y="186"/>
              </a:cxn>
              <a:cxn ang="0">
                <a:pos x="148" y="192"/>
              </a:cxn>
              <a:cxn ang="0">
                <a:pos x="160" y="192"/>
              </a:cxn>
              <a:cxn ang="0">
                <a:pos x="198" y="184"/>
              </a:cxn>
              <a:cxn ang="0">
                <a:pos x="228" y="164"/>
              </a:cxn>
              <a:cxn ang="0">
                <a:pos x="248" y="134"/>
              </a:cxn>
              <a:cxn ang="0">
                <a:pos x="256" y="96"/>
              </a:cxn>
              <a:cxn ang="0">
                <a:pos x="254" y="76"/>
              </a:cxn>
              <a:cxn ang="0">
                <a:pos x="240" y="42"/>
              </a:cxn>
              <a:cxn ang="0">
                <a:pos x="214" y="16"/>
              </a:cxn>
              <a:cxn ang="0">
                <a:pos x="180" y="2"/>
              </a:cxn>
              <a:cxn ang="0">
                <a:pos x="38" y="238"/>
              </a:cxn>
              <a:cxn ang="0">
                <a:pos x="34" y="240"/>
              </a:cxn>
              <a:cxn ang="0">
                <a:pos x="28" y="242"/>
              </a:cxn>
              <a:cxn ang="0">
                <a:pos x="18" y="238"/>
              </a:cxn>
              <a:cxn ang="0">
                <a:pos x="14" y="228"/>
              </a:cxn>
              <a:cxn ang="0">
                <a:pos x="16" y="222"/>
              </a:cxn>
              <a:cxn ang="0">
                <a:pos x="18" y="218"/>
              </a:cxn>
              <a:cxn ang="0">
                <a:pos x="82" y="154"/>
              </a:cxn>
              <a:cxn ang="0">
                <a:pos x="102" y="174"/>
              </a:cxn>
              <a:cxn ang="0">
                <a:pos x="160" y="176"/>
              </a:cxn>
              <a:cxn ang="0">
                <a:pos x="144" y="174"/>
              </a:cxn>
              <a:cxn ang="0">
                <a:pos x="116" y="162"/>
              </a:cxn>
              <a:cxn ang="0">
                <a:pos x="94" y="140"/>
              </a:cxn>
              <a:cxn ang="0">
                <a:pos x="82" y="112"/>
              </a:cxn>
              <a:cxn ang="0">
                <a:pos x="80" y="96"/>
              </a:cxn>
              <a:cxn ang="0">
                <a:pos x="86" y="64"/>
              </a:cxn>
              <a:cxn ang="0">
                <a:pos x="104" y="40"/>
              </a:cxn>
              <a:cxn ang="0">
                <a:pos x="128" y="22"/>
              </a:cxn>
              <a:cxn ang="0">
                <a:pos x="160" y="16"/>
              </a:cxn>
              <a:cxn ang="0">
                <a:pos x="176" y="18"/>
              </a:cxn>
              <a:cxn ang="0">
                <a:pos x="204" y="30"/>
              </a:cxn>
              <a:cxn ang="0">
                <a:pos x="226" y="52"/>
              </a:cxn>
              <a:cxn ang="0">
                <a:pos x="238" y="80"/>
              </a:cxn>
              <a:cxn ang="0">
                <a:pos x="240" y="96"/>
              </a:cxn>
              <a:cxn ang="0">
                <a:pos x="234" y="128"/>
              </a:cxn>
              <a:cxn ang="0">
                <a:pos x="216" y="152"/>
              </a:cxn>
              <a:cxn ang="0">
                <a:pos x="192" y="170"/>
              </a:cxn>
              <a:cxn ang="0">
                <a:pos x="160" y="176"/>
              </a:cxn>
            </a:cxnLst>
            <a:rect l="0" t="0" r="r" b="b"/>
            <a:pathLst>
              <a:path w="256" h="256">
                <a:moveTo>
                  <a:pt x="160" y="0"/>
                </a:moveTo>
                <a:lnTo>
                  <a:pt x="160" y="0"/>
                </a:lnTo>
                <a:lnTo>
                  <a:pt x="140" y="2"/>
                </a:lnTo>
                <a:lnTo>
                  <a:pt x="122" y="8"/>
                </a:lnTo>
                <a:lnTo>
                  <a:pt x="106" y="16"/>
                </a:lnTo>
                <a:lnTo>
                  <a:pt x="92" y="28"/>
                </a:lnTo>
                <a:lnTo>
                  <a:pt x="80" y="42"/>
                </a:lnTo>
                <a:lnTo>
                  <a:pt x="72" y="58"/>
                </a:lnTo>
                <a:lnTo>
                  <a:pt x="66" y="76"/>
                </a:lnTo>
                <a:lnTo>
                  <a:pt x="64" y="96"/>
                </a:lnTo>
                <a:lnTo>
                  <a:pt x="64" y="96"/>
                </a:lnTo>
                <a:lnTo>
                  <a:pt x="64" y="108"/>
                </a:lnTo>
                <a:lnTo>
                  <a:pt x="66" y="120"/>
                </a:lnTo>
                <a:lnTo>
                  <a:pt x="70" y="130"/>
                </a:lnTo>
                <a:lnTo>
                  <a:pt x="76" y="140"/>
                </a:lnTo>
                <a:lnTo>
                  <a:pt x="8" y="208"/>
                </a:lnTo>
                <a:lnTo>
                  <a:pt x="8" y="208"/>
                </a:lnTo>
                <a:lnTo>
                  <a:pt x="8" y="208"/>
                </a:lnTo>
                <a:lnTo>
                  <a:pt x="2" y="216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40" y="254"/>
                </a:lnTo>
                <a:lnTo>
                  <a:pt x="48" y="248"/>
                </a:lnTo>
                <a:lnTo>
                  <a:pt x="48" y="248"/>
                </a:lnTo>
                <a:lnTo>
                  <a:pt x="116" y="180"/>
                </a:lnTo>
                <a:lnTo>
                  <a:pt x="116" y="180"/>
                </a:lnTo>
                <a:lnTo>
                  <a:pt x="126" y="186"/>
                </a:lnTo>
                <a:lnTo>
                  <a:pt x="136" y="190"/>
                </a:lnTo>
                <a:lnTo>
                  <a:pt x="148" y="192"/>
                </a:lnTo>
                <a:lnTo>
                  <a:pt x="160" y="192"/>
                </a:lnTo>
                <a:lnTo>
                  <a:pt x="160" y="192"/>
                </a:lnTo>
                <a:lnTo>
                  <a:pt x="180" y="190"/>
                </a:lnTo>
                <a:lnTo>
                  <a:pt x="198" y="184"/>
                </a:lnTo>
                <a:lnTo>
                  <a:pt x="214" y="176"/>
                </a:lnTo>
                <a:lnTo>
                  <a:pt x="228" y="164"/>
                </a:lnTo>
                <a:lnTo>
                  <a:pt x="240" y="150"/>
                </a:lnTo>
                <a:lnTo>
                  <a:pt x="248" y="134"/>
                </a:lnTo>
                <a:lnTo>
                  <a:pt x="254" y="116"/>
                </a:lnTo>
                <a:lnTo>
                  <a:pt x="256" y="96"/>
                </a:lnTo>
                <a:lnTo>
                  <a:pt x="256" y="96"/>
                </a:lnTo>
                <a:lnTo>
                  <a:pt x="254" y="76"/>
                </a:lnTo>
                <a:lnTo>
                  <a:pt x="248" y="58"/>
                </a:lnTo>
                <a:lnTo>
                  <a:pt x="240" y="42"/>
                </a:lnTo>
                <a:lnTo>
                  <a:pt x="228" y="28"/>
                </a:lnTo>
                <a:lnTo>
                  <a:pt x="214" y="16"/>
                </a:lnTo>
                <a:lnTo>
                  <a:pt x="198" y="8"/>
                </a:lnTo>
                <a:lnTo>
                  <a:pt x="180" y="2"/>
                </a:lnTo>
                <a:lnTo>
                  <a:pt x="160" y="0"/>
                </a:lnTo>
                <a:close/>
                <a:moveTo>
                  <a:pt x="38" y="238"/>
                </a:moveTo>
                <a:lnTo>
                  <a:pt x="38" y="238"/>
                </a:lnTo>
                <a:lnTo>
                  <a:pt x="34" y="240"/>
                </a:lnTo>
                <a:lnTo>
                  <a:pt x="28" y="242"/>
                </a:lnTo>
                <a:lnTo>
                  <a:pt x="28" y="242"/>
                </a:lnTo>
                <a:lnTo>
                  <a:pt x="22" y="240"/>
                </a:lnTo>
                <a:lnTo>
                  <a:pt x="18" y="238"/>
                </a:lnTo>
                <a:lnTo>
                  <a:pt x="16" y="234"/>
                </a:lnTo>
                <a:lnTo>
                  <a:pt x="14" y="228"/>
                </a:lnTo>
                <a:lnTo>
                  <a:pt x="14" y="228"/>
                </a:lnTo>
                <a:lnTo>
                  <a:pt x="16" y="222"/>
                </a:lnTo>
                <a:lnTo>
                  <a:pt x="18" y="218"/>
                </a:lnTo>
                <a:lnTo>
                  <a:pt x="18" y="218"/>
                </a:lnTo>
                <a:lnTo>
                  <a:pt x="82" y="154"/>
                </a:lnTo>
                <a:lnTo>
                  <a:pt x="82" y="154"/>
                </a:lnTo>
                <a:lnTo>
                  <a:pt x="92" y="164"/>
                </a:lnTo>
                <a:lnTo>
                  <a:pt x="102" y="174"/>
                </a:lnTo>
                <a:lnTo>
                  <a:pt x="38" y="238"/>
                </a:lnTo>
                <a:close/>
                <a:moveTo>
                  <a:pt x="160" y="176"/>
                </a:moveTo>
                <a:lnTo>
                  <a:pt x="160" y="176"/>
                </a:lnTo>
                <a:lnTo>
                  <a:pt x="144" y="174"/>
                </a:lnTo>
                <a:lnTo>
                  <a:pt x="128" y="170"/>
                </a:lnTo>
                <a:lnTo>
                  <a:pt x="116" y="162"/>
                </a:lnTo>
                <a:lnTo>
                  <a:pt x="104" y="152"/>
                </a:lnTo>
                <a:lnTo>
                  <a:pt x="94" y="140"/>
                </a:lnTo>
                <a:lnTo>
                  <a:pt x="86" y="128"/>
                </a:lnTo>
                <a:lnTo>
                  <a:pt x="82" y="112"/>
                </a:lnTo>
                <a:lnTo>
                  <a:pt x="80" y="96"/>
                </a:lnTo>
                <a:lnTo>
                  <a:pt x="80" y="96"/>
                </a:lnTo>
                <a:lnTo>
                  <a:pt x="82" y="80"/>
                </a:lnTo>
                <a:lnTo>
                  <a:pt x="86" y="64"/>
                </a:lnTo>
                <a:lnTo>
                  <a:pt x="94" y="52"/>
                </a:lnTo>
                <a:lnTo>
                  <a:pt x="104" y="40"/>
                </a:lnTo>
                <a:lnTo>
                  <a:pt x="116" y="30"/>
                </a:lnTo>
                <a:lnTo>
                  <a:pt x="128" y="22"/>
                </a:lnTo>
                <a:lnTo>
                  <a:pt x="144" y="18"/>
                </a:lnTo>
                <a:lnTo>
                  <a:pt x="160" y="16"/>
                </a:lnTo>
                <a:lnTo>
                  <a:pt x="160" y="16"/>
                </a:lnTo>
                <a:lnTo>
                  <a:pt x="176" y="18"/>
                </a:lnTo>
                <a:lnTo>
                  <a:pt x="192" y="22"/>
                </a:lnTo>
                <a:lnTo>
                  <a:pt x="204" y="30"/>
                </a:lnTo>
                <a:lnTo>
                  <a:pt x="216" y="40"/>
                </a:lnTo>
                <a:lnTo>
                  <a:pt x="226" y="52"/>
                </a:lnTo>
                <a:lnTo>
                  <a:pt x="234" y="64"/>
                </a:lnTo>
                <a:lnTo>
                  <a:pt x="238" y="80"/>
                </a:lnTo>
                <a:lnTo>
                  <a:pt x="240" y="96"/>
                </a:lnTo>
                <a:lnTo>
                  <a:pt x="240" y="96"/>
                </a:lnTo>
                <a:lnTo>
                  <a:pt x="238" y="112"/>
                </a:lnTo>
                <a:lnTo>
                  <a:pt x="234" y="128"/>
                </a:lnTo>
                <a:lnTo>
                  <a:pt x="226" y="140"/>
                </a:lnTo>
                <a:lnTo>
                  <a:pt x="216" y="152"/>
                </a:lnTo>
                <a:lnTo>
                  <a:pt x="204" y="162"/>
                </a:lnTo>
                <a:lnTo>
                  <a:pt x="192" y="170"/>
                </a:lnTo>
                <a:lnTo>
                  <a:pt x="176" y="174"/>
                </a:lnTo>
                <a:lnTo>
                  <a:pt x="160" y="176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4" name="Freeform 119">
            <a:extLst>
              <a:ext uri="{FF2B5EF4-FFF2-40B4-BE49-F238E27FC236}">
                <a16:creationId xmlns:a16="http://schemas.microsoft.com/office/drawing/2014/main" id="{97E944C6-DF85-413A-8598-342A614E85D4}"/>
              </a:ext>
            </a:extLst>
          </p:cNvPr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  <a:close/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6" name="Freeform 120">
            <a:extLst>
              <a:ext uri="{FF2B5EF4-FFF2-40B4-BE49-F238E27FC236}">
                <a16:creationId xmlns:a16="http://schemas.microsoft.com/office/drawing/2014/main" id="{01726E1E-DBE1-428D-9F53-275A85099323}"/>
              </a:ext>
            </a:extLst>
          </p:cNvPr>
          <p:cNvSpPr/>
          <p:nvPr/>
        </p:nvSpPr>
        <p:spPr bwMode="auto">
          <a:xfrm>
            <a:off x="4303530" y="3638696"/>
            <a:ext cx="116163" cy="116163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56" y="0"/>
              </a:cxn>
              <a:cxn ang="0">
                <a:pos x="44" y="2"/>
              </a:cxn>
              <a:cxn ang="0">
                <a:pos x="34" y="4"/>
              </a:cxn>
              <a:cxn ang="0">
                <a:pos x="24" y="10"/>
              </a:cxn>
              <a:cxn ang="0">
                <a:pos x="16" y="16"/>
              </a:cxn>
              <a:cxn ang="0">
                <a:pos x="10" y="24"/>
              </a:cxn>
              <a:cxn ang="0">
                <a:pos x="4" y="34"/>
              </a:cxn>
              <a:cxn ang="0">
                <a:pos x="2" y="44"/>
              </a:cxn>
              <a:cxn ang="0">
                <a:pos x="0" y="56"/>
              </a:cxn>
              <a:cxn ang="0">
                <a:pos x="0" y="56"/>
              </a:cxn>
              <a:cxn ang="0">
                <a:pos x="2" y="58"/>
              </a:cxn>
              <a:cxn ang="0">
                <a:pos x="4" y="60"/>
              </a:cxn>
              <a:cxn ang="0">
                <a:pos x="4" y="60"/>
              </a:cxn>
              <a:cxn ang="0">
                <a:pos x="6" y="58"/>
              </a:cxn>
              <a:cxn ang="0">
                <a:pos x="8" y="56"/>
              </a:cxn>
              <a:cxn ang="0">
                <a:pos x="8" y="56"/>
              </a:cxn>
              <a:cxn ang="0">
                <a:pos x="8" y="46"/>
              </a:cxn>
              <a:cxn ang="0">
                <a:pos x="12" y="38"/>
              </a:cxn>
              <a:cxn ang="0">
                <a:pos x="16" y="30"/>
              </a:cxn>
              <a:cxn ang="0">
                <a:pos x="22" y="22"/>
              </a:cxn>
              <a:cxn ang="0">
                <a:pos x="30" y="16"/>
              </a:cxn>
              <a:cxn ang="0">
                <a:pos x="38" y="12"/>
              </a:cxn>
              <a:cxn ang="0">
                <a:pos x="46" y="8"/>
              </a:cxn>
              <a:cxn ang="0">
                <a:pos x="56" y="8"/>
              </a:cxn>
              <a:cxn ang="0">
                <a:pos x="56" y="8"/>
              </a:cxn>
              <a:cxn ang="0">
                <a:pos x="58" y="6"/>
              </a:cxn>
              <a:cxn ang="0">
                <a:pos x="60" y="4"/>
              </a:cxn>
              <a:cxn ang="0">
                <a:pos x="60" y="4"/>
              </a:cxn>
              <a:cxn ang="0">
                <a:pos x="58" y="2"/>
              </a:cxn>
              <a:cxn ang="0">
                <a:pos x="56" y="0"/>
              </a:cxn>
            </a:cxnLst>
            <a:rect l="0" t="0" r="r" b="b"/>
            <a:pathLst>
              <a:path w="60" h="60">
                <a:moveTo>
                  <a:pt x="56" y="0"/>
                </a:moveTo>
                <a:lnTo>
                  <a:pt x="56" y="0"/>
                </a:lnTo>
                <a:lnTo>
                  <a:pt x="44" y="2"/>
                </a:lnTo>
                <a:lnTo>
                  <a:pt x="34" y="4"/>
                </a:lnTo>
                <a:lnTo>
                  <a:pt x="24" y="10"/>
                </a:lnTo>
                <a:lnTo>
                  <a:pt x="16" y="16"/>
                </a:lnTo>
                <a:lnTo>
                  <a:pt x="10" y="24"/>
                </a:lnTo>
                <a:lnTo>
                  <a:pt x="4" y="34"/>
                </a:lnTo>
                <a:lnTo>
                  <a:pt x="2" y="44"/>
                </a:lnTo>
                <a:lnTo>
                  <a:pt x="0" y="56"/>
                </a:lnTo>
                <a:lnTo>
                  <a:pt x="0" y="56"/>
                </a:lnTo>
                <a:lnTo>
                  <a:pt x="2" y="58"/>
                </a:lnTo>
                <a:lnTo>
                  <a:pt x="4" y="60"/>
                </a:lnTo>
                <a:lnTo>
                  <a:pt x="4" y="60"/>
                </a:lnTo>
                <a:lnTo>
                  <a:pt x="6" y="58"/>
                </a:lnTo>
                <a:lnTo>
                  <a:pt x="8" y="56"/>
                </a:lnTo>
                <a:lnTo>
                  <a:pt x="8" y="56"/>
                </a:lnTo>
                <a:lnTo>
                  <a:pt x="8" y="46"/>
                </a:lnTo>
                <a:lnTo>
                  <a:pt x="12" y="38"/>
                </a:lnTo>
                <a:lnTo>
                  <a:pt x="16" y="30"/>
                </a:lnTo>
                <a:lnTo>
                  <a:pt x="22" y="22"/>
                </a:lnTo>
                <a:lnTo>
                  <a:pt x="30" y="16"/>
                </a:lnTo>
                <a:lnTo>
                  <a:pt x="38" y="12"/>
                </a:lnTo>
                <a:lnTo>
                  <a:pt x="46" y="8"/>
                </a:lnTo>
                <a:lnTo>
                  <a:pt x="56" y="8"/>
                </a:lnTo>
                <a:lnTo>
                  <a:pt x="56" y="8"/>
                </a:lnTo>
                <a:lnTo>
                  <a:pt x="58" y="6"/>
                </a:lnTo>
                <a:lnTo>
                  <a:pt x="60" y="4"/>
                </a:lnTo>
                <a:lnTo>
                  <a:pt x="60" y="4"/>
                </a:lnTo>
                <a:lnTo>
                  <a:pt x="58" y="2"/>
                </a:lnTo>
                <a:lnTo>
                  <a:pt x="56" y="0"/>
                </a:lnTo>
              </a:path>
            </a:pathLst>
          </a:custGeom>
          <a:solidFill>
            <a:srgbClr val="199F8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ar-SA" sz="2110" dirty="0">
              <a:latin typeface="微软雅黑" panose="020B0503020204020204" pitchFamily="34" charset="-122"/>
            </a:endParaRPr>
          </a:p>
        </p:txBody>
      </p:sp>
      <p:sp>
        <p:nvSpPr>
          <p:cNvPr id="77" name="TextBox 93">
            <a:extLst>
              <a:ext uri="{FF2B5EF4-FFF2-40B4-BE49-F238E27FC236}">
                <a16:creationId xmlns:a16="http://schemas.microsoft.com/office/drawing/2014/main" id="{1654FECC-46A0-409D-B917-877E1233C76F}"/>
              </a:ext>
            </a:extLst>
          </p:cNvPr>
          <p:cNvSpPr txBox="1"/>
          <p:nvPr/>
        </p:nvSpPr>
        <p:spPr>
          <a:xfrm>
            <a:off x="1444328" y="4007669"/>
            <a:ext cx="8402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Start</a:t>
            </a:r>
            <a:endParaRPr lang="en-US" sz="1200" b="1" dirty="0">
              <a:solidFill>
                <a:srgbClr val="199F8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8" name="TextBox 94">
            <a:extLst>
              <a:ext uri="{FF2B5EF4-FFF2-40B4-BE49-F238E27FC236}">
                <a16:creationId xmlns:a16="http://schemas.microsoft.com/office/drawing/2014/main" id="{8F4B0677-FB1C-4898-BF39-E0C11302DA74}"/>
              </a:ext>
            </a:extLst>
          </p:cNvPr>
          <p:cNvSpPr txBox="1"/>
          <p:nvPr/>
        </p:nvSpPr>
        <p:spPr>
          <a:xfrm>
            <a:off x="9740649" y="4250437"/>
            <a:ext cx="97338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Finish</a:t>
            </a:r>
            <a:r>
              <a:rPr lang="zh-CN" altLang="en-US" sz="20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？？？？？</a:t>
            </a:r>
            <a:endParaRPr lang="en-US" altLang="zh-CN" sz="2000" b="1" dirty="0">
              <a:solidFill>
                <a:srgbClr val="199F8E"/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rgbClr val="199F8E"/>
                </a:solidFill>
                <a:latin typeface="微软雅黑" panose="020B0503020204020204" pitchFamily="34" charset="-122"/>
              </a:rPr>
              <a:t>？</a:t>
            </a:r>
            <a:endParaRPr lang="en-US" sz="2000" b="1" dirty="0">
              <a:solidFill>
                <a:srgbClr val="199F8E"/>
              </a:solidFill>
              <a:latin typeface="微软雅黑" panose="020B0503020204020204" pitchFamily="34" charset="-122"/>
            </a:endParaRPr>
          </a:p>
        </p:txBody>
      </p:sp>
      <p:sp>
        <p:nvSpPr>
          <p:cNvPr id="79" name="TextBox 111">
            <a:extLst>
              <a:ext uri="{FF2B5EF4-FFF2-40B4-BE49-F238E27FC236}">
                <a16:creationId xmlns:a16="http://schemas.microsoft.com/office/drawing/2014/main" id="{B401582A-16E4-4DF3-B511-F3535B011488}"/>
              </a:ext>
            </a:extLst>
          </p:cNvPr>
          <p:cNvSpPr txBox="1"/>
          <p:nvPr/>
        </p:nvSpPr>
        <p:spPr>
          <a:xfrm>
            <a:off x="2009782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creative idea</a:t>
            </a:r>
          </a:p>
        </p:txBody>
      </p:sp>
      <p:sp>
        <p:nvSpPr>
          <p:cNvPr id="80" name="TextBox 112">
            <a:extLst>
              <a:ext uri="{FF2B5EF4-FFF2-40B4-BE49-F238E27FC236}">
                <a16:creationId xmlns:a16="http://schemas.microsoft.com/office/drawing/2014/main" id="{4064116B-1854-404A-A573-EDECD763CC76}"/>
              </a:ext>
            </a:extLst>
          </p:cNvPr>
          <p:cNvSpPr txBox="1"/>
          <p:nvPr/>
        </p:nvSpPr>
        <p:spPr>
          <a:xfrm>
            <a:off x="3590724" y="3289724"/>
            <a:ext cx="1603577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Research</a:t>
            </a:r>
          </a:p>
        </p:txBody>
      </p:sp>
      <p:sp>
        <p:nvSpPr>
          <p:cNvPr id="81" name="TextBox 113">
            <a:extLst>
              <a:ext uri="{FF2B5EF4-FFF2-40B4-BE49-F238E27FC236}">
                <a16:creationId xmlns:a16="http://schemas.microsoft.com/office/drawing/2014/main" id="{7EBA1D34-C332-4906-B263-2F217057FAD7}"/>
              </a:ext>
            </a:extLst>
          </p:cNvPr>
          <p:cNvSpPr txBox="1"/>
          <p:nvPr/>
        </p:nvSpPr>
        <p:spPr>
          <a:xfrm>
            <a:off x="5330623" y="3071924"/>
            <a:ext cx="1403344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concept</a:t>
            </a:r>
          </a:p>
        </p:txBody>
      </p:sp>
      <p:sp>
        <p:nvSpPr>
          <p:cNvPr id="82" name="TextBox 114">
            <a:extLst>
              <a:ext uri="{FF2B5EF4-FFF2-40B4-BE49-F238E27FC236}">
                <a16:creationId xmlns:a16="http://schemas.microsoft.com/office/drawing/2014/main" id="{8BC09FE9-B815-41EF-8524-0C90E3DCF3CD}"/>
              </a:ext>
            </a:extLst>
          </p:cNvPr>
          <p:cNvSpPr txBox="1"/>
          <p:nvPr/>
        </p:nvSpPr>
        <p:spPr>
          <a:xfrm>
            <a:off x="8714326" y="3071924"/>
            <a:ext cx="1331376" cy="1352544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2000"/>
              </a:lnSpc>
              <a:spcAft>
                <a:spcPts val="800"/>
              </a:spcAft>
            </a:pPr>
            <a:r>
              <a:rPr lang="en-US" sz="1200" b="1" cap="all" dirty="0">
                <a:solidFill>
                  <a:schemeClr val="bg1"/>
                </a:solidFill>
                <a:latin typeface="微软雅黑" panose="020B0503020204020204" pitchFamily="34" charset="-122"/>
              </a:rPr>
              <a:t>delivery</a:t>
            </a:r>
          </a:p>
        </p:txBody>
      </p:sp>
      <p:sp>
        <p:nvSpPr>
          <p:cNvPr id="83" name="TextBox 115">
            <a:extLst>
              <a:ext uri="{FF2B5EF4-FFF2-40B4-BE49-F238E27FC236}">
                <a16:creationId xmlns:a16="http://schemas.microsoft.com/office/drawing/2014/main" id="{6CABAE70-9854-4C89-93FE-DF2DF9F39125}"/>
              </a:ext>
            </a:extLst>
          </p:cNvPr>
          <p:cNvSpPr txBox="1"/>
          <p:nvPr/>
        </p:nvSpPr>
        <p:spPr>
          <a:xfrm>
            <a:off x="6954503" y="3289724"/>
            <a:ext cx="1505813" cy="1341120"/>
          </a:xfrm>
          <a:prstGeom prst="rect">
            <a:avLst/>
          </a:prstGeom>
          <a:noFill/>
        </p:spPr>
        <p:txBody>
          <a:bodyPr spcFirstLastPara="1" wrap="square" lIns="0" tIns="0" rIns="0" bIns="0" numCol="1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1200" b="1" cap="all" spc="133" dirty="0">
                <a:solidFill>
                  <a:schemeClr val="bg1"/>
                </a:solidFill>
                <a:latin typeface="微软雅黑" panose="020B0503020204020204" pitchFamily="34" charset="-122"/>
              </a:rPr>
              <a:t>design</a:t>
            </a:r>
          </a:p>
        </p:txBody>
      </p:sp>
      <p:sp>
        <p:nvSpPr>
          <p:cNvPr id="84" name="Oval 3">
            <a:extLst>
              <a:ext uri="{FF2B5EF4-FFF2-40B4-BE49-F238E27FC236}">
                <a16:creationId xmlns:a16="http://schemas.microsoft.com/office/drawing/2014/main" id="{F065D2C2-BA76-4084-B28B-AC5AD5B7432A}"/>
              </a:ext>
            </a:extLst>
          </p:cNvPr>
          <p:cNvSpPr/>
          <p:nvPr/>
        </p:nvSpPr>
        <p:spPr>
          <a:xfrm>
            <a:off x="1831967" y="3877857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85" name="Oval 39">
            <a:extLst>
              <a:ext uri="{FF2B5EF4-FFF2-40B4-BE49-F238E27FC236}">
                <a16:creationId xmlns:a16="http://schemas.microsoft.com/office/drawing/2014/main" id="{5291286D-3523-453C-8374-3D196FCC2A1D}"/>
              </a:ext>
            </a:extLst>
          </p:cNvPr>
          <p:cNvSpPr/>
          <p:nvPr/>
        </p:nvSpPr>
        <p:spPr>
          <a:xfrm>
            <a:off x="10180306" y="4051978"/>
            <a:ext cx="94069" cy="94069"/>
          </a:xfrm>
          <a:prstGeom prst="ellipse">
            <a:avLst/>
          </a:prstGeom>
          <a:solidFill>
            <a:srgbClr val="199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0" dirty="0">
              <a:latin typeface="微软雅黑" panose="020B0503020204020204" pitchFamily="34" charset="-122"/>
            </a:endParaRPr>
          </a:p>
        </p:txBody>
      </p:sp>
      <p:sp>
        <p:nvSpPr>
          <p:cNvPr id="86" name="TextBox 101">
            <a:extLst>
              <a:ext uri="{FF2B5EF4-FFF2-40B4-BE49-F238E27FC236}">
                <a16:creationId xmlns:a16="http://schemas.microsoft.com/office/drawing/2014/main" id="{A676B556-E3BD-4E2C-8EED-9805C5BA8D69}"/>
              </a:ext>
            </a:extLst>
          </p:cNvPr>
          <p:cNvSpPr txBox="1"/>
          <p:nvPr/>
        </p:nvSpPr>
        <p:spPr>
          <a:xfrm>
            <a:off x="7111861" y="4963218"/>
            <a:ext cx="1191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Recurrent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88" name="TextBox 101">
            <a:extLst>
              <a:ext uri="{FF2B5EF4-FFF2-40B4-BE49-F238E27FC236}">
                <a16:creationId xmlns:a16="http://schemas.microsoft.com/office/drawing/2014/main" id="{0A04215C-6C58-469D-B147-C256E51C4DA0}"/>
              </a:ext>
            </a:extLst>
          </p:cNvPr>
          <p:cNvSpPr txBox="1"/>
          <p:nvPr/>
        </p:nvSpPr>
        <p:spPr>
          <a:xfrm>
            <a:off x="3668083" y="4963218"/>
            <a:ext cx="14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Convolution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1" name="TextBox 101">
            <a:extLst>
              <a:ext uri="{FF2B5EF4-FFF2-40B4-BE49-F238E27FC236}">
                <a16:creationId xmlns:a16="http://schemas.microsoft.com/office/drawing/2014/main" id="{208854D6-B13A-4481-91A0-44F877D1E0A6}"/>
              </a:ext>
            </a:extLst>
          </p:cNvPr>
          <p:cNvSpPr txBox="1"/>
          <p:nvPr/>
        </p:nvSpPr>
        <p:spPr>
          <a:xfrm>
            <a:off x="8596651" y="2360976"/>
            <a:ext cx="144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03" name="TextBox 101">
            <a:extLst>
              <a:ext uri="{FF2B5EF4-FFF2-40B4-BE49-F238E27FC236}">
                <a16:creationId xmlns:a16="http://schemas.microsoft.com/office/drawing/2014/main" id="{89352A16-B9E2-4B7E-88E6-F39364A02F9A}"/>
              </a:ext>
            </a:extLst>
          </p:cNvPr>
          <p:cNvSpPr txBox="1"/>
          <p:nvPr/>
        </p:nvSpPr>
        <p:spPr>
          <a:xfrm>
            <a:off x="5785466" y="237238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113" name="TextBox 101">
            <a:extLst>
              <a:ext uri="{FF2B5EF4-FFF2-40B4-BE49-F238E27FC236}">
                <a16:creationId xmlns:a16="http://schemas.microsoft.com/office/drawing/2014/main" id="{6CAC2E8F-7824-4A15-8BE1-959D77A2CCD8}"/>
              </a:ext>
            </a:extLst>
          </p:cNvPr>
          <p:cNvSpPr txBox="1"/>
          <p:nvPr/>
        </p:nvSpPr>
        <p:spPr>
          <a:xfrm>
            <a:off x="2471369" y="2372388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16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</a:t>
            </a:r>
            <a:endParaRPr lang="en-US" altLang="zh-CN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777F830-EB4E-4D22-BBC3-9C21359A3DBA}"/>
              </a:ext>
            </a:extLst>
          </p:cNvPr>
          <p:cNvSpPr txBox="1"/>
          <p:nvPr/>
        </p:nvSpPr>
        <p:spPr>
          <a:xfrm>
            <a:off x="1775790" y="2427308"/>
            <a:ext cx="85277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hope that the new results reported in this study will challenge several widely held views and prompt people to rethink the importance of convolution in computer vision.</a:t>
            </a:r>
            <a:endParaRPr lang="zh-CN" altLang="zh-CN" sz="2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4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220093" y="2819815"/>
            <a:ext cx="1751814" cy="1138773"/>
            <a:chOff x="5220093" y="2819815"/>
            <a:chExt cx="1751814" cy="1138773"/>
          </a:xfrm>
        </p:grpSpPr>
        <p:sp>
          <p:nvSpPr>
            <p:cNvPr id="8" name="文本框 7"/>
            <p:cNvSpPr txBox="1"/>
            <p:nvPr/>
          </p:nvSpPr>
          <p:spPr>
            <a:xfrm>
              <a:off x="5220093" y="2819815"/>
              <a:ext cx="17518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6058294" y="3551549"/>
              <a:ext cx="75413" cy="75413"/>
            </a:xfrm>
            <a:prstGeom prst="ellipse">
              <a:avLst/>
            </a:prstGeom>
            <a:solidFill>
              <a:srgbClr val="199F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20093" y="3589256"/>
              <a:ext cx="175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95403" y="4396403"/>
            <a:ext cx="783210" cy="725864"/>
            <a:chOff x="1375920" y="4138367"/>
            <a:chExt cx="783210" cy="725864"/>
          </a:xfrm>
        </p:grpSpPr>
        <p:sp>
          <p:nvSpPr>
            <p:cNvPr id="4" name="椭圆 3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03428" y="5353099"/>
            <a:ext cx="276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  <a:p>
            <a:pPr algn="ctr"/>
            <a:endParaRPr lang="zh-CN" altLang="en-US" sz="2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428" y="5814764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303056" y="4402197"/>
            <a:ext cx="783210" cy="725864"/>
            <a:chOff x="1375920" y="4138367"/>
            <a:chExt cx="783210" cy="725864"/>
          </a:xfrm>
        </p:grpSpPr>
        <p:sp>
          <p:nvSpPr>
            <p:cNvPr id="39" name="椭圆 38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3311081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11081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7108221" y="4402197"/>
            <a:ext cx="783210" cy="725864"/>
            <a:chOff x="1375920" y="4138367"/>
            <a:chExt cx="783210" cy="725864"/>
          </a:xfrm>
        </p:grpSpPr>
        <p:sp>
          <p:nvSpPr>
            <p:cNvPr id="45" name="椭圆 44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116246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6116246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9913385" y="4402197"/>
            <a:ext cx="783210" cy="725864"/>
            <a:chOff x="1375920" y="4138367"/>
            <a:chExt cx="783210" cy="725864"/>
          </a:xfrm>
        </p:grpSpPr>
        <p:sp>
          <p:nvSpPr>
            <p:cNvPr id="51" name="椭圆 50"/>
            <p:cNvSpPr/>
            <p:nvPr/>
          </p:nvSpPr>
          <p:spPr>
            <a:xfrm>
              <a:off x="1404593" y="4138367"/>
              <a:ext cx="725864" cy="725864"/>
            </a:xfrm>
            <a:prstGeom prst="ellipse">
              <a:avLst/>
            </a:prstGeom>
            <a:noFill/>
            <a:ln>
              <a:solidFill>
                <a:srgbClr val="199F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75920" y="4208911"/>
              <a:ext cx="783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rgbClr val="199F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8921410" y="5358893"/>
            <a:ext cx="276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21410" y="5820558"/>
            <a:ext cx="276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4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354344" y="3429000"/>
            <a:ext cx="7483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感谢各位老师同学的指导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20299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汇报：徐俊鹏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79503" y="5429548"/>
            <a:ext cx="19592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指导：董敏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53293" y="4598551"/>
            <a:ext cx="388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计算机与人工智能学院 计算机技术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259997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all teachers and students for your guidance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468221" y="117304"/>
            <a:ext cx="648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964AD6-207D-4A79-B8A4-63728252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44" y="0"/>
            <a:ext cx="5674356" cy="6858000"/>
          </a:xfrm>
          <a:prstGeom prst="rect">
            <a:avLst/>
          </a:prstGeom>
        </p:spPr>
      </p:pic>
      <p:sp>
        <p:nvSpPr>
          <p:cNvPr id="46" name="出自【趣你的PPT】(微信:qunideppt)：最优质的PPT资源库">
            <a:extLst>
              <a:ext uri="{FF2B5EF4-FFF2-40B4-BE49-F238E27FC236}">
                <a16:creationId xmlns:a16="http://schemas.microsoft.com/office/drawing/2014/main" id="{84DB3C7F-8942-491D-BB3E-F262AE346EE3}"/>
              </a:ext>
            </a:extLst>
          </p:cNvPr>
          <p:cNvSpPr txBox="1"/>
          <p:nvPr/>
        </p:nvSpPr>
        <p:spPr>
          <a:xfrm>
            <a:off x="886924" y="1050195"/>
            <a:ext cx="4427197" cy="21700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Baseline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ResNet-50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Macro structure design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Depthwise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seperable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convolution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Inverted bottleneck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Large </a:t>
            </a: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kerner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size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Micro structure design</a:t>
            </a:r>
          </a:p>
          <a:p>
            <a:pPr>
              <a:defRPr/>
            </a:pPr>
            <a:endParaRPr lang="en-US" altLang="zh-CN" sz="20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DD49DA-F9BD-4273-A672-2FC1547D528C}"/>
              </a:ext>
            </a:extLst>
          </p:cNvPr>
          <p:cNvSpPr txBox="1"/>
          <p:nvPr/>
        </p:nvSpPr>
        <p:spPr>
          <a:xfrm>
            <a:off x="727898" y="4088296"/>
            <a:ext cx="5912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-XL pretrained in ImageNet-22k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Fine-tuning ImageNet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accuracy is  87.8%.</a:t>
            </a:r>
            <a:endParaRPr lang="zh-CN" altLang="en-US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48466" y="3800203"/>
            <a:ext cx="6495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55393" y="4631200"/>
            <a:ext cx="588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sz="1600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20093" y="2819815"/>
            <a:ext cx="1751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199F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rgbClr val="199F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77291" y="2784277"/>
            <a:ext cx="837415" cy="837415"/>
          </a:xfrm>
          <a:prstGeom prst="ellipse">
            <a:avLst/>
          </a:prstGeom>
          <a:noFill/>
          <a:ln>
            <a:solidFill>
              <a:srgbClr val="199F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" name="出自【趣你的PPT】(微信:qunideppt)：最优质的PPT资源库">
            <a:extLst>
              <a:ext uri="{FF2B5EF4-FFF2-40B4-BE49-F238E27FC236}">
                <a16:creationId xmlns:a16="http://schemas.microsoft.com/office/drawing/2014/main" id="{18084C87-B586-4290-A4AA-8E5175916922}"/>
              </a:ext>
            </a:extLst>
          </p:cNvPr>
          <p:cNvSpPr txBox="1"/>
          <p:nvPr/>
        </p:nvSpPr>
        <p:spPr>
          <a:xfrm>
            <a:off x="661637" y="877918"/>
            <a:ext cx="4427197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Macro structure design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108D2-6849-490C-BE4B-E8A853DB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7" y="656828"/>
            <a:ext cx="5380383" cy="13031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5CF1BB-BBDE-48E3-AB64-FAACB4D87C4B}"/>
              </a:ext>
            </a:extLst>
          </p:cNvPr>
          <p:cNvSpPr txBox="1"/>
          <p:nvPr/>
        </p:nvSpPr>
        <p:spPr>
          <a:xfrm>
            <a:off x="1112211" y="17262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Stage Ratio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1,1,3,1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）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15C013-EFBC-4241-AD4F-70643A058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236"/>
            <a:ext cx="6349426" cy="47078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F9CF936-4C7A-4ED1-94AF-EC86204F697D}"/>
              </a:ext>
            </a:extLst>
          </p:cNvPr>
          <p:cNvSpPr txBox="1"/>
          <p:nvPr/>
        </p:nvSpPr>
        <p:spPr>
          <a:xfrm>
            <a:off x="6925896" y="3146543"/>
            <a:ext cx="4709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Patchify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Stem</a:t>
            </a:r>
          </a:p>
          <a:p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ResNet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Conv2d k=7,s=2 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MaxPool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k=7,s=2</a:t>
            </a:r>
            <a:r>
              <a:rPr lang="zh-CN" alt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altLang="zh-CN" sz="200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i="0" dirty="0" err="1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ResNeXt</a:t>
            </a:r>
            <a:r>
              <a:rPr lang="zh-CN" altLang="en-US" sz="200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：</a:t>
            </a:r>
            <a:endParaRPr lang="en-US" altLang="zh-CN" sz="200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Conv2d k=4,s=4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" name="出自【趣你的PPT】(微信:qunideppt)：最优质的PPT资源库">
            <a:extLst>
              <a:ext uri="{FF2B5EF4-FFF2-40B4-BE49-F238E27FC236}">
                <a16:creationId xmlns:a16="http://schemas.microsoft.com/office/drawing/2014/main" id="{18084C87-B586-4290-A4AA-8E5175916922}"/>
              </a:ext>
            </a:extLst>
          </p:cNvPr>
          <p:cNvSpPr txBox="1"/>
          <p:nvPr/>
        </p:nvSpPr>
        <p:spPr>
          <a:xfrm>
            <a:off x="661637" y="877918"/>
            <a:ext cx="4427197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seperable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convolution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CF1BB-BBDE-48E3-AB64-FAACB4D87C4B}"/>
              </a:ext>
            </a:extLst>
          </p:cNvPr>
          <p:cNvSpPr txBox="1"/>
          <p:nvPr/>
        </p:nvSpPr>
        <p:spPr>
          <a:xfrm>
            <a:off x="1112211" y="17262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Depth conv</a:t>
            </a:r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9CF936-4C7A-4ED1-94AF-EC86204F697D}"/>
              </a:ext>
            </a:extLst>
          </p:cNvPr>
          <p:cNvSpPr txBox="1"/>
          <p:nvPr/>
        </p:nvSpPr>
        <p:spPr>
          <a:xfrm>
            <a:off x="7157809" y="3285691"/>
            <a:ext cx="4709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Width</a:t>
            </a:r>
          </a:p>
          <a:p>
            <a:endParaRPr lang="en-US" altLang="zh-CN" sz="2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ResNet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  -&gt;  64</a:t>
            </a:r>
          </a:p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ConvNeXt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   -&gt;  96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7B097B-A565-4D53-B6E5-9CD22444C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79" y="695862"/>
            <a:ext cx="6241321" cy="92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E1E9DF-23E6-482E-8CE2-84A294237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03264"/>
            <a:ext cx="6692348" cy="40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" name="出自【趣你的PPT】(微信:qunideppt)：最优质的PPT资源库">
            <a:extLst>
              <a:ext uri="{FF2B5EF4-FFF2-40B4-BE49-F238E27FC236}">
                <a16:creationId xmlns:a16="http://schemas.microsoft.com/office/drawing/2014/main" id="{18084C87-B586-4290-A4AA-8E5175916922}"/>
              </a:ext>
            </a:extLst>
          </p:cNvPr>
          <p:cNvSpPr txBox="1"/>
          <p:nvPr/>
        </p:nvSpPr>
        <p:spPr>
          <a:xfrm>
            <a:off x="661637" y="877918"/>
            <a:ext cx="4427197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Inverted bottleneck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9CF936-4C7A-4ED1-94AF-EC86204F697D}"/>
              </a:ext>
            </a:extLst>
          </p:cNvPr>
          <p:cNvSpPr txBox="1"/>
          <p:nvPr/>
        </p:nvSpPr>
        <p:spPr>
          <a:xfrm>
            <a:off x="520478" y="2396330"/>
            <a:ext cx="4709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ResNet</a:t>
            </a:r>
            <a:r>
              <a:rPr lang="zh-CN" altLang="en-US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bottleneck</a:t>
            </a:r>
            <a:endParaRPr lang="en-US" altLang="zh-CN" sz="20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endParaRPr lang="en-US" altLang="zh-CN" sz="2000" i="0" dirty="0">
              <a:solidFill>
                <a:srgbClr val="26262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altLang="zh-CN" sz="2000" i="0" dirty="0" err="1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ResNeXt</a:t>
            </a:r>
            <a:r>
              <a:rPr lang="zh-CN" altLang="en-US" sz="200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Inverted bottleneck</a:t>
            </a:r>
          </a:p>
          <a:p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D1F297-4A07-4DAF-A924-D51035E9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58" y="3041375"/>
            <a:ext cx="7764294" cy="38166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021D51-D40B-4B0C-99AE-7983D77F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98" y="398930"/>
            <a:ext cx="6630254" cy="103230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7377933-F79E-46ED-90CB-3338410CB0E7}"/>
              </a:ext>
            </a:extLst>
          </p:cNvPr>
          <p:cNvSpPr txBox="1"/>
          <p:nvPr/>
        </p:nvSpPr>
        <p:spPr>
          <a:xfrm>
            <a:off x="9556295" y="2672043"/>
            <a:ext cx="2630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Move DW over Conv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68221" y="117304"/>
            <a:ext cx="297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" name="出自【趣你的PPT】(微信:qunideppt)：最优质的PPT资源库">
            <a:extLst>
              <a:ext uri="{FF2B5EF4-FFF2-40B4-BE49-F238E27FC236}">
                <a16:creationId xmlns:a16="http://schemas.microsoft.com/office/drawing/2014/main" id="{18084C87-B586-4290-A4AA-8E5175916922}"/>
              </a:ext>
            </a:extLst>
          </p:cNvPr>
          <p:cNvSpPr txBox="1"/>
          <p:nvPr/>
        </p:nvSpPr>
        <p:spPr>
          <a:xfrm>
            <a:off x="661637" y="877918"/>
            <a:ext cx="4427197" cy="4616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Large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kerner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size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CF1BB-BBDE-48E3-AB64-FAACB4D87C4B}"/>
              </a:ext>
            </a:extLst>
          </p:cNvPr>
          <p:cNvSpPr txBox="1"/>
          <p:nvPr/>
        </p:nvSpPr>
        <p:spPr>
          <a:xfrm>
            <a:off x="829896" y="15794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kerner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size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7x7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2F5D8-A09A-4303-8E07-8B242C8C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77" y="17623"/>
            <a:ext cx="5578323" cy="22785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51B99C-D276-4DF6-961D-42DEE1F28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9498"/>
            <a:ext cx="4406224" cy="459739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4361AC-190C-459D-A465-CC1F99251582}"/>
              </a:ext>
            </a:extLst>
          </p:cNvPr>
          <p:cNvSpPr/>
          <p:nvPr/>
        </p:nvSpPr>
        <p:spPr>
          <a:xfrm>
            <a:off x="99391" y="4055165"/>
            <a:ext cx="3988905" cy="7487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300D50-EBBE-474C-BB2C-AA8A469A1255}"/>
              </a:ext>
            </a:extLst>
          </p:cNvPr>
          <p:cNvCxnSpPr/>
          <p:nvPr/>
        </p:nvCxnSpPr>
        <p:spPr>
          <a:xfrm>
            <a:off x="192157" y="4399722"/>
            <a:ext cx="380337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72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457</Words>
  <Application>Microsoft Office PowerPoint</Application>
  <PresentationFormat>宽屏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Bebas Neue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徐 俊鹏</cp:lastModifiedBy>
  <cp:revision>34</cp:revision>
  <dcterms:created xsi:type="dcterms:W3CDTF">2017-05-20T02:38:00Z</dcterms:created>
  <dcterms:modified xsi:type="dcterms:W3CDTF">2022-04-23T15:23:16Z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