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7"/>
  </p:handoutMasterIdLst>
  <p:sldIdLst>
    <p:sldId id="257" r:id="rId3"/>
    <p:sldId id="569" r:id="rId4"/>
    <p:sldId id="558" r:id="rId6"/>
    <p:sldId id="560" r:id="rId7"/>
    <p:sldId id="562" r:id="rId8"/>
    <p:sldId id="559" r:id="rId9"/>
    <p:sldId id="564" r:id="rId10"/>
    <p:sldId id="521" r:id="rId11"/>
    <p:sldId id="563" r:id="rId12"/>
    <p:sldId id="565" r:id="rId13"/>
    <p:sldId id="566" r:id="rId14"/>
    <p:sldId id="567" r:id="rId15"/>
    <p:sldId id="568" r:id="rId16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光 夏磊" initials="光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7ECA"/>
    <a:srgbClr val="3085C9"/>
    <a:srgbClr val="419AE9"/>
    <a:srgbClr val="1978C3"/>
    <a:srgbClr val="F2F2F2"/>
    <a:srgbClr val="27C7C7"/>
    <a:srgbClr val="FF7FAF"/>
    <a:srgbClr val="7CCA62"/>
    <a:srgbClr val="DB3271"/>
    <a:srgbClr val="FF5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95" d="100"/>
          <a:sy n="95" d="100"/>
        </p:scale>
        <p:origin x="1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34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玻璃由于其广泛的应用已经成为我国的重要基础产业</a:t>
            </a:r>
            <a:endParaRPr lang="zh-CN" altLang="en-US"/>
          </a:p>
          <a:p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我国玻璃产量已连续26年居全球第一位，产量逐年增加，2021年产量近10亿重量箱，因此迫切需要实现自动化玻璃缺陷检测。</a:t>
            </a:r>
            <a:endParaRPr lang="zh-CN" altLang="en-US" spc="3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“玻璃质检需求”来源洛阳玻璃厂，依托于现代制造河南实验室</a:t>
            </a:r>
            <a:endParaRPr lang="zh-CN" altLang="en-US" spc="3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玻璃由于其广泛的应用已经成为我国的重要基础产业</a:t>
            </a:r>
            <a:endParaRPr lang="zh-CN" altLang="en-US"/>
          </a:p>
          <a:p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我国玻璃产量已连续26年居全球第一位，产量逐年增加，2021年产量近10亿重量箱，因此迫切需要实现自动化玻璃缺陷检测。</a:t>
            </a:r>
            <a:endParaRPr lang="zh-CN" altLang="en-US" spc="3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“玻璃质检需求”来源洛阳玻璃厂，依托于现代制造河南实验室</a:t>
            </a:r>
            <a:endParaRPr lang="zh-CN" altLang="en-US" spc="3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玻璃由于其广泛的应用已经成为我国的重要基础产业</a:t>
            </a:r>
            <a:endParaRPr lang="zh-CN" altLang="en-US"/>
          </a:p>
          <a:p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我国玻璃产量已连续26年居全球第一位，产量逐年增加，2021年产量近10亿重量箱，因此迫切需要实现自动化玻璃缺陷检测。</a:t>
            </a:r>
            <a:endParaRPr lang="zh-CN" altLang="en-US" spc="3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“玻璃质检需求”来源洛阳玻璃厂，依托于现代制造河南实验室</a:t>
            </a:r>
            <a:endParaRPr lang="zh-CN" altLang="en-US" spc="3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玻璃由于其广泛的应用已经成为我国的重要基础产业</a:t>
            </a:r>
            <a:endParaRPr lang="zh-CN" altLang="en-US"/>
          </a:p>
          <a:p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我国玻璃产量已连续26年居全球第一位，产量逐年增加，2021年产量近10亿重量箱，因此迫切需要实现自动化玻璃缺陷检测。</a:t>
            </a:r>
            <a:endParaRPr lang="zh-CN" altLang="en-US" spc="3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“玻璃质检需求”来源洛阳玻璃厂，依托于现代制造河南实验室</a:t>
            </a:r>
            <a:endParaRPr lang="zh-CN" altLang="en-US" spc="3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玻璃由于其广泛的应用已经成为我国的重要基础产业</a:t>
            </a:r>
            <a:endParaRPr lang="zh-CN" altLang="en-US"/>
          </a:p>
          <a:p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我国玻璃产量已连续26年居全球第一位，产量逐年增加，2021年产量近10亿重量箱，因此迫切需要实现自动化玻璃缺陷检测。</a:t>
            </a:r>
            <a:endParaRPr lang="zh-CN" altLang="en-US" spc="3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“玻璃质检需求”来源洛阳玻璃厂，依托于现代制造河南实验室</a:t>
            </a:r>
            <a:endParaRPr lang="zh-CN" altLang="en-US" spc="3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玻璃由于其广泛的应用已经成为我国的重要基础产业</a:t>
            </a:r>
            <a:endParaRPr lang="zh-CN" altLang="en-US"/>
          </a:p>
          <a:p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我国玻璃产量已连续26年居全球第一位，产量逐年增加，2021年产量近10亿重量箱，因此迫切需要实现自动化玻璃缺陷检测。</a:t>
            </a:r>
            <a:endParaRPr lang="zh-CN" altLang="en-US" spc="3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“玻璃质检需求”来源洛阳玻璃厂，依托于现代制造河南实验室</a:t>
            </a:r>
            <a:endParaRPr lang="zh-CN" altLang="en-US" spc="3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玻璃由于其广泛的应用已经成为我国的重要基础产业</a:t>
            </a:r>
            <a:endParaRPr lang="zh-CN" altLang="en-US"/>
          </a:p>
          <a:p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我国玻璃产量已连续26年居全球第一位，产量逐年增加，2021年产量近10亿重量箱，因此迫切需要实现自动化玻璃缺陷检测。</a:t>
            </a:r>
            <a:endParaRPr lang="zh-CN" altLang="en-US" spc="3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“玻璃质检需求”来源洛阳玻璃厂，依托于现代制造河南实验室</a:t>
            </a:r>
            <a:endParaRPr lang="zh-CN" altLang="en-US" spc="3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玻璃由于其广泛的应用已经成为我国的重要基础产业</a:t>
            </a:r>
            <a:endParaRPr lang="zh-CN" altLang="en-US"/>
          </a:p>
          <a:p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我国玻璃产量已连续26年居全球第一位，产量逐年增加，2021年产量近10亿重量箱，因此迫切需要实现自动化玻璃缺陷检测。</a:t>
            </a:r>
            <a:endParaRPr lang="zh-CN" altLang="en-US" spc="3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“玻璃质检需求”来源洛阳玻璃厂，依托于现代制造河南实验室</a:t>
            </a:r>
            <a:endParaRPr lang="zh-CN" altLang="en-US" spc="3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玻璃由于其广泛的应用已经成为我国的重要基础产业</a:t>
            </a:r>
            <a:endParaRPr lang="zh-CN" altLang="en-US"/>
          </a:p>
          <a:p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我国玻璃产量已连续26年居全球第一位，产量逐年增加，2021年产量近10亿重量箱，因此迫切需要实现自动化玻璃缺陷检测。</a:t>
            </a:r>
            <a:endParaRPr lang="zh-CN" altLang="en-US" spc="3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“玻璃质检需求”来源洛阳玻璃厂，依托于现代制造河南实验室</a:t>
            </a:r>
            <a:endParaRPr lang="zh-CN" altLang="en-US" spc="3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目前玻璃质检存在的问题主要有</a:t>
            </a:r>
            <a:r>
              <a:rPr lang="en-US" altLang="zh-CN"/>
              <a:t>3</a:t>
            </a:r>
            <a:r>
              <a:rPr lang="zh-CN" altLang="en-US"/>
              <a:t>个</a:t>
            </a:r>
            <a:endParaRPr lang="zh-CN" altLang="en-US"/>
          </a:p>
          <a:p>
            <a:r>
              <a:rPr lang="en-US" altLang="zh-CN"/>
              <a:t>1. </a:t>
            </a:r>
            <a:r>
              <a:rPr lang="zh-CN" altLang="en-US" b="1" spc="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生产工艺复杂，缺陷种类多。</a:t>
            </a: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在玻璃生产的过程中，玻璃可能产生</a:t>
            </a:r>
            <a:r>
              <a:rPr lang="zh-CN" altLang="en-US" spc="300" dirty="0">
                <a:cs typeface="+mn-ea"/>
                <a:sym typeface="+mn-lt"/>
              </a:rPr>
              <a:t>划痕、气泡、夹杂物等缺陷。</a:t>
            </a:r>
            <a:endParaRPr lang="zh-CN" altLang="en-US" b="1" spc="3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r>
              <a:rPr lang="en-US" altLang="zh-CN"/>
              <a:t>2.</a:t>
            </a:r>
            <a:r>
              <a:rPr lang="zh-CN" altLang="en-US" b="1" spc="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在图中呀可以看出，缺陷外观复杂无规律，并且由于</a:t>
            </a:r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单一传感器只能对目标某一特征感知，</a:t>
            </a:r>
            <a:r>
              <a:rPr lang="zh-CN" altLang="en-US" b="1" spc="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特征反应不充分。</a:t>
            </a:r>
            <a:endParaRPr lang="zh-CN" altLang="en-US" b="1" spc="3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r>
              <a:rPr lang="en-US" altLang="zh-CN" b="1" spc="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3.</a:t>
            </a:r>
            <a:r>
              <a:rPr lang="zh-CN" altLang="en-US" b="1" spc="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缺陷微小达到</a:t>
            </a:r>
            <a:r>
              <a:rPr lang="en-US" altLang="zh-CN" b="1" spc="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mm</a:t>
            </a:r>
            <a:r>
              <a:rPr lang="zh-CN" altLang="en-US" b="1" spc="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量级，难以检测。</a:t>
            </a:r>
            <a:endParaRPr lang="zh-CN" altLang="en-US" b="1" spc="3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玻璃由于其广泛的应用已经成为我国的重要基础产业</a:t>
            </a:r>
            <a:endParaRPr lang="zh-CN" altLang="en-US"/>
          </a:p>
          <a:p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我国玻璃产量已连续26年居全球第一位，产量逐年增加，2021年产量近10亿重量箱，因此迫切需要实现自动化玻璃缺陷检测。</a:t>
            </a:r>
            <a:endParaRPr lang="zh-CN" altLang="en-US" spc="3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“玻璃质检需求”来源洛阳玻璃厂，依托于现代制造河南实验室</a:t>
            </a:r>
            <a:endParaRPr lang="zh-CN" altLang="en-US" spc="3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玻璃由于其广泛的应用已经成为我国的重要基础产业</a:t>
            </a:r>
            <a:endParaRPr lang="zh-CN" altLang="en-US"/>
          </a:p>
          <a:p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我国玻璃产量已连续26年居全球第一位，产量逐年增加，2021年产量近10亿重量箱，因此迫切需要实现自动化玻璃缺陷检测。</a:t>
            </a:r>
            <a:endParaRPr lang="zh-CN" altLang="en-US" spc="3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r>
              <a:rPr lang="zh-CN" altLang="en-US" spc="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“玻璃质检需求”来源洛阳玻璃厂，依托于现代制造河南实验室</a:t>
            </a:r>
            <a:endParaRPr lang="zh-CN" altLang="en-US" spc="3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128A8-D4A7-4BF7-BE7F-BA49469CA0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72B7-93EA-46AB-8BFE-753E27A23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128A8-D4A7-4BF7-BE7F-BA49469CA0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72B7-93EA-46AB-8BFE-753E27A23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128A8-D4A7-4BF7-BE7F-BA49469CA0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72B7-93EA-46AB-8BFE-753E27A23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128A8-D4A7-4BF7-BE7F-BA49469CA0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72B7-93EA-46AB-8BFE-753E27A23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128A8-D4A7-4BF7-BE7F-BA49469CA0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72B7-93EA-46AB-8BFE-753E27A23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128A8-D4A7-4BF7-BE7F-BA49469CA0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72B7-93EA-46AB-8BFE-753E27A23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128A8-D4A7-4BF7-BE7F-BA49469CA0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72B7-93EA-46AB-8BFE-753E27A23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128A8-D4A7-4BF7-BE7F-BA49469CA0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72B7-93EA-46AB-8BFE-753E27A23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128A8-D4A7-4BF7-BE7F-BA49469CA0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72B7-93EA-46AB-8BFE-753E27A23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128A8-D4A7-4BF7-BE7F-BA49469CA0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72B7-93EA-46AB-8BFE-753E27A23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128A8-D4A7-4BF7-BE7F-BA49469CA0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72B7-93EA-46AB-8BFE-753E27A23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128A8-D4A7-4BF7-BE7F-BA49469CA0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472B7-93EA-46AB-8BFE-753E27A23A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tags" Target="../tags/tag26.xml"/><Relationship Id="rId3" Type="http://schemas.openxmlformats.org/officeDocument/2006/relationships/image" Target="../media/image11.png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tags" Target="../tags/tag33.xml"/><Relationship Id="rId3" Type="http://schemas.openxmlformats.org/officeDocument/2006/relationships/image" Target="../media/image15.png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image" Target="../media/image4.png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2.xml"/><Relationship Id="rId4" Type="http://schemas.openxmlformats.org/officeDocument/2006/relationships/image" Target="../media/image6.png"/><Relationship Id="rId3" Type="http://schemas.openxmlformats.org/officeDocument/2006/relationships/tags" Target="../tags/tag11.xml"/><Relationship Id="rId2" Type="http://schemas.openxmlformats.org/officeDocument/2006/relationships/image" Target="../media/image5.png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17.xml"/><Relationship Id="rId6" Type="http://schemas.openxmlformats.org/officeDocument/2006/relationships/image" Target="../media/image8.png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image" Target="../media/image7.png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tags" Target="../tags/tag1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image" Target="../media/image10.png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0"/>
            <a:ext cx="12192000" cy="1771650"/>
          </a:xfrm>
          <a:prstGeom prst="rect">
            <a:avLst/>
          </a:prstGeom>
          <a:solidFill>
            <a:srgbClr val="1978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/>
          <p:cNvSpPr/>
          <p:nvPr/>
        </p:nvSpPr>
        <p:spPr>
          <a:xfrm>
            <a:off x="462280" y="2662555"/>
            <a:ext cx="92710" cy="1419225"/>
          </a:xfrm>
          <a:prstGeom prst="roundRect">
            <a:avLst>
              <a:gd name="adj" fmla="val 50000"/>
            </a:avLst>
          </a:prstGeom>
          <a:solidFill>
            <a:srgbClr val="1978C3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684188" y="2418650"/>
            <a:ext cx="9376410" cy="130937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>
              <a:lnSpc>
                <a:spcPct val="120000"/>
              </a:lnSpc>
            </a:pPr>
            <a:endParaRPr lang="zh-CN" altLang="en-US" b="1" cap="none" spc="0" dirty="0">
              <a:ln w="0"/>
              <a:solidFill>
                <a:srgbClr val="1978C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400" b="1" cap="none" spc="0" dirty="0">
                <a:ln w="0"/>
                <a:solidFill>
                  <a:srgbClr val="1978C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DeSTSeg: Segmentation Guided Denoising Student-Teacher </a:t>
            </a:r>
            <a:endParaRPr lang="zh-CN" altLang="en-US" sz="2400" b="1" cap="none" spc="0" dirty="0">
              <a:ln w="0"/>
              <a:solidFill>
                <a:srgbClr val="1978C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400" b="1" cap="none" spc="0" dirty="0">
                <a:ln w="0"/>
                <a:solidFill>
                  <a:srgbClr val="1978C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for Anomaly Detection</a:t>
            </a:r>
            <a:endParaRPr lang="zh-CN" altLang="en-US" sz="2400" b="1" cap="none" spc="0" dirty="0">
              <a:ln w="0"/>
              <a:solidFill>
                <a:srgbClr val="1978C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62280" y="4782185"/>
            <a:ext cx="92722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000" b="1" dirty="0">
              <a:solidFill>
                <a:srgbClr val="1978C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1" name="图片 30" descr="游戏机里面的人物&#10;&#10;描述已自动生成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66" r="28750"/>
          <a:stretch>
            <a:fillRect/>
          </a:stretch>
        </p:blipFill>
        <p:spPr>
          <a:xfrm>
            <a:off x="10017579" y="2430874"/>
            <a:ext cx="1443215" cy="3353069"/>
          </a:xfrm>
          <a:prstGeom prst="rect">
            <a:avLst/>
          </a:prstGeom>
        </p:spPr>
      </p:pic>
      <p:sp>
        <p:nvSpPr>
          <p:cNvPr id="39" name="矩形: 圆角 38"/>
          <p:cNvSpPr/>
          <p:nvPr/>
        </p:nvSpPr>
        <p:spPr>
          <a:xfrm flipH="1">
            <a:off x="5262880" y="481567"/>
            <a:ext cx="45719" cy="80843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zzu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05" y="304165"/>
            <a:ext cx="4662805" cy="1162685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4451350" y="4375150"/>
            <a:ext cx="12941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CVPR 2023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2450" y="257175"/>
            <a:ext cx="84486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 </a:t>
            </a:r>
            <a:r>
              <a:rPr sz="24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Evaluation Metrics</a:t>
            </a:r>
            <a:r>
              <a:rPr lang="en-US" sz="24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(MVTec AD dataset)</a:t>
            </a:r>
            <a:endParaRPr lang="en-US" sz="24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: 圆角 4"/>
          <p:cNvSpPr/>
          <p:nvPr>
            <p:custDataLst>
              <p:tags r:id="rId1"/>
            </p:custDataLst>
          </p:nvPr>
        </p:nvSpPr>
        <p:spPr>
          <a:xfrm>
            <a:off x="603250" y="717550"/>
            <a:ext cx="485140" cy="76200"/>
          </a:xfrm>
          <a:prstGeom prst="roundRect">
            <a:avLst>
              <a:gd name="adj" fmla="val 50000"/>
            </a:avLst>
          </a:prstGeom>
          <a:solidFill>
            <a:srgbClr val="0F6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616075" y="1617980"/>
            <a:ext cx="7244080" cy="7696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71780" y="1249680"/>
            <a:ext cx="92259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rgbClr val="C00000"/>
                </a:solidFill>
              </a:rPr>
              <a:t>Image-level</a:t>
            </a:r>
            <a:r>
              <a:rPr lang="zh-CN" altLang="en-US" sz="1600"/>
              <a:t> anomaly detection</a:t>
            </a:r>
            <a:r>
              <a:rPr lang="en-US" altLang="zh-CN" sz="1600"/>
              <a:t> AUC (%)</a:t>
            </a:r>
            <a:r>
              <a:rPr lang="zh-CN" altLang="en-US" sz="1600"/>
              <a:t>，Results are averaged over all categories</a:t>
            </a:r>
            <a:r>
              <a:rPr lang="en-US" altLang="zh-CN" sz="1600"/>
              <a:t> :</a:t>
            </a:r>
            <a:endParaRPr lang="en-US" altLang="zh-CN" sz="1600"/>
          </a:p>
        </p:txBody>
      </p:sp>
      <p:sp>
        <p:nvSpPr>
          <p:cNvPr id="13" name="文本框 12"/>
          <p:cNvSpPr txBox="1"/>
          <p:nvPr/>
        </p:nvSpPr>
        <p:spPr>
          <a:xfrm>
            <a:off x="271780" y="2430780"/>
            <a:ext cx="60960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solidFill>
                  <a:srgbClr val="C00000"/>
                </a:solidFill>
              </a:rPr>
              <a:t>Pixel-level</a:t>
            </a:r>
            <a:r>
              <a:rPr lang="zh-CN" altLang="en-US" sz="1600"/>
              <a:t> anomaly localization AUC / AP (%)：</a:t>
            </a:r>
            <a:endParaRPr lang="zh-CN" altLang="en-US" sz="1600"/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616075" y="2811145"/>
            <a:ext cx="7676515" cy="35623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2450" y="257175"/>
            <a:ext cx="84486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 </a:t>
            </a:r>
            <a:r>
              <a:rPr sz="24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Evaluation Metrics</a:t>
            </a:r>
            <a:r>
              <a:rPr lang="en-US" sz="24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(MVTec AD dataset)</a:t>
            </a:r>
            <a:endParaRPr lang="en-US" sz="24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: 圆角 4"/>
          <p:cNvSpPr/>
          <p:nvPr>
            <p:custDataLst>
              <p:tags r:id="rId1"/>
            </p:custDataLst>
          </p:nvPr>
        </p:nvSpPr>
        <p:spPr>
          <a:xfrm>
            <a:off x="603250" y="717550"/>
            <a:ext cx="485140" cy="76200"/>
          </a:xfrm>
          <a:prstGeom prst="roundRect">
            <a:avLst>
              <a:gd name="adj" fmla="val 50000"/>
            </a:avLst>
          </a:prstGeom>
          <a:solidFill>
            <a:srgbClr val="0F6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24890" y="1345565"/>
            <a:ext cx="9210675" cy="50292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52450" y="977265"/>
            <a:ext cx="6650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C00000"/>
                </a:solidFill>
              </a:rPr>
              <a:t>Instance-level</a:t>
            </a:r>
            <a:r>
              <a:rPr lang="zh-CN" altLang="en-US"/>
              <a:t> anomaly detection IAP / IAP@90 (%)：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2450" y="257175"/>
            <a:ext cx="84486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 </a:t>
            </a:r>
            <a:r>
              <a:rPr lang="zh-CN" altLang="en-US" sz="24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消融</a:t>
            </a:r>
            <a:r>
              <a:rPr lang="zh-CN" altLang="en-US" sz="24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endParaRPr lang="zh-CN" altLang="en-US" sz="24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: 圆角 4"/>
          <p:cNvSpPr/>
          <p:nvPr>
            <p:custDataLst>
              <p:tags r:id="rId1"/>
            </p:custDataLst>
          </p:nvPr>
        </p:nvSpPr>
        <p:spPr>
          <a:xfrm>
            <a:off x="603250" y="717550"/>
            <a:ext cx="485140" cy="76200"/>
          </a:xfrm>
          <a:prstGeom prst="roundRect">
            <a:avLst>
              <a:gd name="adj" fmla="val 50000"/>
            </a:avLst>
          </a:prstGeom>
          <a:solidFill>
            <a:srgbClr val="0F6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923540" y="717550"/>
            <a:ext cx="6345555" cy="32073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013075" y="4375785"/>
            <a:ext cx="772223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den:</a:t>
            </a:r>
            <a:r>
              <a:rPr lang="zh-CN" altLang="en-US"/>
              <a:t>合成异常作为去噪学生网络的</a:t>
            </a:r>
            <a:r>
              <a:rPr lang="zh-CN" altLang="en-US"/>
              <a:t>输入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ed:</a:t>
            </a:r>
            <a:r>
              <a:rPr lang="zh-CN" altLang="en-US"/>
              <a:t>编码解码架构应用学生</a:t>
            </a:r>
            <a:r>
              <a:rPr lang="zh-CN" altLang="en-US"/>
              <a:t>网络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seg:</a:t>
            </a:r>
            <a:r>
              <a:rPr lang="zh-CN" altLang="en-US"/>
              <a:t>附加分割网络替代经验融合策略，</a:t>
            </a:r>
            <a:r>
              <a:rPr lang="zh-CN" altLang="en-US"/>
              <a:t>即余弦距离的乘积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2450" y="257175"/>
            <a:ext cx="84486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 </a:t>
            </a:r>
            <a:r>
              <a:rPr lang="zh-CN" altLang="en-US" sz="24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消融实验</a:t>
            </a:r>
            <a:r>
              <a:rPr lang="en-US" altLang="zh-CN" sz="24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-Segmentation network </a:t>
            </a:r>
            <a:endParaRPr lang="en-US" altLang="zh-CN" sz="24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: 圆角 4"/>
          <p:cNvSpPr/>
          <p:nvPr>
            <p:custDataLst>
              <p:tags r:id="rId1"/>
            </p:custDataLst>
          </p:nvPr>
        </p:nvSpPr>
        <p:spPr>
          <a:xfrm>
            <a:off x="603250" y="717550"/>
            <a:ext cx="485140" cy="76200"/>
          </a:xfrm>
          <a:prstGeom prst="roundRect">
            <a:avLst>
              <a:gd name="adj" fmla="val 50000"/>
            </a:avLst>
          </a:prstGeom>
          <a:solidFill>
            <a:srgbClr val="0F6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983355" y="1161415"/>
            <a:ext cx="4133850" cy="1143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03250" y="14833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L1</a:t>
            </a:r>
            <a:r>
              <a:rPr lang="zh-CN" altLang="en-US"/>
              <a:t>损失的</a:t>
            </a:r>
            <a:r>
              <a:rPr lang="zh-CN" altLang="en-US"/>
              <a:t>有效性：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931285" y="3523615"/>
            <a:ext cx="5153025" cy="15240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03250" y="41014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分割网络输入的</a:t>
            </a:r>
            <a:r>
              <a:rPr lang="zh-CN" altLang="en-US"/>
              <a:t>三种方式：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75080" y="334645"/>
            <a:ext cx="9455785" cy="63868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2450" y="257175"/>
            <a:ext cx="56362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4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 sz="24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: 圆角 4"/>
          <p:cNvSpPr/>
          <p:nvPr>
            <p:custDataLst>
              <p:tags r:id="rId1"/>
            </p:custDataLst>
          </p:nvPr>
        </p:nvSpPr>
        <p:spPr>
          <a:xfrm>
            <a:off x="603250" y="717550"/>
            <a:ext cx="485140" cy="76200"/>
          </a:xfrm>
          <a:prstGeom prst="roundRect">
            <a:avLst>
              <a:gd name="adj" fmla="val 50000"/>
            </a:avLst>
          </a:prstGeom>
          <a:solidFill>
            <a:srgbClr val="0F6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601345" y="1015365"/>
            <a:ext cx="11008995" cy="3830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8100" indent="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SzPct val="101000"/>
              <a:buFont typeface="Wingdings" panose="05000000000000000000" pitchFamily="2" charset="2"/>
              <a:buNone/>
            </a:pPr>
            <a:endParaRPr lang="zh-CN" altLang="en-US" b="1" spc="3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323850" indent="-28575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SzPct val="101000"/>
              <a:buFont typeface="Wingdings" panose="05000000000000000000" pitchFamily="2" charset="2"/>
              <a:buChar char="n"/>
            </a:pPr>
            <a:r>
              <a:rPr lang="zh-CN" altLang="en-US">
                <a:sym typeface="+mn-ea"/>
              </a:rPr>
              <a:t>学生-教师(S-T)框架被称为知识蒸馏，已被证明在异常检测（</a:t>
            </a:r>
            <a:r>
              <a:rPr lang="en-US" altLang="zh-CN">
                <a:sym typeface="+mn-ea"/>
              </a:rPr>
              <a:t>AD</a:t>
            </a:r>
            <a:r>
              <a:rPr lang="zh-CN" altLang="en-US">
                <a:sym typeface="+mn-ea"/>
              </a:rPr>
              <a:t>）中是有效的。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模型通常只学习到了正常样本的特征表示。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pPr marL="323850" indent="-28575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SzPct val="101000"/>
              <a:buFont typeface="Wingdings" panose="05000000000000000000" pitchFamily="2" charset="2"/>
              <a:buChar char="n"/>
            </a:pPr>
            <a:endParaRPr lang="zh-CN" altLang="en-US">
              <a:solidFill>
                <a:srgbClr val="FF0000"/>
              </a:solidFill>
              <a:sym typeface="+mn-ea"/>
            </a:endParaRPr>
          </a:p>
          <a:p>
            <a:pPr marL="323850" indent="-28575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SzPct val="101000"/>
              <a:buFont typeface="Wingdings" panose="05000000000000000000" pitchFamily="2" charset="2"/>
              <a:buChar char="n"/>
            </a:pPr>
            <a:endParaRPr lang="zh-CN" altLang="en-US">
              <a:solidFill>
                <a:srgbClr val="FF0000"/>
              </a:solidFill>
              <a:sym typeface="+mn-ea"/>
            </a:endParaRPr>
          </a:p>
          <a:p>
            <a:pPr marL="323850" indent="-28575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SzPct val="101000"/>
              <a:buFont typeface="Wingdings" panose="05000000000000000000" pitchFamily="2" charset="2"/>
              <a:buChar char="n"/>
            </a:pPr>
            <a:r>
              <a:rPr lang="zh-CN" altLang="en-US">
                <a:solidFill>
                  <a:schemeClr val="tx1"/>
                </a:solidFill>
              </a:rPr>
              <a:t>在特征金字塔的各层应用知识蒸馏，以便聚合来自多个层的差异并表现出良好的性能。</a:t>
            </a:r>
            <a:r>
              <a:rPr lang="zh-CN" altLang="en-US">
                <a:solidFill>
                  <a:srgbClr val="FF0000"/>
                </a:solidFill>
              </a:rPr>
              <a:t>然而，不能保证S-T网络之间异常样本的特征总是不同的，因为在训练过程中没有异常样本的约束。即使有异常，学生网络也可能过度泛化。</a:t>
            </a:r>
            <a:endParaRPr lang="zh-CN" altLang="en-US" b="1" spc="300" dirty="0">
              <a:solidFill>
                <a:srgbClr val="FF0000"/>
              </a:solidFill>
              <a:cs typeface="+mn-ea"/>
              <a:sym typeface="+mn-lt"/>
            </a:endParaRPr>
          </a:p>
          <a:p>
            <a:pPr marL="542290" indent="0" algn="just" fontAlgn="auto">
              <a:lnSpc>
                <a:spcPct val="150000"/>
              </a:lnSpc>
              <a:buClr>
                <a:schemeClr val="accent5">
                  <a:lumMod val="75000"/>
                </a:schemeClr>
              </a:buClr>
              <a:buSzPct val="101000"/>
              <a:buFont typeface="Wingdings" panose="05000000000000000000" charset="0"/>
              <a:buNone/>
            </a:pPr>
            <a:endParaRPr lang="zh-CN" altLang="en-US" b="1" spc="300" dirty="0">
              <a:solidFill>
                <a:srgbClr val="FF0000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2450" y="257175"/>
            <a:ext cx="56362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24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创新点</a:t>
            </a:r>
            <a:endParaRPr lang="zh-CN" altLang="en-US" sz="24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: 圆角 4"/>
          <p:cNvSpPr/>
          <p:nvPr>
            <p:custDataLst>
              <p:tags r:id="rId1"/>
            </p:custDataLst>
          </p:nvPr>
        </p:nvSpPr>
        <p:spPr>
          <a:xfrm>
            <a:off x="603250" y="717550"/>
            <a:ext cx="485140" cy="76200"/>
          </a:xfrm>
          <a:prstGeom prst="roundRect">
            <a:avLst>
              <a:gd name="adj" fmla="val 50000"/>
            </a:avLst>
          </a:prstGeom>
          <a:solidFill>
            <a:srgbClr val="0F6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601345" y="1015365"/>
            <a:ext cx="11008995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8100" indent="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SzPct val="101000"/>
              <a:buFont typeface="Wingdings" panose="05000000000000000000" pitchFamily="2" charset="2"/>
              <a:buNone/>
            </a:pPr>
            <a:endParaRPr lang="zh-CN" altLang="en-US" b="1" spc="3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323850" indent="-28575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SzPct val="101000"/>
              <a:buFont typeface="Wingdings" panose="05000000000000000000" pitchFamily="2" charset="2"/>
              <a:buChar char="n"/>
            </a:pPr>
            <a:r>
              <a:rPr>
                <a:sym typeface="+mn-ea"/>
              </a:rPr>
              <a:t>提出了一种</a:t>
            </a:r>
            <a:r>
              <a:rPr>
                <a:solidFill>
                  <a:srgbClr val="FF0000"/>
                </a:solidFill>
                <a:sym typeface="+mn-ea"/>
              </a:rPr>
              <a:t>去噪学生编码器-解码器</a:t>
            </a:r>
            <a:r>
              <a:rPr>
                <a:sym typeface="+mn-ea"/>
              </a:rPr>
              <a:t>，它经过训练，可以显式地从具有</a:t>
            </a:r>
            <a:r>
              <a:rPr>
                <a:solidFill>
                  <a:srgbClr val="FF0000"/>
                </a:solidFill>
                <a:sym typeface="+mn-ea"/>
              </a:rPr>
              <a:t>异常输入</a:t>
            </a:r>
            <a:r>
              <a:rPr>
                <a:sym typeface="+mn-ea"/>
              </a:rPr>
              <a:t>的教师生成不同的特征表示。</a:t>
            </a:r>
            <a:endParaRPr>
              <a:sym typeface="+mn-ea"/>
            </a:endParaRPr>
          </a:p>
          <a:p>
            <a:pPr marL="323850" indent="-28575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SzPct val="101000"/>
              <a:buFont typeface="Wingdings" panose="05000000000000000000" pitchFamily="2" charset="2"/>
              <a:buChar char="n"/>
            </a:pPr>
            <a:endParaRPr>
              <a:sym typeface="+mn-ea"/>
            </a:endParaRPr>
          </a:p>
          <a:p>
            <a:pPr marL="323850" indent="-28575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SzPct val="101000"/>
              <a:buFont typeface="Wingdings" panose="05000000000000000000" pitchFamily="2" charset="2"/>
              <a:buChar char="n"/>
            </a:pPr>
            <a:r>
              <a:rPr lang="zh-CN" altLang="en-US"/>
              <a:t>采用</a:t>
            </a:r>
            <a:r>
              <a:rPr lang="zh-CN" altLang="en-US">
                <a:solidFill>
                  <a:srgbClr val="FF0000"/>
                </a:solidFill>
              </a:rPr>
              <a:t>分割网络自适应地融合多级特征相似度</a:t>
            </a:r>
            <a:r>
              <a:rPr lang="zh-CN" altLang="en-US"/>
              <a:t>来代替经验推理方法</a:t>
            </a:r>
            <a:endParaRPr lang="zh-CN" altLang="en-US"/>
          </a:p>
          <a:p>
            <a:pPr marL="323850" indent="-28575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SzPct val="101000"/>
              <a:buFont typeface="Wingdings" panose="05000000000000000000" pitchFamily="2" charset="2"/>
              <a:buChar char="n"/>
            </a:pPr>
            <a:endParaRPr lang="zh-CN" altLang="en-US"/>
          </a:p>
          <a:p>
            <a:pPr marL="323850" indent="-28575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SzPct val="101000"/>
              <a:buFont typeface="Wingdings" panose="05000000000000000000" pitchFamily="2" charset="2"/>
              <a:buChar char="n"/>
            </a:pPr>
            <a:endParaRPr lang="zh-CN" altLang="en-US"/>
          </a:p>
          <a:p>
            <a:pPr marL="323850" indent="-28575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SzPct val="101000"/>
              <a:buFont typeface="Wingdings" panose="05000000000000000000" pitchFamily="2" charset="2"/>
              <a:buChar char="n"/>
            </a:pPr>
            <a:r>
              <a:rPr lang="zh-CN" altLang="en-US"/>
              <a:t>在基准数据集上进行了广泛的实验，以证明我们的方法在各种任务上的有效性。</a:t>
            </a:r>
            <a:endParaRPr lang="zh-CN" altLang="en-US"/>
          </a:p>
          <a:p>
            <a:pPr marL="323850" indent="-28575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SzPct val="101000"/>
              <a:buFont typeface="Wingdings" panose="05000000000000000000" pitchFamily="2" charset="2"/>
              <a:buChar char="n"/>
            </a:pPr>
            <a:endParaRPr lang="zh-CN" altLang="en-US"/>
          </a:p>
          <a:p>
            <a:pPr marL="323850" indent="-28575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SzPct val="101000"/>
              <a:buFont typeface="Wingdings" panose="05000000000000000000" pitchFamily="2" charset="2"/>
              <a:buChar char="n"/>
            </a:pP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58190" y="432435"/>
            <a:ext cx="10163175" cy="5823585"/>
          </a:xfrm>
          <a:prstGeom prst="rect">
            <a:avLst/>
          </a:prstGeom>
        </p:spPr>
      </p:pic>
      <p:sp>
        <p:nvSpPr>
          <p:cNvPr id="16" name="矩形: 圆角 4"/>
          <p:cNvSpPr/>
          <p:nvPr>
            <p:custDataLst>
              <p:tags r:id="rId3"/>
            </p:custDataLst>
          </p:nvPr>
        </p:nvSpPr>
        <p:spPr>
          <a:xfrm>
            <a:off x="552450" y="687070"/>
            <a:ext cx="485140" cy="76200"/>
          </a:xfrm>
          <a:prstGeom prst="roundRect">
            <a:avLst>
              <a:gd name="adj" fmla="val 50000"/>
            </a:avLst>
          </a:prstGeom>
          <a:solidFill>
            <a:srgbClr val="0F6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7" name="文本框 16"/>
          <p:cNvSpPr txBox="1"/>
          <p:nvPr>
            <p:custDataLst>
              <p:tags r:id="rId4"/>
            </p:custDataLst>
          </p:nvPr>
        </p:nvSpPr>
        <p:spPr>
          <a:xfrm>
            <a:off x="482600" y="217170"/>
            <a:ext cx="56362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 </a:t>
            </a:r>
            <a:r>
              <a:rPr lang="zh-CN" altLang="en-US" sz="24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模型架构</a:t>
            </a:r>
            <a:endParaRPr lang="zh-CN" altLang="en-US" sz="24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2450" y="257175"/>
            <a:ext cx="56362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3-1 </a:t>
            </a:r>
            <a:r>
              <a:rPr sz="24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Synthetic Anomaly Generation</a:t>
            </a:r>
            <a:endParaRPr sz="24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785485" y="1684020"/>
            <a:ext cx="5838825" cy="5334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74065" y="793750"/>
            <a:ext cx="4858385" cy="44354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91135" y="3609340"/>
            <a:ext cx="14293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外部数据源</a:t>
            </a:r>
            <a:endParaRPr lang="zh-CN" altLang="en-US" sz="1200"/>
          </a:p>
        </p:txBody>
      </p:sp>
      <p:sp>
        <p:nvSpPr>
          <p:cNvPr id="2" name="矩形: 圆角 4"/>
          <p:cNvSpPr/>
          <p:nvPr>
            <p:custDataLst>
              <p:tags r:id="rId5"/>
            </p:custDataLst>
          </p:nvPr>
        </p:nvSpPr>
        <p:spPr>
          <a:xfrm>
            <a:off x="603250" y="717550"/>
            <a:ext cx="485140" cy="76200"/>
          </a:xfrm>
          <a:prstGeom prst="roundRect">
            <a:avLst>
              <a:gd name="adj" fmla="val 50000"/>
            </a:avLst>
          </a:prstGeom>
          <a:solidFill>
            <a:srgbClr val="0F6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4"/>
          <p:cNvSpPr/>
          <p:nvPr>
            <p:custDataLst>
              <p:tags r:id="rId1"/>
            </p:custDataLst>
          </p:nvPr>
        </p:nvSpPr>
        <p:spPr>
          <a:xfrm>
            <a:off x="603250" y="717550"/>
            <a:ext cx="485140" cy="76200"/>
          </a:xfrm>
          <a:prstGeom prst="roundRect">
            <a:avLst>
              <a:gd name="adj" fmla="val 50000"/>
            </a:avLst>
          </a:prstGeom>
          <a:solidFill>
            <a:srgbClr val="0F6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9855" y="952500"/>
            <a:ext cx="8408035" cy="3352165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8128000" y="95250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最小化</a:t>
            </a:r>
            <a:r>
              <a:rPr lang="en-US" altLang="zh-CN" sz="1400"/>
              <a:t>S-T</a:t>
            </a:r>
            <a:r>
              <a:rPr lang="zh-CN" altLang="en-US" sz="1400"/>
              <a:t>特征间的余弦距离</a:t>
            </a:r>
            <a:r>
              <a:rPr lang="zh-CN" altLang="en-US" sz="1400"/>
              <a:t>并求和：</a:t>
            </a:r>
            <a:endParaRPr lang="zh-CN" altLang="en-US" sz="1400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747760" y="1515110"/>
            <a:ext cx="2695575" cy="1856740"/>
          </a:xfrm>
          <a:prstGeom prst="rect">
            <a:avLst/>
          </a:prstGeom>
        </p:spPr>
      </p:pic>
      <p:sp>
        <p:nvSpPr>
          <p:cNvPr id="13" name="文本框 12"/>
          <p:cNvSpPr txBox="1"/>
          <p:nvPr>
            <p:custDataLst>
              <p:tags r:id="rId7"/>
            </p:custDataLst>
          </p:nvPr>
        </p:nvSpPr>
        <p:spPr>
          <a:xfrm>
            <a:off x="568325" y="257175"/>
            <a:ext cx="70491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3-2 </a:t>
            </a:r>
            <a:r>
              <a:rPr sz="24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Denoising Student-Teacher Network</a:t>
            </a:r>
            <a:endParaRPr sz="24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2450" y="257175"/>
            <a:ext cx="65690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3-3 </a:t>
            </a:r>
            <a:r>
              <a:rPr sz="24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Segmentation Network</a:t>
            </a:r>
            <a:endParaRPr sz="24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670915" y="797540"/>
            <a:ext cx="485263" cy="28388"/>
          </a:xfrm>
          <a:prstGeom prst="roundRect">
            <a:avLst>
              <a:gd name="adj" fmla="val 50000"/>
            </a:avLst>
          </a:prstGeom>
          <a:solidFill>
            <a:srgbClr val="0F6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52450" y="5076825"/>
            <a:ext cx="9853930" cy="7334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zh-CN" altLang="en-US"/>
              <a:t>如果区分所有级别特征并不那么准确，结果可能是次优的。所以使用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分割网络自适应地融合多级特征相似度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906145"/>
            <a:ext cx="8954135" cy="361696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013825" y="2505710"/>
            <a:ext cx="3015615" cy="3359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400"/>
              <a:t>推理过程中采用相似度来计算</a:t>
            </a:r>
            <a:endParaRPr lang="zh-CN" altLang="en-US" sz="1400"/>
          </a:p>
          <a:p>
            <a:r>
              <a:rPr lang="zh-CN" altLang="en-US" sz="1400"/>
              <a:t>异常分数</a:t>
            </a:r>
            <a:endParaRPr lang="zh-CN" altLang="en-US" sz="1400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6864350" y="2632075"/>
            <a:ext cx="2197100" cy="698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2450" y="257175"/>
            <a:ext cx="56362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sz="2400" b="1" dirty="0">
                <a:solidFill>
                  <a:srgbClr val="0F6F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Ground truth downsampling</a:t>
            </a:r>
            <a:endParaRPr sz="2400" b="1" dirty="0">
              <a:solidFill>
                <a:srgbClr val="0F6FC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: 圆角 4"/>
          <p:cNvSpPr/>
          <p:nvPr>
            <p:custDataLst>
              <p:tags r:id="rId1"/>
            </p:custDataLst>
          </p:nvPr>
        </p:nvSpPr>
        <p:spPr>
          <a:xfrm>
            <a:off x="603250" y="717550"/>
            <a:ext cx="485140" cy="76200"/>
          </a:xfrm>
          <a:prstGeom prst="roundRect">
            <a:avLst>
              <a:gd name="adj" fmla="val 50000"/>
            </a:avLst>
          </a:prstGeom>
          <a:solidFill>
            <a:srgbClr val="0F6F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52450" y="1005205"/>
            <a:ext cx="10420350" cy="2381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923405" y="3674110"/>
            <a:ext cx="35039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像素级评估的先验实现对齐很差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52450" y="3674110"/>
            <a:ext cx="5250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b:</a:t>
            </a:r>
            <a:r>
              <a:rPr lang="zh-CN" altLang="en-US"/>
              <a:t>双线性插值，（</a:t>
            </a:r>
            <a:r>
              <a:rPr lang="en-US" altLang="zh-CN"/>
              <a:t>0</a:t>
            </a:r>
            <a:r>
              <a:rPr lang="zh-CN" altLang="en-US"/>
              <a:t>，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-&gt;0 ,mask</a:t>
            </a:r>
            <a:r>
              <a:rPr lang="zh-CN" altLang="en-US"/>
              <a:t>消失</a:t>
            </a:r>
            <a:endParaRPr lang="zh-CN" altLang="en-US"/>
          </a:p>
        </p:txBody>
      </p:sp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552450" y="4169410"/>
            <a:ext cx="5018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c:</a:t>
            </a:r>
            <a:r>
              <a:rPr lang="zh-CN" altLang="en-US"/>
              <a:t>双线性插值，（</a:t>
            </a:r>
            <a:r>
              <a:rPr lang="en-US" altLang="zh-CN"/>
              <a:t>0</a:t>
            </a:r>
            <a:r>
              <a:rPr lang="zh-CN" altLang="en-US"/>
              <a:t>，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-&gt;1 ,mask</a:t>
            </a:r>
            <a:r>
              <a:rPr lang="zh-CN" altLang="en-US"/>
              <a:t>太粗</a:t>
            </a:r>
            <a:endParaRPr lang="zh-CN" altLang="en-US"/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517525" y="46647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d:</a:t>
            </a:r>
            <a:r>
              <a:rPr lang="zh-CN" altLang="en-US"/>
              <a:t>最近插值，</a:t>
            </a:r>
            <a:r>
              <a:rPr lang="en-US" altLang="zh-CN"/>
              <a:t>mask</a:t>
            </a:r>
            <a:r>
              <a:rPr lang="zh-CN" altLang="en-US"/>
              <a:t>不连续</a:t>
            </a:r>
            <a:endParaRPr lang="zh-CN" altLang="en-US"/>
          </a:p>
        </p:txBody>
      </p:sp>
      <p:sp>
        <p:nvSpPr>
          <p:cNvPr id="12" name="文本框 11"/>
          <p:cNvSpPr txBox="1"/>
          <p:nvPr>
            <p:custDataLst>
              <p:tags r:id="rId6"/>
            </p:custDataLst>
          </p:nvPr>
        </p:nvSpPr>
        <p:spPr>
          <a:xfrm>
            <a:off x="517525" y="53206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e:</a:t>
            </a:r>
            <a:r>
              <a:rPr lang="zh-CN" altLang="en-US"/>
              <a:t>双线性插值，阈值为</a:t>
            </a:r>
            <a:r>
              <a:rPr lang="en-US" altLang="zh-CN"/>
              <a:t>0.5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commondata" val="eyJoZGlkIjoiM2Y0YWZjMTcwZDUxYjE0OTViNTgyMGZlOGFmOTFhMGUifQ==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1042</Words>
  <Application>WPS 演示</Application>
  <PresentationFormat>宽屏</PresentationFormat>
  <Paragraphs>77</Paragraphs>
  <Slides>13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Times New Roman</vt:lpstr>
      <vt:lpstr>等线</vt:lpstr>
      <vt:lpstr>Wingdings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光 夏磊</dc:creator>
  <cp:lastModifiedBy>XXX</cp:lastModifiedBy>
  <cp:revision>189</cp:revision>
  <dcterms:created xsi:type="dcterms:W3CDTF">2019-11-14T08:59:00Z</dcterms:created>
  <dcterms:modified xsi:type="dcterms:W3CDTF">2024-01-12T09:10:17Z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F90895CD12134F5FA00DFAF87E9CC83E_13</vt:lpwstr>
  </property>
</Properties>
</file>