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3" r:id="rId1"/>
    <p:sldMasterId id="2147483666" r:id="rId2"/>
  </p:sldMasterIdLst>
  <p:notesMasterIdLst>
    <p:notesMasterId r:id="rId20"/>
  </p:notesMasterIdLst>
  <p:sldIdLst>
    <p:sldId id="3228" r:id="rId3"/>
    <p:sldId id="3280" r:id="rId4"/>
    <p:sldId id="3233" r:id="rId5"/>
    <p:sldId id="3262" r:id="rId6"/>
    <p:sldId id="548" r:id="rId7"/>
    <p:sldId id="3249" r:id="rId8"/>
    <p:sldId id="3281" r:id="rId9"/>
    <p:sldId id="3290" r:id="rId10"/>
    <p:sldId id="3282" r:id="rId11"/>
    <p:sldId id="3283" r:id="rId12"/>
    <p:sldId id="3263" r:id="rId13"/>
    <p:sldId id="3284" r:id="rId14"/>
    <p:sldId id="3286" r:id="rId15"/>
    <p:sldId id="3287" r:id="rId16"/>
    <p:sldId id="3267" r:id="rId17"/>
    <p:sldId id="3288" r:id="rId18"/>
    <p:sldId id="3289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54DC"/>
    <a:srgbClr val="5B9BD5"/>
    <a:srgbClr val="FF0000"/>
    <a:srgbClr val="1A78C2"/>
    <a:srgbClr val="1A78C3"/>
    <a:srgbClr val="1B6299"/>
    <a:srgbClr val="8609AD"/>
    <a:srgbClr val="1C6299"/>
    <a:srgbClr val="1B6298"/>
    <a:srgbClr val="96C4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78935" autoAdjust="0"/>
  </p:normalViewPr>
  <p:slideViewPr>
    <p:cSldViewPr snapToGrid="0" showGuides="1">
      <p:cViewPr>
        <p:scale>
          <a:sx n="100" d="100"/>
          <a:sy n="100" d="100"/>
        </p:scale>
        <p:origin x="996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510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339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654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更极端的对齐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594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判别器就是一个</a:t>
            </a:r>
            <a:r>
              <a:rPr lang="en-US" altLang="zh-CN" dirty="0"/>
              <a:t>1x1</a:t>
            </a:r>
            <a:r>
              <a:rPr lang="zh-CN" altLang="en-US" dirty="0"/>
              <a:t>卷积加一个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2996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判别器就是一个</a:t>
            </a:r>
            <a:r>
              <a:rPr lang="en-US" altLang="zh-CN" dirty="0"/>
              <a:t>1x1</a:t>
            </a:r>
            <a:r>
              <a:rPr lang="zh-CN" altLang="en-US" dirty="0"/>
              <a:t>卷积加一个</a:t>
            </a:r>
            <a:r>
              <a:rPr lang="en-US" altLang="zh-CN" dirty="0" err="1"/>
              <a:t>softmax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390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TokenFusion</a:t>
            </a:r>
            <a:r>
              <a:rPr lang="zh-CN" altLang="en-US" dirty="0"/>
              <a:t>比较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52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 err="1"/>
              <a:t>SwinTransformer</a:t>
            </a:r>
            <a:r>
              <a:rPr lang="zh-CN" altLang="en-US" dirty="0"/>
              <a:t>的即插即用比较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NYUDv2</a:t>
            </a:r>
            <a:r>
              <a:rPr lang="zh-CN" altLang="en-US" dirty="0"/>
              <a:t>、</a:t>
            </a:r>
            <a:r>
              <a:rPr lang="en-US" altLang="zh-CN" dirty="0"/>
              <a:t>SUN RGB-D</a:t>
            </a:r>
            <a:r>
              <a:rPr lang="zh-CN" altLang="en-US" dirty="0"/>
              <a:t>、</a:t>
            </a:r>
            <a:r>
              <a:rPr lang="en-US" altLang="zh-CN" dirty="0" err="1"/>
              <a:t>DeLiVER</a:t>
            </a:r>
            <a:r>
              <a:rPr lang="zh-CN" altLang="en-US" dirty="0"/>
              <a:t>数据集的与</a:t>
            </a:r>
            <a:r>
              <a:rPr lang="en-US" altLang="zh-CN" dirty="0"/>
              <a:t>SOTA</a:t>
            </a:r>
            <a:r>
              <a:rPr lang="zh-CN" altLang="en-US" dirty="0"/>
              <a:t>比较</a:t>
            </a:r>
            <a:endParaRPr lang="en-US" altLang="zh-CN" dirty="0"/>
          </a:p>
          <a:p>
            <a:r>
              <a:rPr lang="zh-CN" altLang="en-US" dirty="0"/>
              <a:t>降低了运算量的同时还略微提升性能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587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消融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651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2C3A4A"/>
                </a:solidFill>
                <a:effectLst/>
                <a:latin typeface="__Noto_Sans_086c6e"/>
              </a:rPr>
              <a:t>清华的博士，现在在北师大副教授</a:t>
            </a:r>
            <a:endParaRPr lang="en-US" altLang="zh-CN" b="1" i="0" dirty="0">
              <a:solidFill>
                <a:srgbClr val="2C3A4A"/>
              </a:solidFill>
              <a:effectLst/>
              <a:latin typeface="__Noto_Sans_086c6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2C3A4A"/>
                </a:solidFill>
                <a:effectLst/>
                <a:latin typeface="__Noto_Sans_086c6e"/>
              </a:rPr>
              <a:t>模态转换和融合</a:t>
            </a:r>
            <a:endParaRPr lang="en-US" altLang="zh-CN" b="1" i="0" dirty="0">
              <a:solidFill>
                <a:srgbClr val="2C3A4A"/>
              </a:solidFill>
              <a:effectLst/>
              <a:latin typeface="__Noto_Sans_086c6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847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2C3A4A"/>
                </a:solidFill>
                <a:effectLst/>
                <a:latin typeface="__Noto_Sans_086c6e"/>
              </a:rPr>
              <a:t>北大的博士，现在在华为的实验室</a:t>
            </a:r>
            <a:endParaRPr lang="en-US" altLang="zh-CN" b="1" i="0" dirty="0">
              <a:solidFill>
                <a:srgbClr val="2C3A4A"/>
              </a:solidFill>
              <a:effectLst/>
              <a:latin typeface="__Noto_Sans_086c6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solidFill>
                  <a:srgbClr val="2C3A4A"/>
                </a:solidFill>
                <a:effectLst/>
                <a:latin typeface="__Noto_Sans_086c6e"/>
              </a:rPr>
              <a:t>主要是做</a:t>
            </a:r>
            <a:r>
              <a:rPr lang="en-US" altLang="zh-CN" b="1" i="0" dirty="0">
                <a:solidFill>
                  <a:srgbClr val="2C3A4A"/>
                </a:solidFill>
                <a:effectLst/>
                <a:latin typeface="__Noto_Sans_086c6e"/>
              </a:rPr>
              <a:t>Transformer</a:t>
            </a:r>
            <a:r>
              <a:rPr lang="zh-CN" altLang="en-US" b="1" i="0" dirty="0">
                <a:solidFill>
                  <a:srgbClr val="2C3A4A"/>
                </a:solidFill>
                <a:effectLst/>
                <a:latin typeface="__Noto_Sans_086c6e"/>
              </a:rPr>
              <a:t>架构改进</a:t>
            </a:r>
            <a:endParaRPr lang="en-US" altLang="zh-CN" b="1" i="0" dirty="0">
              <a:solidFill>
                <a:srgbClr val="2C3A4A"/>
              </a:solidFill>
              <a:effectLst/>
              <a:latin typeface="__Noto_Sans_086c6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7150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367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16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29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第一个公式是相机投影，右边的</a:t>
            </a:r>
            <a:r>
              <a:rPr lang="en-US" altLang="zh-CN" dirty="0"/>
              <a:t>【</a:t>
            </a:r>
            <a:r>
              <a:rPr lang="en-US" altLang="zh-CN" dirty="0" err="1"/>
              <a:t>Xnpoint</a:t>
            </a:r>
            <a:r>
              <a:rPr lang="zh-CN" altLang="en-US" dirty="0"/>
              <a:t>，，</a:t>
            </a:r>
            <a:r>
              <a:rPr lang="en-US" altLang="zh-CN" dirty="0"/>
              <a:t>】</a:t>
            </a:r>
            <a:r>
              <a:rPr lang="zh-CN" altLang="en-US" dirty="0"/>
              <a:t>为点云在三维世界的坐标，</a:t>
            </a:r>
            <a:r>
              <a:rPr lang="en-US" altLang="zh-CN" dirty="0"/>
              <a:t>Rt</a:t>
            </a:r>
            <a:r>
              <a:rPr lang="zh-CN" altLang="en-US" dirty="0"/>
              <a:t>是一次外参变换（旋转和平移）负责将三维世界坐标转移到相机坐标系，</a:t>
            </a:r>
            <a:r>
              <a:rPr lang="en-US" altLang="zh-CN" dirty="0"/>
              <a:t>K</a:t>
            </a:r>
            <a:r>
              <a:rPr lang="zh-CN" altLang="en-US" dirty="0"/>
              <a:t>是内参变换（焦点、主点），负责将相机坐标系投影到齐次像素坐标</a:t>
            </a:r>
            <a:endParaRPr lang="en-US" altLang="zh-CN" dirty="0"/>
          </a:p>
          <a:p>
            <a:r>
              <a:rPr lang="zh-CN" altLang="en-US" dirty="0"/>
              <a:t>然后将三个坐标同时除以</a:t>
            </a:r>
            <a:r>
              <a:rPr lang="en-US" altLang="zh-CN" dirty="0"/>
              <a:t>z</a:t>
            </a:r>
            <a:r>
              <a:rPr lang="zh-CN" altLang="en-US" dirty="0"/>
              <a:t>，得到标准二维像素坐标，利用这个坐标计算在</a:t>
            </a:r>
            <a:r>
              <a:rPr lang="en-US" altLang="zh-CN" dirty="0"/>
              <a:t>Patch</a:t>
            </a:r>
            <a:r>
              <a:rPr lang="zh-CN" altLang="en-US" dirty="0"/>
              <a:t>中的位置，</a:t>
            </a:r>
            <a:r>
              <a:rPr lang="en-US" altLang="zh-CN" dirty="0"/>
              <a:t>P</a:t>
            </a:r>
            <a:r>
              <a:rPr lang="zh-CN" altLang="en-US" dirty="0"/>
              <a:t>代表</a:t>
            </a:r>
            <a:r>
              <a:rPr lang="en-US" altLang="zh-CN" dirty="0"/>
              <a:t>Patch</a:t>
            </a:r>
            <a:r>
              <a:rPr lang="zh-CN" altLang="en-US" dirty="0"/>
              <a:t>的尺寸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0685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895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93188" y="2927254"/>
            <a:ext cx="83981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Alignment-aware Fusion</a:t>
            </a:r>
            <a:r>
              <a: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913765">
              <a:defRPr/>
            </a:pP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TokenFusion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to </a:t>
            </a:r>
            <a:r>
              <a:rPr lang="en-US" altLang="zh-CN" sz="3200" b="1" dirty="0" err="1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GeminiFusion</a:t>
            </a:r>
            <a:endParaRPr lang="en-US" altLang="zh-CN" sz="32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581189" y="5938779"/>
            <a:ext cx="3028952" cy="799311"/>
            <a:chOff x="4977763" y="4912139"/>
            <a:chExt cx="3028952" cy="799311"/>
          </a:xfrm>
        </p:grpSpPr>
        <p:sp>
          <p:nvSpPr>
            <p:cNvPr id="16" name="文本占位符 56"/>
            <p:cNvSpPr txBox="1"/>
            <p:nvPr/>
          </p:nvSpPr>
          <p:spPr>
            <a:xfrm>
              <a:off x="5530014" y="4912139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汇报人：邓恒章</a:t>
              </a: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4977763" y="5415179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2025 / 6 / 21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3">
            <a:extLst>
              <a:ext uri="{FF2B5EF4-FFF2-40B4-BE49-F238E27FC236}">
                <a16:creationId xmlns:a16="http://schemas.microsoft.com/office/drawing/2014/main" id="{F3FB24F5-63D6-4DE8-8E4D-977EB21B2EFE}"/>
              </a:ext>
            </a:extLst>
          </p:cNvPr>
          <p:cNvSpPr txBox="1"/>
          <p:nvPr/>
        </p:nvSpPr>
        <p:spPr>
          <a:xfrm>
            <a:off x="4581189" y="5389845"/>
            <a:ext cx="3028952" cy="798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CVPR2022 </a:t>
            </a:r>
            <a:r>
              <a: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＆ 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ICML 2024</a:t>
            </a:r>
            <a:endParaRPr lang="zh-CN" altLang="en-US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GeminiFusion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0E6106-A52D-4610-9809-0F750981492A}"/>
              </a:ext>
            </a:extLst>
          </p:cNvPr>
          <p:cNvSpPr txBox="1"/>
          <p:nvPr/>
        </p:nvSpPr>
        <p:spPr>
          <a:xfrm>
            <a:off x="965200" y="834473"/>
            <a:ext cx="1047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Motivation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en-US" altLang="zh-CN" dirty="0" err="1"/>
              <a:t>TokenFusion</a:t>
            </a:r>
            <a:r>
              <a:rPr lang="zh-CN" altLang="en-US" dirty="0"/>
              <a:t>基于对齐的弱信息交换设计能够最大效率的交换信息</a:t>
            </a:r>
            <a:endParaRPr lang="en-US" altLang="zh-CN" dirty="0"/>
          </a:p>
          <a:p>
            <a:r>
              <a:rPr lang="en-US" altLang="zh-CN" dirty="0"/>
              <a:t>·</a:t>
            </a:r>
            <a:r>
              <a:rPr lang="zh-CN" altLang="en-US" dirty="0"/>
              <a:t>但存在缺点，得分机制会引入随机性，基于阈值的保留方式并不能保存单模态内的重要信息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CF7EEF-4DD6-4A40-A8BA-CAD056C07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991" y="1766577"/>
            <a:ext cx="7912922" cy="232078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2C17DD-6F62-4127-85EF-2CFF58FF0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828" y="4267274"/>
            <a:ext cx="7799904" cy="212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590"/>
      </p:ext>
    </p:extLst>
  </p:cSld>
  <p:clrMapOvr>
    <a:masterClrMapping/>
  </p:clrMapOvr>
  <p:transition spd="slow" advClick="0" advTm="1000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GeminiFusion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90E6106-A52D-4610-9809-0F750981492A}"/>
                  </a:ext>
                </a:extLst>
              </p:cNvPr>
              <p:cNvSpPr txBox="1"/>
              <p:nvPr/>
            </p:nvSpPr>
            <p:spPr>
              <a:xfrm>
                <a:off x="965200" y="971130"/>
                <a:ext cx="1047008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Motivation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en-US" altLang="zh-CN" dirty="0"/>
                  <a:t>·</a:t>
                </a:r>
                <a:r>
                  <a:rPr lang="zh-CN" altLang="en-US" dirty="0"/>
                  <a:t>交叉注意力性能强大，只是计算量过于复杂</a:t>
                </a:r>
                <a:endParaRPr lang="en-US" altLang="zh-CN" dirty="0"/>
              </a:p>
              <a:p>
                <a:r>
                  <a:rPr lang="en-US" altLang="zh-CN" dirty="0"/>
                  <a:t>·</a:t>
                </a:r>
                <a:r>
                  <a:rPr lang="zh-CN" altLang="en-US" dirty="0"/>
                  <a:t>基于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级别进行交叉计算复杂度为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90E6106-A52D-4610-9809-0F7509814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200" y="971130"/>
                <a:ext cx="10470080" cy="946991"/>
              </a:xfrm>
              <a:prstGeom prst="rect">
                <a:avLst/>
              </a:prstGeom>
              <a:blipFill>
                <a:blip r:embed="rId4"/>
                <a:stretch>
                  <a:fillRect l="-466" t="-3205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32796B7A-3774-4902-9C61-4CC4CAEBC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3952" y="2024776"/>
            <a:ext cx="4724400" cy="13049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30CB701-E3F5-4345-80E5-E2CDEA79129C}"/>
                  </a:ext>
                </a:extLst>
              </p:cNvPr>
              <p:cNvSpPr txBox="1"/>
              <p:nvPr/>
            </p:nvSpPr>
            <p:spPr>
              <a:xfrm>
                <a:off x="905342" y="3644302"/>
                <a:ext cx="105897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·</a:t>
                </a:r>
                <a:r>
                  <a:rPr lang="zh-CN" altLang="en-US" dirty="0"/>
                  <a:t>仅关注相同位置的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间进行</a:t>
                </a:r>
                <a:r>
                  <a:rPr lang="en-US" altLang="zh-CN" dirty="0"/>
                  <a:t>fusion</a:t>
                </a:r>
                <a:r>
                  <a:rPr lang="zh-CN" altLang="en-US" dirty="0"/>
                  <a:t>，对像素级的点进行交叉注意力计算可以显著降低计算量</a:t>
                </a:r>
                <a:endParaRPr lang="en-US" altLang="zh-CN" dirty="0"/>
              </a:p>
              <a:p>
                <a:r>
                  <a:rPr lang="en-US" altLang="zh-CN" dirty="0"/>
                  <a:t>·</a:t>
                </a:r>
                <a:r>
                  <a:rPr lang="zh-CN" altLang="en-US" dirty="0"/>
                  <a:t>计算复杂度为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,N</a:t>
                </a:r>
                <a:r>
                  <a:rPr lang="zh-CN" altLang="en-US" dirty="0"/>
                  <a:t>在视觉</a:t>
                </a:r>
                <a:r>
                  <a:rPr lang="en-US" altLang="zh-CN" dirty="0"/>
                  <a:t>Transformer</a:t>
                </a:r>
                <a:r>
                  <a:rPr lang="zh-CN" altLang="en-US" dirty="0"/>
                  <a:t>设计中大多数情况远远大于</a:t>
                </a:r>
                <a:r>
                  <a:rPr lang="en-US" altLang="zh-CN" dirty="0"/>
                  <a:t>d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30CB701-E3F5-4345-80E5-E2CDEA791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2" y="3644302"/>
                <a:ext cx="10589796" cy="923330"/>
              </a:xfrm>
              <a:prstGeom prst="rect">
                <a:avLst/>
              </a:prstGeom>
              <a:blipFill>
                <a:blip r:embed="rId6"/>
                <a:stretch>
                  <a:fillRect l="-518" t="-3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CD7EEC3A-C74F-4F46-B438-1BD3814B6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8869" y="4713634"/>
            <a:ext cx="5174262" cy="8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14419"/>
      </p:ext>
    </p:extLst>
  </p:cSld>
  <p:clrMapOvr>
    <a:masterClrMapping/>
  </p:clrMapOvr>
  <p:transition spd="slow" advClick="0" advTm="1000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GeminiFusion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035629-3182-47E5-83D1-68F804163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4" y="1391989"/>
            <a:ext cx="10858500" cy="511635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EFAA8CD8-978B-4E7B-8066-B9207D805E21}"/>
              </a:ext>
            </a:extLst>
          </p:cNvPr>
          <p:cNvSpPr txBox="1"/>
          <p:nvPr/>
        </p:nvSpPr>
        <p:spPr>
          <a:xfrm>
            <a:off x="1258183" y="850235"/>
            <a:ext cx="967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核心思想：</a:t>
            </a:r>
            <a:endParaRPr lang="en-US" altLang="zh-CN" dirty="0"/>
          </a:p>
          <a:p>
            <a:r>
              <a:rPr lang="zh-CN" altLang="en-US" dirty="0"/>
              <a:t>在位置相同的不同模态</a:t>
            </a:r>
            <a:r>
              <a:rPr lang="en-US" altLang="zh-CN" dirty="0"/>
              <a:t>Token</a:t>
            </a:r>
            <a:r>
              <a:rPr lang="zh-CN" altLang="en-US" dirty="0"/>
              <a:t>内部进行像素级别的交叉注意力</a:t>
            </a:r>
            <a:r>
              <a:rPr lang="en-US" altLang="zh-CN" dirty="0"/>
              <a:t>Fusion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991497"/>
      </p:ext>
    </p:extLst>
  </p:cSld>
  <p:clrMapOvr>
    <a:masterClrMapping/>
  </p:clrMapOvr>
  <p:transition spd="slow" advClick="0" advTm="1000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GeminiFusion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AA8CD8-978B-4E7B-8066-B9207D805E21}"/>
              </a:ext>
            </a:extLst>
          </p:cNvPr>
          <p:cNvSpPr txBox="1"/>
          <p:nvPr/>
        </p:nvSpPr>
        <p:spPr>
          <a:xfrm>
            <a:off x="1023538" y="1194480"/>
            <a:ext cx="10144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：注意力机制与交换策略相冲突</a:t>
            </a:r>
            <a:endParaRPr lang="en-US" altLang="zh-CN" dirty="0"/>
          </a:p>
          <a:p>
            <a:r>
              <a:rPr lang="zh-CN" altLang="en-US" dirty="0"/>
              <a:t>注意力机制倾向于对更相似的两组数据基于更高的注意力分数，而相似的数据进行</a:t>
            </a:r>
            <a:r>
              <a:rPr lang="en-US" altLang="zh-CN" dirty="0"/>
              <a:t>Fusion</a:t>
            </a:r>
            <a:r>
              <a:rPr lang="zh-CN" altLang="en-US" dirty="0"/>
              <a:t>难以捕捉额外信息，对差异更大的数据进行交换更有效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提出了一种对模态间关系的判别器，用于评估模态差异性，输出关系分数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357E40-896A-40D3-9673-5584D41EE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87" y="2608264"/>
            <a:ext cx="5153025" cy="9906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B165053-CA0C-4E6C-94EA-79B2AE63BCF9}"/>
              </a:ext>
            </a:extLst>
          </p:cNvPr>
          <p:cNvSpPr txBox="1"/>
          <p:nvPr/>
        </p:nvSpPr>
        <p:spPr>
          <a:xfrm>
            <a:off x="929104" y="3703419"/>
            <a:ext cx="10144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：像素级别注意力无法</a:t>
            </a:r>
            <a:r>
              <a:rPr lang="en-US" altLang="zh-CN" dirty="0" err="1"/>
              <a:t>Softmax</a:t>
            </a:r>
            <a:r>
              <a:rPr lang="zh-CN" altLang="en-US" dirty="0"/>
              <a:t>，导致注意力退化</a:t>
            </a:r>
            <a:endParaRPr lang="en-US" altLang="zh-CN" dirty="0"/>
          </a:p>
          <a:p>
            <a:r>
              <a:rPr lang="zh-CN" altLang="en-US" dirty="0"/>
              <a:t>仅采用像素间的交叉注意力仅为一个数值，永远取</a:t>
            </a:r>
            <a:r>
              <a:rPr lang="en-US" altLang="zh-CN" dirty="0"/>
              <a:t>1</a:t>
            </a:r>
            <a:r>
              <a:rPr lang="zh-CN" altLang="en-US" dirty="0"/>
              <a:t>，无法化为分布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引入像素内部自注意力，使注意力能够同时关注模态内和模态间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62CC8F1-0752-4628-8772-D143A1E2C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207" y="5129198"/>
            <a:ext cx="4437586" cy="106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36850"/>
      </p:ext>
    </p:extLst>
  </p:cSld>
  <p:clrMapOvr>
    <a:masterClrMapping/>
  </p:clrMapOvr>
  <p:transition spd="slow" advClick="0" advTm="1000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GeminiFusion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AA8CD8-978B-4E7B-8066-B9207D805E21}"/>
              </a:ext>
            </a:extLst>
          </p:cNvPr>
          <p:cNvSpPr txBox="1"/>
          <p:nvPr/>
        </p:nvSpPr>
        <p:spPr>
          <a:xfrm>
            <a:off x="1023538" y="1194480"/>
            <a:ext cx="10144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3</a:t>
            </a:r>
            <a:r>
              <a:rPr lang="zh-CN" altLang="en-US" dirty="0"/>
              <a:t>：注意力存在对自我关注的固有偏差</a:t>
            </a:r>
            <a:endParaRPr lang="en-US" altLang="zh-CN" dirty="0"/>
          </a:p>
          <a:p>
            <a:r>
              <a:rPr lang="zh-CN" altLang="en-US" dirty="0"/>
              <a:t>当前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K</a:t>
            </a:r>
            <a:r>
              <a:rPr lang="zh-CN" altLang="en-US" dirty="0"/>
              <a:t>都来自第一个模态，所计算注意力分数基于对自我模态的关注度，影响学习跨模态的表示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提出了一种层自适应噪声，在每一层注入可学习的少量噪声，巧妙增强特征表示而不带来额外负担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ED6E3A-0414-4F7C-9FDE-F007283C5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04" y="2828875"/>
            <a:ext cx="4725017" cy="29651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E517DFF-01AB-460A-81AB-40432364AE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121" y="2838401"/>
            <a:ext cx="6205481" cy="257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44012"/>
      </p:ext>
    </p:extLst>
  </p:cSld>
  <p:clrMapOvr>
    <a:masterClrMapping/>
  </p:clrMapOvr>
  <p:transition spd="slow" advClick="0" advTm="1000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4A3CC4-0A9D-44C9-B956-4AFD71D4B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3" y="827417"/>
            <a:ext cx="4603619" cy="56379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2A76F3-AFCC-4E0B-84E7-5F181BC9B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174" y="822157"/>
            <a:ext cx="5810810" cy="24295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0ACD772-EC18-4A26-8970-C875FD13C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5775" y="3172521"/>
            <a:ext cx="5331721" cy="329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80394"/>
      </p:ext>
    </p:extLst>
  </p:cSld>
  <p:clrMapOvr>
    <a:masterClrMapping/>
  </p:clrMapOvr>
  <p:transition spd="slow" advClick="0" advTm="1000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F998C92-4229-4D78-B1DA-EADFD2A3E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3" y="1912620"/>
            <a:ext cx="6154010" cy="303276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88E0E34-038E-4A06-9819-2E41FF4F14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514" y="920659"/>
            <a:ext cx="5168513" cy="535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30525"/>
      </p:ext>
    </p:extLst>
  </p:cSld>
  <p:clrMapOvr>
    <a:masterClrMapping/>
  </p:clrMapOvr>
  <p:transition spd="slow" advClick="0" advTm="1000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00809D-220D-45B7-8B40-B09DC5A9A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04" y="860887"/>
            <a:ext cx="5876925" cy="5324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0DA08B5-F30E-410C-80CA-5DEA639D9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760413"/>
            <a:ext cx="5402942" cy="243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600301"/>
      </p:ext>
    </p:extLst>
  </p:cSld>
  <p:clrMapOvr>
    <a:masterClrMapping/>
  </p:clrMapOvr>
  <p:transition spd="slow" advClick="0" advTm="1000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F55064E-1997-4DC5-97FB-C6327464B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4" y="861105"/>
            <a:ext cx="11133101" cy="571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840185"/>
      </p:ext>
    </p:extLst>
  </p:cSld>
  <p:clrMapOvr>
    <a:masterClrMapping/>
  </p:clrMapOvr>
  <p:transition spd="slow" advClick="0" advTm="1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87681A-43AF-4D65-9BC2-46E4EFAE8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" y="1002711"/>
            <a:ext cx="121824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357746"/>
      </p:ext>
    </p:extLst>
  </p:cSld>
  <p:clrMapOvr>
    <a:masterClrMapping/>
  </p:clrMapOvr>
  <p:transition spd="slow" advClick="0" advTm="1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Introduction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14C6C7-DAC3-4A52-8AC2-85D9F1F3ACB2}"/>
              </a:ext>
            </a:extLst>
          </p:cNvPr>
          <p:cNvSpPr txBox="1"/>
          <p:nvPr/>
        </p:nvSpPr>
        <p:spPr>
          <a:xfrm>
            <a:off x="660400" y="803277"/>
            <a:ext cx="10473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Background</a:t>
            </a:r>
          </a:p>
          <a:p>
            <a:r>
              <a:rPr lang="en-US" altLang="zh-CN" b="1" dirty="0"/>
              <a:t>· </a:t>
            </a:r>
            <a:r>
              <a:rPr lang="zh-CN" altLang="en-US" dirty="0"/>
              <a:t>基于</a:t>
            </a:r>
            <a:r>
              <a:rPr lang="en-US" altLang="zh-CN" dirty="0"/>
              <a:t>Transformer</a:t>
            </a:r>
            <a:r>
              <a:rPr lang="zh-CN" altLang="en-US" dirty="0"/>
              <a:t>的各种改进架构在对单模态视觉任务中广泛应用</a:t>
            </a:r>
            <a:endParaRPr lang="en-US" altLang="zh-CN" dirty="0"/>
          </a:p>
          <a:p>
            <a:r>
              <a:rPr lang="en-US" altLang="zh-CN" b="1" dirty="0"/>
              <a:t>·</a:t>
            </a:r>
            <a:r>
              <a:rPr lang="zh-CN" altLang="en-US" b="1" dirty="0"/>
              <a:t> </a:t>
            </a:r>
            <a:r>
              <a:rPr lang="zh-CN" altLang="en-US" dirty="0"/>
              <a:t>通过堆叠自注意力机制可以极大的提升网络单模态学习能力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DACC40-0C49-472E-BC6A-3830BD86F83A}"/>
              </a:ext>
            </a:extLst>
          </p:cNvPr>
          <p:cNvSpPr txBox="1"/>
          <p:nvPr/>
        </p:nvSpPr>
        <p:spPr>
          <a:xfrm>
            <a:off x="3463689" y="5726917"/>
            <a:ext cx="486668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ViT</a:t>
            </a:r>
            <a:r>
              <a:rPr lang="zh-CN" altLang="en-US" dirty="0"/>
              <a:t>基本架构</a:t>
            </a:r>
          </a:p>
          <a:p>
            <a:pPr algn="ctr"/>
            <a:r>
              <a:rPr lang="zh-CN" altLang="en-US" sz="1400" dirty="0"/>
              <a:t>将图像划分为</a:t>
            </a:r>
            <a:r>
              <a:rPr lang="en-US" altLang="zh-CN" sz="1400" dirty="0"/>
              <a:t>Patch</a:t>
            </a:r>
            <a:r>
              <a:rPr lang="zh-CN" altLang="en-US" sz="1400" dirty="0"/>
              <a:t>块，将</a:t>
            </a:r>
            <a:r>
              <a:rPr lang="en-US" altLang="zh-CN" sz="1400" dirty="0"/>
              <a:t>Patch</a:t>
            </a:r>
            <a:r>
              <a:rPr lang="zh-CN" altLang="en-US" sz="1400" dirty="0"/>
              <a:t>看作</a:t>
            </a:r>
            <a:r>
              <a:rPr lang="en-US" altLang="zh-CN" sz="1400" dirty="0"/>
              <a:t>Token</a:t>
            </a:r>
            <a:r>
              <a:rPr lang="zh-CN" altLang="en-US" sz="1400" dirty="0"/>
              <a:t>利用</a:t>
            </a:r>
            <a:endParaRPr lang="en-US" altLang="zh-CN" sz="1400" dirty="0"/>
          </a:p>
          <a:p>
            <a:pPr algn="ctr"/>
            <a:r>
              <a:rPr lang="en-US" altLang="zh-CN" sz="1400" dirty="0"/>
              <a:t>Transformer</a:t>
            </a:r>
            <a:r>
              <a:rPr lang="zh-CN" altLang="en-US" sz="1400" dirty="0"/>
              <a:t>架构进行处理</a:t>
            </a:r>
            <a:endParaRPr lang="en-US" altLang="zh-CN" sz="1400" dirty="0"/>
          </a:p>
        </p:txBody>
      </p:sp>
      <p:pic>
        <p:nvPicPr>
          <p:cNvPr id="4" name="Picture 2" descr="ViT：视觉Transformer backbone网络ViT论文与代码详解-CSDN博客">
            <a:extLst>
              <a:ext uri="{FF2B5EF4-FFF2-40B4-BE49-F238E27FC236}">
                <a16:creationId xmlns:a16="http://schemas.microsoft.com/office/drawing/2014/main" id="{AF8E18FF-43A8-4345-BC8C-9F9E534EE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557" y="1769470"/>
            <a:ext cx="8160186" cy="4001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665457"/>
      </p:ext>
    </p:extLst>
  </p:cSld>
  <p:clrMapOvr>
    <a:masterClrMapping/>
  </p:clrMapOvr>
  <p:transition spd="slow" advClick="0" advTm="1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Introduction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14C6C7-DAC3-4A52-8AC2-85D9F1F3ACB2}"/>
              </a:ext>
            </a:extLst>
          </p:cNvPr>
          <p:cNvSpPr txBox="1"/>
          <p:nvPr/>
        </p:nvSpPr>
        <p:spPr>
          <a:xfrm>
            <a:off x="660400" y="1026104"/>
            <a:ext cx="10473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Motivation</a:t>
            </a:r>
          </a:p>
          <a:p>
            <a:r>
              <a:rPr lang="en-US" altLang="zh-CN" dirty="0"/>
              <a:t>· </a:t>
            </a:r>
            <a:r>
              <a:rPr lang="zh-CN" altLang="en-US" dirty="0"/>
              <a:t>当前基于</a:t>
            </a:r>
            <a:r>
              <a:rPr lang="en-US" altLang="zh-CN" dirty="0"/>
              <a:t>Transformer</a:t>
            </a:r>
            <a:r>
              <a:rPr lang="zh-CN" altLang="en-US" dirty="0"/>
              <a:t>架构改进以适应多模态信息提取的方案存在明显缺陷：</a:t>
            </a:r>
            <a:endParaRPr lang="en-US" altLang="zh-CN" dirty="0"/>
          </a:p>
          <a:p>
            <a:r>
              <a:rPr lang="en-US" altLang="zh-CN" dirty="0"/>
              <a:t>	· </a:t>
            </a:r>
            <a:r>
              <a:rPr lang="zh-CN" altLang="en-US" dirty="0"/>
              <a:t>没有从合适的位置引入模态间的交互</a:t>
            </a:r>
            <a:endParaRPr lang="en-US" altLang="zh-CN" dirty="0"/>
          </a:p>
          <a:p>
            <a:r>
              <a:rPr lang="en-US" altLang="zh-CN" dirty="0"/>
              <a:t>	· </a:t>
            </a:r>
            <a:r>
              <a:rPr lang="zh-CN" altLang="en-US" dirty="0"/>
              <a:t>没有显式的利用图像间的</a:t>
            </a:r>
            <a:r>
              <a:rPr lang="zh-CN" altLang="en-US" dirty="0">
                <a:solidFill>
                  <a:srgbClr val="FF0000"/>
                </a:solidFill>
              </a:rPr>
              <a:t>固有配准属性</a:t>
            </a:r>
            <a:r>
              <a:rPr lang="en-US" altLang="zh-CN" dirty="0">
                <a:solidFill>
                  <a:srgbClr val="FF0000"/>
                </a:solidFill>
              </a:rPr>
              <a:t>,</a:t>
            </a:r>
            <a:r>
              <a:rPr lang="zh-CN" altLang="en-US" dirty="0">
                <a:solidFill>
                  <a:srgbClr val="FF0000"/>
                </a:solidFill>
              </a:rPr>
              <a:t>即存在像素或</a:t>
            </a:r>
            <a:r>
              <a:rPr lang="en-US" altLang="zh-CN" dirty="0">
                <a:solidFill>
                  <a:srgbClr val="FF0000"/>
                </a:solidFill>
              </a:rPr>
              <a:t>3D</a:t>
            </a:r>
            <a:r>
              <a:rPr lang="zh-CN" altLang="en-US" dirty="0">
                <a:solidFill>
                  <a:srgbClr val="FF0000"/>
                </a:solidFill>
              </a:rPr>
              <a:t>坐标等的对应关系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D921332-531D-4B98-8510-23D2DA149081}"/>
              </a:ext>
            </a:extLst>
          </p:cNvPr>
          <p:cNvSpPr txBox="1"/>
          <p:nvPr/>
        </p:nvSpPr>
        <p:spPr>
          <a:xfrm>
            <a:off x="592554" y="2854101"/>
            <a:ext cx="108584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Previous Method</a:t>
            </a:r>
          </a:p>
          <a:p>
            <a:r>
              <a:rPr lang="en-US" altLang="zh-CN" b="1" dirty="0"/>
              <a:t>· </a:t>
            </a:r>
            <a:r>
              <a:rPr lang="zh-CN" altLang="en-US" b="1" dirty="0"/>
              <a:t>基于</a:t>
            </a:r>
            <a:r>
              <a:rPr lang="en-US" altLang="zh-CN" b="1" dirty="0" err="1"/>
              <a:t>Concat</a:t>
            </a:r>
            <a:r>
              <a:rPr lang="zh-CN" altLang="en-US" b="1" dirty="0"/>
              <a:t>的简单融合方式</a:t>
            </a:r>
            <a:endParaRPr lang="en-US" altLang="zh-CN" b="1" dirty="0"/>
          </a:p>
          <a:p>
            <a:r>
              <a:rPr lang="en-US" altLang="zh-CN" dirty="0"/>
              <a:t>· </a:t>
            </a:r>
            <a:r>
              <a:rPr lang="zh-CN" altLang="en-US" dirty="0"/>
              <a:t>维持了原始</a:t>
            </a:r>
            <a:r>
              <a:rPr lang="en-US" altLang="zh-CN" dirty="0"/>
              <a:t>Transformer</a:t>
            </a:r>
            <a:r>
              <a:rPr lang="zh-CN" altLang="en-US" dirty="0"/>
              <a:t>的输入输出方式，但是这种粗暴的方式会导致单模态内部的注意力权重被稀释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· </a:t>
            </a:r>
            <a:r>
              <a:rPr lang="zh-CN" altLang="en-US" b="1" dirty="0"/>
              <a:t>基于</a:t>
            </a:r>
            <a:r>
              <a:rPr lang="en-US" altLang="zh-CN" b="1" dirty="0"/>
              <a:t>Token</a:t>
            </a:r>
            <a:r>
              <a:rPr lang="zh-CN" altLang="en-US" b="1" dirty="0"/>
              <a:t>的交叉注意力方式</a:t>
            </a:r>
            <a:endParaRPr lang="en-US" altLang="zh-CN" b="1" dirty="0"/>
          </a:p>
          <a:p>
            <a:r>
              <a:rPr lang="en-US" altLang="zh-CN" dirty="0"/>
              <a:t>·</a:t>
            </a:r>
            <a:r>
              <a:rPr lang="zh-CN" altLang="en-US" dirty="0"/>
              <a:t> 能够有效融合深层特征，但是计算量极大，在</a:t>
            </a:r>
            <a:r>
              <a:rPr lang="en-US" altLang="zh-CN" dirty="0"/>
              <a:t>Token</a:t>
            </a:r>
            <a:r>
              <a:rPr lang="zh-CN" altLang="en-US" dirty="0"/>
              <a:t>较多时复杂度难以接受</a:t>
            </a:r>
            <a:endParaRPr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9ADBA2-4A87-4E78-BADA-D4F1568B56C9}"/>
              </a:ext>
            </a:extLst>
          </p:cNvPr>
          <p:cNvSpPr txBox="1"/>
          <p:nvPr/>
        </p:nvSpPr>
        <p:spPr>
          <a:xfrm>
            <a:off x="1143000" y="5451256"/>
            <a:ext cx="9657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有没有办法能够使得模态间在进行更不具备破坏性的交互，同时显式利用配准降低计算量？</a:t>
            </a:r>
          </a:p>
        </p:txBody>
      </p:sp>
    </p:spTree>
  </p:cSld>
  <p:clrMapOvr>
    <a:masterClrMapping/>
  </p:clrMapOvr>
  <p:transition spd="slow" advClick="0" advTm="1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TokenFusion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9EF4CA-0537-4CCC-B020-7958917C7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39" y="1967057"/>
            <a:ext cx="11144922" cy="41305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0A94B9-6406-4738-A9CD-3248E315FD30}"/>
              </a:ext>
            </a:extLst>
          </p:cNvPr>
          <p:cNvSpPr txBox="1"/>
          <p:nvPr/>
        </p:nvSpPr>
        <p:spPr>
          <a:xfrm>
            <a:off x="1258183" y="1164739"/>
            <a:ext cx="9675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核心思想：</a:t>
            </a:r>
            <a:endParaRPr lang="en-US" altLang="zh-CN" dirty="0"/>
          </a:p>
          <a:p>
            <a:r>
              <a:rPr lang="zh-CN" altLang="en-US" dirty="0"/>
              <a:t>在重要度较低的配准</a:t>
            </a:r>
            <a:r>
              <a:rPr lang="en-US" altLang="zh-CN" dirty="0"/>
              <a:t>Token</a:t>
            </a:r>
            <a:r>
              <a:rPr lang="zh-CN" altLang="en-US" dirty="0"/>
              <a:t>间进行投影交换，较少破坏单模态结构的同时实现模态高效交互</a:t>
            </a:r>
          </a:p>
        </p:txBody>
      </p:sp>
    </p:spTree>
    <p:extLst>
      <p:ext uri="{BB962C8B-B14F-4D97-AF65-F5344CB8AC3E}">
        <p14:creationId xmlns:p14="http://schemas.microsoft.com/office/powerpoint/2010/main" val="277480174"/>
      </p:ext>
    </p:extLst>
  </p:cSld>
  <p:clrMapOvr>
    <a:masterClrMapping/>
  </p:clrMapOvr>
  <p:transition spd="slow" advClick="0" advTm="1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TokenFusion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A94B9-6406-4738-A9CD-3248E315FD30}"/>
                  </a:ext>
                </a:extLst>
              </p:cNvPr>
              <p:cNvSpPr txBox="1"/>
              <p:nvPr/>
            </p:nvSpPr>
            <p:spPr>
              <a:xfrm>
                <a:off x="1258183" y="1164739"/>
                <a:ext cx="9675633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问题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如何选出重要程度低的</a:t>
                </a:r>
                <a:r>
                  <a:rPr lang="en-US" altLang="zh-CN" dirty="0"/>
                  <a:t>Token</a:t>
                </a:r>
                <a:r>
                  <a:rPr lang="zh-CN" altLang="en-US" dirty="0"/>
                  <a:t>？</a:t>
                </a:r>
                <a:endParaRPr lang="en-US" altLang="zh-CN" dirty="0"/>
              </a:p>
              <a:p>
                <a:r>
                  <a:rPr lang="zh-CN" altLang="en-US" dirty="0"/>
                  <a:t>提出评分函数模块，评分函数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𝑀𝐿𝑃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00A94B9-6406-4738-A9CD-3248E315F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83" y="1164739"/>
                <a:ext cx="9675633" cy="958980"/>
              </a:xfrm>
              <a:prstGeom prst="rect">
                <a:avLst/>
              </a:prstGeom>
              <a:blipFill>
                <a:blip r:embed="rId4"/>
                <a:stretch>
                  <a:fillRect l="-504" t="-3185" b="-8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648C26CC-941E-4044-BF02-D78EB425B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733" y="3471210"/>
            <a:ext cx="3467772" cy="5328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1C598F8-2466-4C51-A629-61574B745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544" y="4808738"/>
            <a:ext cx="3766241" cy="75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0A9C46-A174-440F-A048-8F3178100F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421" y="4095408"/>
            <a:ext cx="5514489" cy="63887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7345662-6D04-4196-8457-76AC5F7ED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3835" y="2158928"/>
            <a:ext cx="5947914" cy="371995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0CA697-84C0-4084-B9AA-97F24178A9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3301" y="2252327"/>
            <a:ext cx="3514725" cy="63817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8C95163-6A62-4CAD-8BB7-AFB33586CF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8575" y="2964958"/>
            <a:ext cx="11144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377316"/>
      </p:ext>
    </p:extLst>
  </p:cSld>
  <p:clrMapOvr>
    <a:masterClrMapping/>
  </p:clrMapOvr>
  <p:transition spd="slow" advClick="0" advTm="1000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TokenFusion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0A94B9-6406-4738-A9CD-3248E315FD30}"/>
              </a:ext>
            </a:extLst>
          </p:cNvPr>
          <p:cNvSpPr txBox="1"/>
          <p:nvPr/>
        </p:nvSpPr>
        <p:spPr>
          <a:xfrm>
            <a:off x="1258183" y="1164739"/>
            <a:ext cx="967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对于异构模态，如何不破坏模态结构进行交换？</a:t>
            </a:r>
            <a:endParaRPr lang="en-US" altLang="zh-CN" dirty="0"/>
          </a:p>
          <a:p>
            <a:r>
              <a:rPr lang="zh-CN" altLang="en-US" dirty="0"/>
              <a:t>引入坐标变换和模态对齐投影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35122-9A9A-426A-A308-DBC4C7F0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33" y="2922362"/>
            <a:ext cx="9675633" cy="3585982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93308C-3BA1-4D0B-8263-1EED9A773D23}"/>
              </a:ext>
            </a:extLst>
          </p:cNvPr>
          <p:cNvSpPr/>
          <p:nvPr/>
        </p:nvSpPr>
        <p:spPr>
          <a:xfrm>
            <a:off x="6686550" y="3231228"/>
            <a:ext cx="1181100" cy="75247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AA85C0-F4C7-4B5E-8B6A-E49465604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2075604"/>
            <a:ext cx="3943350" cy="87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27025"/>
      </p:ext>
    </p:extLst>
  </p:cSld>
  <p:clrMapOvr>
    <a:masterClrMapping/>
  </p:clrMapOvr>
  <p:transition spd="slow" advClick="0" advTm="1000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TokenFusion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0A94B9-6406-4738-A9CD-3248E315FD30}"/>
              </a:ext>
            </a:extLst>
          </p:cNvPr>
          <p:cNvSpPr txBox="1"/>
          <p:nvPr/>
        </p:nvSpPr>
        <p:spPr>
          <a:xfrm>
            <a:off x="1258183" y="1164739"/>
            <a:ext cx="9675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对于异构模态，如何不破坏模态结构进行交换？</a:t>
            </a:r>
            <a:endParaRPr lang="en-US" altLang="zh-CN" dirty="0"/>
          </a:p>
          <a:p>
            <a:r>
              <a:rPr lang="zh-CN" altLang="en-US" dirty="0"/>
              <a:t>提出基于线性层残差位置对齐（</a:t>
            </a:r>
            <a:r>
              <a:rPr lang="en-US" altLang="zh-CN" dirty="0"/>
              <a:t>RPA</a:t>
            </a:r>
            <a:r>
              <a:rPr lang="zh-CN" altLang="en-US" dirty="0"/>
              <a:t>），仅在第一层解冻位置编码，在后续的替换过程中，用来替换的投影</a:t>
            </a:r>
            <a:r>
              <a:rPr lang="en-US" altLang="zh-CN" dirty="0"/>
              <a:t>Token</a:t>
            </a:r>
            <a:r>
              <a:rPr lang="zh-CN" altLang="en-US" dirty="0"/>
              <a:t>将会与原始</a:t>
            </a:r>
            <a:r>
              <a:rPr lang="en-US" altLang="zh-CN" dirty="0"/>
              <a:t>PE</a:t>
            </a:r>
            <a:r>
              <a:rPr lang="zh-CN" altLang="en-US" dirty="0"/>
              <a:t>相加，表示这里的原始位置信息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8F35122-9A9A-426A-A308-DBC4C7F0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33" y="2674543"/>
            <a:ext cx="9675633" cy="358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80832"/>
      </p:ext>
    </p:extLst>
  </p:cSld>
  <p:clrMapOvr>
    <a:masterClrMapping/>
  </p:clrMapOvr>
  <p:transition spd="slow" advClick="0" advTm="1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FiMjRlYjRkODg2ZDk0OTllN2NiNzAxMTIyNjEzMmYifQ=="/>
</p:tagLst>
</file>

<file path=ppt/theme/theme1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32666</TotalTime>
  <Words>1094</Words>
  <Application>Microsoft Office PowerPoint</Application>
  <PresentationFormat>宽屏</PresentationFormat>
  <Paragraphs>167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__Noto_Sans_086c6e</vt:lpstr>
      <vt:lpstr>等线</vt:lpstr>
      <vt:lpstr>微软雅黑</vt:lpstr>
      <vt:lpstr>Arial</vt:lpstr>
      <vt:lpstr>Calibri</vt:lpstr>
      <vt:lpstr>Calibri Light</vt:lpstr>
      <vt:lpstr>Cambria Math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Wotan Aldafodur</cp:lastModifiedBy>
  <cp:revision>285</cp:revision>
  <dcterms:created xsi:type="dcterms:W3CDTF">2019-03-09T08:01:00Z</dcterms:created>
  <dcterms:modified xsi:type="dcterms:W3CDTF">2025-06-23T07:06:02Z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3E6360C6DCCC423D98F5DA1985ABB2C1_12</vt:lpwstr>
  </property>
</Properties>
</file>