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329" r:id="rId5"/>
    <p:sldId id="309" r:id="rId6"/>
    <p:sldId id="297" r:id="rId7"/>
    <p:sldId id="331" r:id="rId8"/>
    <p:sldId id="330" r:id="rId9"/>
    <p:sldId id="339" r:id="rId10"/>
    <p:sldId id="270" r:id="rId11"/>
    <p:sldId id="290" r:id="rId12"/>
    <p:sldId id="314" r:id="rId13"/>
    <p:sldId id="291" r:id="rId14"/>
    <p:sldId id="324" r:id="rId15"/>
    <p:sldId id="33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74A7"/>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7" autoAdjust="0"/>
    <p:restoredTop sz="95387" autoAdjust="0"/>
  </p:normalViewPr>
  <p:slideViewPr>
    <p:cSldViewPr snapToGrid="0">
      <p:cViewPr varScale="1">
        <p:scale>
          <a:sx n="80" d="100"/>
          <a:sy n="80" d="100"/>
        </p:scale>
        <p:origin x="444" y="42"/>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829"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pPr/>
              <a:t>2024/7/6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pPr/>
              <a:t>‹#›</a:t>
            </a:fld>
            <a:endParaRPr lang="zh-CN" altLang="en-US"/>
          </a:p>
        </p:txBody>
      </p:sp>
    </p:spTree>
    <p:extLst>
      <p:ext uri="{BB962C8B-B14F-4D97-AF65-F5344CB8AC3E}">
        <p14:creationId xmlns:p14="http://schemas.microsoft.com/office/powerpoint/2010/main" val="79248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a:t>
            </a:fld>
            <a:endParaRPr lang="zh-CN" altLang="en-US"/>
          </a:p>
        </p:txBody>
      </p:sp>
    </p:spTree>
    <p:extLst>
      <p:ext uri="{BB962C8B-B14F-4D97-AF65-F5344CB8AC3E}">
        <p14:creationId xmlns:p14="http://schemas.microsoft.com/office/powerpoint/2010/main" val="2080667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10</a:t>
            </a:fld>
            <a:endParaRPr lang="zh-CN" altLang="en-US"/>
          </a:p>
        </p:txBody>
      </p:sp>
    </p:spTree>
    <p:extLst>
      <p:ext uri="{BB962C8B-B14F-4D97-AF65-F5344CB8AC3E}">
        <p14:creationId xmlns:p14="http://schemas.microsoft.com/office/powerpoint/2010/main" val="4069748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11</a:t>
            </a:fld>
            <a:endParaRPr lang="zh-CN" altLang="en-US"/>
          </a:p>
        </p:txBody>
      </p:sp>
    </p:spTree>
    <p:extLst>
      <p:ext uri="{BB962C8B-B14F-4D97-AF65-F5344CB8AC3E}">
        <p14:creationId xmlns:p14="http://schemas.microsoft.com/office/powerpoint/2010/main" val="698507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12</a:t>
            </a:fld>
            <a:endParaRPr lang="zh-CN" altLang="en-US"/>
          </a:p>
        </p:txBody>
      </p:sp>
    </p:spTree>
    <p:extLst>
      <p:ext uri="{BB962C8B-B14F-4D97-AF65-F5344CB8AC3E}">
        <p14:creationId xmlns:p14="http://schemas.microsoft.com/office/powerpoint/2010/main" val="2999859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13</a:t>
            </a:fld>
            <a:endParaRPr lang="zh-CN" altLang="en-US"/>
          </a:p>
        </p:txBody>
      </p:sp>
    </p:spTree>
    <p:extLst>
      <p:ext uri="{BB962C8B-B14F-4D97-AF65-F5344CB8AC3E}">
        <p14:creationId xmlns:p14="http://schemas.microsoft.com/office/powerpoint/2010/main" val="23551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14</a:t>
            </a:fld>
            <a:endParaRPr lang="zh-CN" altLang="en-US"/>
          </a:p>
        </p:txBody>
      </p:sp>
    </p:spTree>
    <p:extLst>
      <p:ext uri="{BB962C8B-B14F-4D97-AF65-F5344CB8AC3E}">
        <p14:creationId xmlns:p14="http://schemas.microsoft.com/office/powerpoint/2010/main" val="3291421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15</a:t>
            </a:fld>
            <a:endParaRPr lang="zh-CN" altLang="en-US"/>
          </a:p>
        </p:txBody>
      </p:sp>
    </p:spTree>
    <p:extLst>
      <p:ext uri="{BB962C8B-B14F-4D97-AF65-F5344CB8AC3E}">
        <p14:creationId xmlns:p14="http://schemas.microsoft.com/office/powerpoint/2010/main" val="178765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2</a:t>
            </a:fld>
            <a:endParaRPr lang="zh-CN" altLang="en-US"/>
          </a:p>
        </p:txBody>
      </p:sp>
    </p:spTree>
    <p:extLst>
      <p:ext uri="{BB962C8B-B14F-4D97-AF65-F5344CB8AC3E}">
        <p14:creationId xmlns:p14="http://schemas.microsoft.com/office/powerpoint/2010/main" val="172207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3</a:t>
            </a:fld>
            <a:endParaRPr lang="zh-CN" altLang="en-US"/>
          </a:p>
        </p:txBody>
      </p:sp>
    </p:spTree>
    <p:extLst>
      <p:ext uri="{BB962C8B-B14F-4D97-AF65-F5344CB8AC3E}">
        <p14:creationId xmlns:p14="http://schemas.microsoft.com/office/powerpoint/2010/main" val="207637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4</a:t>
            </a:fld>
            <a:endParaRPr lang="zh-CN" altLang="en-US"/>
          </a:p>
        </p:txBody>
      </p:sp>
    </p:spTree>
    <p:extLst>
      <p:ext uri="{BB962C8B-B14F-4D97-AF65-F5344CB8AC3E}">
        <p14:creationId xmlns:p14="http://schemas.microsoft.com/office/powerpoint/2010/main" val="3139232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5</a:t>
            </a:fld>
            <a:endParaRPr lang="zh-CN" altLang="en-US"/>
          </a:p>
        </p:txBody>
      </p:sp>
    </p:spTree>
    <p:extLst>
      <p:ext uri="{BB962C8B-B14F-4D97-AF65-F5344CB8AC3E}">
        <p14:creationId xmlns:p14="http://schemas.microsoft.com/office/powerpoint/2010/main" val="1449198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6</a:t>
            </a:fld>
            <a:endParaRPr lang="zh-CN" altLang="en-US"/>
          </a:p>
        </p:txBody>
      </p:sp>
    </p:spTree>
    <p:extLst>
      <p:ext uri="{BB962C8B-B14F-4D97-AF65-F5344CB8AC3E}">
        <p14:creationId xmlns:p14="http://schemas.microsoft.com/office/powerpoint/2010/main" val="1722072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7</a:t>
            </a:fld>
            <a:endParaRPr lang="zh-CN" altLang="en-US"/>
          </a:p>
        </p:txBody>
      </p:sp>
    </p:spTree>
    <p:extLst>
      <p:ext uri="{BB962C8B-B14F-4D97-AF65-F5344CB8AC3E}">
        <p14:creationId xmlns:p14="http://schemas.microsoft.com/office/powerpoint/2010/main" val="264095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8</a:t>
            </a:fld>
            <a:endParaRPr lang="zh-CN" altLang="en-US"/>
          </a:p>
        </p:txBody>
      </p:sp>
    </p:spTree>
    <p:extLst>
      <p:ext uri="{BB962C8B-B14F-4D97-AF65-F5344CB8AC3E}">
        <p14:creationId xmlns:p14="http://schemas.microsoft.com/office/powerpoint/2010/main" val="185465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9</a:t>
            </a:fld>
            <a:endParaRPr lang="zh-CN" altLang="en-US"/>
          </a:p>
        </p:txBody>
      </p:sp>
    </p:spTree>
    <p:extLst>
      <p:ext uri="{BB962C8B-B14F-4D97-AF65-F5344CB8AC3E}">
        <p14:creationId xmlns:p14="http://schemas.microsoft.com/office/powerpoint/2010/main" val="258571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4065ED1-3AF5-4BAC-A4C1-871FE9EEA4D0}" type="datetime1">
              <a:rPr lang="zh-CN" altLang="en-US" smtClean="0"/>
              <a:t>2024/7/6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E50B8F-689F-47AE-90AE-EC46C595FDF6}" type="datetime1">
              <a:rPr lang="zh-CN" altLang="en-US" smtClean="0"/>
              <a:t>2024/7/6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CCA2CB-4AD4-474B-8543-545F35CCBCAC}" type="datetime1">
              <a:rPr lang="zh-CN" altLang="en-US" smtClean="0"/>
              <a:t>2024/7/6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4A1B9FC-6CF9-4F35-B249-066B195A5225}" type="datetime1">
              <a:rPr lang="zh-CN" altLang="en-US" smtClean="0"/>
              <a:t>2024/7/6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r>
              <a:rPr lang="zh-CN" altLang="en-US" dirty="0"/>
              <a:t>第</a:t>
            </a:r>
            <a:fld id="{18C8E5C5-05D3-4171-9F3F-370131363719}" type="slidenum">
              <a:rPr lang="zh-CN" altLang="en-US" smtClean="0"/>
              <a:pPr/>
              <a:t>‹#›</a:t>
            </a:fld>
            <a:r>
              <a:rPr lang="zh-CN" altLang="en-US" dirty="0"/>
              <a:t>页，共</a:t>
            </a:r>
            <a:r>
              <a:rPr lang="en-US" altLang="zh-CN" dirty="0"/>
              <a:t>18</a:t>
            </a:r>
            <a:r>
              <a:rPr lang="zh-CN" altLang="en-US" dirty="0"/>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32EB2D-EF45-47A5-9476-F1BDD3BFC6AE}" type="datetime1">
              <a:rPr lang="zh-CN" altLang="en-US" smtClean="0"/>
              <a:t>2024/7/6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r>
              <a:rPr lang="en-US" altLang="zh-CN" dirty="0"/>
              <a:t>/18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FBA0AD5-B6EA-4A5C-ADA5-69F1C0836D02}" type="datetime1">
              <a:rPr lang="zh-CN" altLang="en-US" smtClean="0"/>
              <a:t>2024/7/6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E1CAC59-EB20-4B2D-92F2-13971F428457}" type="datetime1">
              <a:rPr lang="zh-CN" altLang="en-US" smtClean="0"/>
              <a:t>2024/7/6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A4C8B2-BD65-46A2-980E-D15BEDC63A9A}" type="datetime1">
              <a:rPr lang="zh-CN" altLang="en-US" smtClean="0"/>
              <a:t>2024/7/6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9E9E24-5AD2-4EDF-9215-175FDEE1606A}" type="datetime1">
              <a:rPr lang="zh-CN" altLang="en-US" smtClean="0"/>
              <a:t>2024/7/6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AFADD7-1EFC-4754-B0C6-E3DE8B4977BF}" type="datetime1">
              <a:rPr lang="zh-CN" altLang="en-US" smtClean="0"/>
              <a:t>2024/7/6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BA4B31-93E9-4756-BB52-2B6F7D800811}" type="datetime1">
              <a:rPr lang="zh-CN" altLang="en-US" smtClean="0"/>
              <a:t>2024/7/6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CB5C1-31FF-4181-923D-EE0E273AE9A0}" type="datetime1">
              <a:rPr lang="zh-CN" altLang="en-US" smtClean="0"/>
              <a:t>2024/7/6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zh-CN" altLang="en-US" dirty="0"/>
              <a:t>第</a:t>
            </a:r>
            <a:fld id="{18C8E5C5-05D3-4171-9F3F-370131363719}" type="slidenum">
              <a:rPr lang="zh-CN" altLang="en-US" smtClean="0"/>
              <a:pPr/>
              <a:t>‹#›</a:t>
            </a:fld>
            <a:r>
              <a:rPr lang="zh-CN" altLang="en-US" dirty="0"/>
              <a:t>页，共</a:t>
            </a:r>
            <a:r>
              <a:rPr lang="en-US" altLang="zh-CN" dirty="0"/>
              <a:t>18</a:t>
            </a:r>
            <a:r>
              <a:rPr lang="zh-CN" altLang="en-US" dirty="0"/>
              <a:t>页</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1085" cy="685799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880915" y="0"/>
            <a:ext cx="31108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2662096" y="3455347"/>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65140" y="5079845"/>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095186" y="649462"/>
            <a:ext cx="2123437" cy="2123436"/>
          </a:xfrm>
          <a:prstGeom prst="ellipse">
            <a:avLst/>
          </a:prstGeom>
          <a:gradFill flip="none" rotWithShape="1">
            <a:gsLst>
              <a:gs pos="0">
                <a:srgbClr val="BFBFBF"/>
              </a:gs>
              <a:gs pos="52000">
                <a:srgbClr val="FFFFFF"/>
              </a:gs>
              <a:gs pos="100000">
                <a:srgbClr val="0070C0">
                  <a:tint val="0"/>
                </a:srgbClr>
              </a:gs>
            </a:gsLst>
            <a:lin ang="2700000" scaled="1"/>
            <a:tileRect/>
          </a:gradFill>
          <a:ln w="73025" cap="flat" cmpd="sng" algn="ctr">
            <a:solidFill>
              <a:srgbClr val="F2F2F2"/>
            </a:solidFill>
            <a:prstDash val="solid"/>
          </a:ln>
          <a:effectLst>
            <a:outerShdw blurRad="190500" dist="254000" dir="2699985" rotWithShape="0">
              <a:scrgbClr r="0" g="0" b="0">
                <a:alpha val="23000"/>
              </a:scrgbClr>
            </a:outerShdw>
          </a:effectLst>
        </p:spPr>
        <p:txBody>
          <a:bodyPr rtlCol="0" anchor="ctr"/>
          <a:lstStyle/>
          <a:p>
            <a:pPr algn="ctr" defTabSz="1088390">
              <a:defRPr/>
            </a:pPr>
            <a:endParaRPr lang="zh-CN" altLang="en-US" sz="3200" kern="0">
              <a:solidFill>
                <a:srgbClr val="000000"/>
              </a:solidFill>
              <a:latin typeface="Impact"/>
              <a:ea typeface="方正姚体"/>
              <a:cs typeface="+mn-ea"/>
              <a:sym typeface="+mn-lt"/>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2056" y="746331"/>
            <a:ext cx="2005547" cy="2005547"/>
          </a:xfrm>
          <a:prstGeom prst="rect">
            <a:avLst/>
          </a:prstGeom>
        </p:spPr>
      </p:pic>
      <p:sp>
        <p:nvSpPr>
          <p:cNvPr id="8" name="文本框 7">
            <a:extLst>
              <a:ext uri="{FF2B5EF4-FFF2-40B4-BE49-F238E27FC236}">
                <a16:creationId xmlns:a16="http://schemas.microsoft.com/office/drawing/2014/main" id="{9CF77256-3956-0830-7E4A-D1424026245B}"/>
              </a:ext>
            </a:extLst>
          </p:cNvPr>
          <p:cNvSpPr txBox="1"/>
          <p:nvPr/>
        </p:nvSpPr>
        <p:spPr>
          <a:xfrm>
            <a:off x="3446491" y="5387335"/>
            <a:ext cx="6000526" cy="461665"/>
          </a:xfrm>
          <a:prstGeom prst="rect">
            <a:avLst/>
          </a:prstGeom>
          <a:noFill/>
        </p:spPr>
        <p:txBody>
          <a:bodyPr wrap="square" rtlCol="0">
            <a:spAutoFit/>
          </a:bodyPr>
          <a:lstStyle/>
          <a:p>
            <a:r>
              <a:rPr lang="zh-CN" altLang="en-US" sz="2400" dirty="0"/>
              <a:t>来源：</a:t>
            </a:r>
            <a:r>
              <a:rPr lang="en-US" altLang="zh-CN" sz="2400" dirty="0"/>
              <a:t>CVPR 2022</a:t>
            </a:r>
            <a:endParaRPr lang="zh-CN" altLang="en-US" sz="2400" dirty="0"/>
          </a:p>
        </p:txBody>
      </p:sp>
      <p:sp>
        <p:nvSpPr>
          <p:cNvPr id="11" name="灯片编号占位符 10">
            <a:extLst>
              <a:ext uri="{FF2B5EF4-FFF2-40B4-BE49-F238E27FC236}">
                <a16:creationId xmlns:a16="http://schemas.microsoft.com/office/drawing/2014/main" id="{E5997030-23BE-B3E5-D3CD-B0B4F8AB9B36}"/>
              </a:ext>
            </a:extLst>
          </p:cNvPr>
          <p:cNvSpPr>
            <a:spLocks noGrp="1"/>
          </p:cNvSpPr>
          <p:nvPr>
            <p:ph type="sldNum" sz="quarter" idx="12"/>
          </p:nvPr>
        </p:nvSpPr>
        <p:spPr/>
        <p:txBody>
          <a:bodyPr/>
          <a:lstStyle/>
          <a:p>
            <a:r>
              <a:rPr lang="zh-CN" altLang="en-US"/>
              <a:t>第</a:t>
            </a:r>
            <a:fld id="{18C8E5C5-05D3-4171-9F3F-370131363719}" type="slidenum">
              <a:rPr lang="zh-CN" altLang="en-US" smtClean="0"/>
              <a:pPr/>
              <a:t>1</a:t>
            </a:fld>
            <a:r>
              <a:rPr lang="zh-CN" altLang="en-US"/>
              <a:t>页，共</a:t>
            </a:r>
            <a:r>
              <a:rPr lang="en-US" altLang="zh-CN"/>
              <a:t>18</a:t>
            </a:r>
            <a:r>
              <a:rPr lang="zh-CN" altLang="en-US"/>
              <a:t>页</a:t>
            </a:r>
            <a:endParaRPr lang="zh-CN" altLang="en-US" dirty="0"/>
          </a:p>
        </p:txBody>
      </p:sp>
      <p:pic>
        <p:nvPicPr>
          <p:cNvPr id="2" name="图片 1">
            <a:extLst>
              <a:ext uri="{FF2B5EF4-FFF2-40B4-BE49-F238E27FC236}">
                <a16:creationId xmlns:a16="http://schemas.microsoft.com/office/drawing/2014/main" id="{D01E54FE-52CD-99A1-A799-6BAE22B92011}"/>
              </a:ext>
            </a:extLst>
          </p:cNvPr>
          <p:cNvPicPr>
            <a:picLocks noChangeAspect="1"/>
          </p:cNvPicPr>
          <p:nvPr/>
        </p:nvPicPr>
        <p:blipFill>
          <a:blip r:embed="rId4"/>
          <a:stretch>
            <a:fillRect/>
          </a:stretch>
        </p:blipFill>
        <p:spPr>
          <a:xfrm>
            <a:off x="537574" y="3221685"/>
            <a:ext cx="11337365" cy="20148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68666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3</a:t>
            </a:r>
            <a:endParaRPr lang="zh-CN" altLang="en-US" sz="5400" b="1" dirty="0">
              <a:solidFill>
                <a:schemeClr val="accent1">
                  <a:lumMod val="50000"/>
                </a:schemeClr>
              </a:solidFill>
            </a:endParaRPr>
          </a:p>
        </p:txBody>
      </p:sp>
      <p:sp>
        <p:nvSpPr>
          <p:cNvPr id="11" name="文本框 10"/>
          <p:cNvSpPr txBox="1"/>
          <p:nvPr/>
        </p:nvSpPr>
        <p:spPr>
          <a:xfrm>
            <a:off x="2856916" y="2838015"/>
            <a:ext cx="2865640" cy="707886"/>
          </a:xfrm>
          <a:prstGeom prst="rect">
            <a:avLst/>
          </a:prstGeom>
          <a:noFill/>
        </p:spPr>
        <p:txBody>
          <a:bodyPr wrap="square" rtlCol="0">
            <a:spAutoFit/>
          </a:bodyPr>
          <a:lstStyle/>
          <a:p>
            <a:pPr algn="ctr"/>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实验结果</a:t>
            </a:r>
          </a:p>
        </p:txBody>
      </p:sp>
      <p:sp>
        <p:nvSpPr>
          <p:cNvPr id="12" name="矩形 11"/>
          <p:cNvSpPr/>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023168" y="1781004"/>
            <a:ext cx="1789376"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数据集</a:t>
            </a:r>
          </a:p>
        </p:txBody>
      </p:sp>
      <p:cxnSp>
        <p:nvCxnSpPr>
          <p:cNvPr id="23" name="直接连接符 22"/>
          <p:cNvCxnSpPr/>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9023168" y="2778469"/>
            <a:ext cx="1789376"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对比实验</a:t>
            </a:r>
          </a:p>
        </p:txBody>
      </p:sp>
      <p:cxnSp>
        <p:nvCxnSpPr>
          <p:cNvPr id="27" name="直接连接符 26"/>
          <p:cNvCxnSpPr/>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023168" y="3722858"/>
            <a:ext cx="1789376"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消融实验</a:t>
            </a:r>
          </a:p>
        </p:txBody>
      </p:sp>
      <p:sp>
        <p:nvSpPr>
          <p:cNvPr id="2" name="灯片编号占位符 1">
            <a:extLst>
              <a:ext uri="{FF2B5EF4-FFF2-40B4-BE49-F238E27FC236}">
                <a16:creationId xmlns:a16="http://schemas.microsoft.com/office/drawing/2014/main" id="{00A99741-831B-6F22-B3FF-E5403BAEA871}"/>
              </a:ext>
            </a:extLst>
          </p:cNvPr>
          <p:cNvSpPr>
            <a:spLocks noGrp="1"/>
          </p:cNvSpPr>
          <p:nvPr>
            <p:ph type="sldNum" sz="quarter" idx="12"/>
          </p:nvPr>
        </p:nvSpPr>
        <p:spPr/>
        <p:txBody>
          <a:bodyPr/>
          <a:lstStyle/>
          <a:p>
            <a:r>
              <a:rPr lang="zh-CN" altLang="en-US"/>
              <a:t>第</a:t>
            </a:r>
            <a:fld id="{18C8E5C5-05D3-4171-9F3F-370131363719}" type="slidenum">
              <a:rPr lang="zh-CN" altLang="en-US" smtClean="0"/>
              <a:pPr/>
              <a:t>10</a:t>
            </a:fld>
            <a:r>
              <a:rPr lang="zh-CN" altLang="en-US"/>
              <a:t>页，共</a:t>
            </a:r>
            <a:r>
              <a:rPr lang="en-US" altLang="zh-CN"/>
              <a:t>18</a:t>
            </a:r>
            <a:r>
              <a:rPr lang="zh-CN" altLang="en-US"/>
              <a:t>页</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数据集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2" name="文本框 1">
            <a:extLst>
              <a:ext uri="{FF2B5EF4-FFF2-40B4-BE49-F238E27FC236}">
                <a16:creationId xmlns:a16="http://schemas.microsoft.com/office/drawing/2014/main" id="{E8888E1B-8E4A-E891-900F-EF0A12BF91C3}"/>
              </a:ext>
            </a:extLst>
          </p:cNvPr>
          <p:cNvSpPr txBox="1"/>
          <p:nvPr/>
        </p:nvSpPr>
        <p:spPr>
          <a:xfrm>
            <a:off x="656590" y="1566544"/>
            <a:ext cx="11278235" cy="3811945"/>
          </a:xfrm>
          <a:prstGeom prst="rect">
            <a:avLst/>
          </a:prstGeom>
          <a:noFill/>
        </p:spPr>
        <p:txBody>
          <a:bodyPr wrap="square" rtlCol="0">
            <a:noAutofit/>
          </a:bodyPr>
          <a:lstStyle/>
          <a:p>
            <a:pPr marL="285750" indent="-285750">
              <a:buFont typeface="Wingdings" panose="05000000000000000000" charset="0"/>
              <a:buChar char="l"/>
            </a:pPr>
            <a:endParaRPr lang="en-US" altLang="zh-CN" sz="2400" dirty="0"/>
          </a:p>
          <a:p>
            <a:pPr marL="285750" indent="-285750">
              <a:buFont typeface="Wingdings" panose="05000000000000000000" charset="0"/>
              <a:buChar char="l"/>
            </a:pPr>
            <a:endParaRPr lang="zh-CN" altLang="en-US" sz="2400" dirty="0"/>
          </a:p>
          <a:p>
            <a:pPr marL="285750" indent="-285750">
              <a:buFont typeface="Wingdings" panose="05000000000000000000" charset="0"/>
              <a:buChar char="l"/>
            </a:pPr>
            <a:r>
              <a:rPr lang="en-US" altLang="zh-CN" sz="2400" dirty="0"/>
              <a:t>RIGA+</a:t>
            </a:r>
            <a:r>
              <a:rPr lang="zh-CN" altLang="en-US" sz="2400" dirty="0"/>
              <a:t>：多域联合</a:t>
            </a:r>
            <a:r>
              <a:rPr lang="en-US" altLang="zh-CN" sz="2400" dirty="0"/>
              <a:t>OC/OD</a:t>
            </a:r>
            <a:r>
              <a:rPr lang="zh-CN" altLang="en-US" sz="2400" dirty="0"/>
              <a:t>数据集，包含</a:t>
            </a:r>
            <a:r>
              <a:rPr lang="en-US" altLang="zh-CN" sz="2400" dirty="0"/>
              <a:t>5</a:t>
            </a:r>
            <a:r>
              <a:rPr lang="zh-CN" altLang="en-US" sz="2400" dirty="0"/>
              <a:t>个域分别为</a:t>
            </a:r>
            <a:r>
              <a:rPr lang="en-US" altLang="zh-CN" sz="2400" dirty="0"/>
              <a:t>Bin Rushed</a:t>
            </a:r>
            <a:r>
              <a:rPr lang="zh-CN" altLang="en-US" sz="2400" dirty="0"/>
              <a:t>、</a:t>
            </a:r>
            <a:r>
              <a:rPr lang="en-US" altLang="zh-CN" sz="2400" dirty="0" err="1"/>
              <a:t>Magrabia</a:t>
            </a:r>
            <a:r>
              <a:rPr lang="zh-CN" altLang="en-US" sz="2400" dirty="0"/>
              <a:t>、</a:t>
            </a:r>
            <a:r>
              <a:rPr lang="en-US" altLang="zh-CN" sz="2400" dirty="0"/>
              <a:t>BASE1</a:t>
            </a:r>
            <a:r>
              <a:rPr lang="zh-CN" altLang="en-US" sz="2400" dirty="0"/>
              <a:t>、</a:t>
            </a:r>
            <a:r>
              <a:rPr lang="en-US" altLang="zh-CN" sz="2400" dirty="0"/>
              <a:t>BASE2</a:t>
            </a:r>
            <a:r>
              <a:rPr lang="zh-CN" altLang="en-US" sz="2400" dirty="0"/>
              <a:t>和</a:t>
            </a:r>
            <a:r>
              <a:rPr lang="en-US" altLang="zh-CN" sz="2400" dirty="0"/>
              <a:t>BASE3</a:t>
            </a:r>
            <a:r>
              <a:rPr lang="zh-CN" altLang="en-US" sz="2400" dirty="0"/>
              <a:t>，选择前两个域作为源域，后三个作为目标域；</a:t>
            </a:r>
            <a:endParaRPr lang="en-US" altLang="zh-CN" sz="2400" dirty="0"/>
          </a:p>
          <a:p>
            <a:pPr marL="285750" indent="-285750">
              <a:buFont typeface="Wingdings" panose="05000000000000000000" charset="0"/>
              <a:buChar char="l"/>
            </a:pPr>
            <a:endParaRPr lang="en-US" altLang="zh-CN" sz="2400" dirty="0"/>
          </a:p>
          <a:p>
            <a:pPr marL="285750" indent="-285750">
              <a:buFont typeface="Wingdings" panose="05000000000000000000" charset="0"/>
              <a:buChar char="l"/>
            </a:pPr>
            <a:r>
              <a:rPr lang="en-US" altLang="zh-CN" sz="2400" dirty="0"/>
              <a:t>SCGM</a:t>
            </a:r>
            <a:r>
              <a:rPr lang="zh-CN" altLang="en-US" sz="2400" dirty="0"/>
              <a:t>： 多域联合</a:t>
            </a:r>
            <a:r>
              <a:rPr lang="en-US" altLang="zh-CN" sz="2400" dirty="0"/>
              <a:t>CM/WM</a:t>
            </a:r>
            <a:r>
              <a:rPr lang="zh-CN" altLang="en-US" sz="2400" dirty="0"/>
              <a:t>数据集，包含</a:t>
            </a:r>
            <a:r>
              <a:rPr lang="en-US" altLang="zh-CN" sz="2400" dirty="0"/>
              <a:t>4</a:t>
            </a:r>
            <a:r>
              <a:rPr lang="zh-CN" altLang="en-US" sz="2400" dirty="0"/>
              <a:t>个域分别为</a:t>
            </a:r>
            <a:r>
              <a:rPr lang="en-US" altLang="zh-CN" sz="2400" dirty="0"/>
              <a:t>Site 1 (UCL), Site 2 (Montreal), Site 3 (Zurich), and Site 4 (Vanderbilt)</a:t>
            </a:r>
            <a:r>
              <a:rPr lang="zh-CN" altLang="en-US" sz="2400" dirty="0"/>
              <a:t>，选择</a:t>
            </a:r>
            <a:r>
              <a:rPr lang="en-US" altLang="zh-CN" sz="2400" dirty="0"/>
              <a:t>site 1 </a:t>
            </a:r>
            <a:r>
              <a:rPr lang="zh-CN" altLang="en-US" sz="2400" dirty="0"/>
              <a:t>作为目标域，其余作为源域。</a:t>
            </a:r>
          </a:p>
          <a:p>
            <a:endParaRPr lang="en-US" altLang="zh-CN" sz="2400" dirty="0"/>
          </a:p>
          <a:p>
            <a:endParaRPr lang="zh-CN" altLang="en-US" sz="2400" dirty="0"/>
          </a:p>
          <a:p>
            <a:pPr marL="285750" indent="-285750" algn="l">
              <a:buFont typeface="Wingdings" panose="05000000000000000000" charset="0"/>
              <a:buChar char="l"/>
            </a:pPr>
            <a:endParaRPr lang="zh-CN" altLang="en-US" dirty="0"/>
          </a:p>
        </p:txBody>
      </p:sp>
      <p:sp>
        <p:nvSpPr>
          <p:cNvPr id="3" name="灯片编号占位符 2">
            <a:extLst>
              <a:ext uri="{FF2B5EF4-FFF2-40B4-BE49-F238E27FC236}">
                <a16:creationId xmlns:a16="http://schemas.microsoft.com/office/drawing/2014/main" id="{8D202FD3-F7EE-03F1-86C1-1137ADF5E732}"/>
              </a:ext>
            </a:extLst>
          </p:cNvPr>
          <p:cNvSpPr>
            <a:spLocks noGrp="1"/>
          </p:cNvSpPr>
          <p:nvPr>
            <p:ph type="sldNum" sz="quarter" idx="12"/>
          </p:nvPr>
        </p:nvSpPr>
        <p:spPr/>
        <p:txBody>
          <a:bodyPr/>
          <a:lstStyle/>
          <a:p>
            <a:r>
              <a:rPr lang="zh-CN" altLang="en-US"/>
              <a:t>第</a:t>
            </a:r>
            <a:fld id="{18C8E5C5-05D3-4171-9F3F-370131363719}" type="slidenum">
              <a:rPr lang="zh-CN" altLang="en-US" smtClean="0"/>
              <a:pPr/>
              <a:t>11</a:t>
            </a:fld>
            <a:r>
              <a:rPr lang="zh-CN" altLang="en-US"/>
              <a:t>页，共</a:t>
            </a:r>
            <a:r>
              <a:rPr lang="en-US" altLang="zh-CN"/>
              <a:t>18</a:t>
            </a:r>
            <a:r>
              <a:rPr lang="zh-CN" altLang="en-US"/>
              <a:t>页</a:t>
            </a:r>
            <a:endParaRPr lang="zh-CN" altLang="en-US" dirty="0"/>
          </a:p>
        </p:txBody>
      </p:sp>
    </p:spTree>
    <p:extLst>
      <p:ext uri="{BB962C8B-B14F-4D97-AF65-F5344CB8AC3E}">
        <p14:creationId xmlns:p14="http://schemas.microsoft.com/office/powerpoint/2010/main" val="386198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对比实验</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10" name="灯片编号占位符 9">
            <a:extLst>
              <a:ext uri="{FF2B5EF4-FFF2-40B4-BE49-F238E27FC236}">
                <a16:creationId xmlns:a16="http://schemas.microsoft.com/office/drawing/2014/main" id="{C57A848F-F94E-F3A8-38BF-CC39A38844C1}"/>
              </a:ext>
            </a:extLst>
          </p:cNvPr>
          <p:cNvSpPr>
            <a:spLocks noGrp="1"/>
          </p:cNvSpPr>
          <p:nvPr>
            <p:ph type="sldNum" sz="quarter" idx="12"/>
          </p:nvPr>
        </p:nvSpPr>
        <p:spPr/>
        <p:txBody>
          <a:bodyPr/>
          <a:lstStyle/>
          <a:p>
            <a:r>
              <a:rPr lang="zh-CN" altLang="en-US"/>
              <a:t>第</a:t>
            </a:r>
            <a:fld id="{18C8E5C5-05D3-4171-9F3F-370131363719}" type="slidenum">
              <a:rPr lang="zh-CN" altLang="en-US" smtClean="0"/>
              <a:pPr/>
              <a:t>12</a:t>
            </a:fld>
            <a:r>
              <a:rPr lang="zh-CN" altLang="en-US"/>
              <a:t>页，共</a:t>
            </a:r>
            <a:r>
              <a:rPr lang="en-US" altLang="zh-CN"/>
              <a:t>18</a:t>
            </a:r>
            <a:r>
              <a:rPr lang="zh-CN" altLang="en-US"/>
              <a:t>页</a:t>
            </a:r>
            <a:endParaRPr lang="zh-CN" altLang="en-US" dirty="0"/>
          </a:p>
        </p:txBody>
      </p:sp>
      <p:pic>
        <p:nvPicPr>
          <p:cNvPr id="7" name="图片 6">
            <a:extLst>
              <a:ext uri="{FF2B5EF4-FFF2-40B4-BE49-F238E27FC236}">
                <a16:creationId xmlns:a16="http://schemas.microsoft.com/office/drawing/2014/main" id="{E13A7E08-4EAA-9565-58E7-A59F8111D7CF}"/>
              </a:ext>
            </a:extLst>
          </p:cNvPr>
          <p:cNvPicPr>
            <a:picLocks noChangeAspect="1"/>
          </p:cNvPicPr>
          <p:nvPr/>
        </p:nvPicPr>
        <p:blipFill>
          <a:blip r:embed="rId5"/>
          <a:stretch>
            <a:fillRect/>
          </a:stretch>
        </p:blipFill>
        <p:spPr>
          <a:xfrm>
            <a:off x="531906" y="904095"/>
            <a:ext cx="10964786" cy="5452255"/>
          </a:xfrm>
          <a:prstGeom prst="rect">
            <a:avLst/>
          </a:prstGeom>
        </p:spPr>
      </p:pic>
    </p:spTree>
    <p:extLst>
      <p:ext uri="{BB962C8B-B14F-4D97-AF65-F5344CB8AC3E}">
        <p14:creationId xmlns:p14="http://schemas.microsoft.com/office/powerpoint/2010/main" val="27022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对比实验</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9" name="灯片编号占位符 8">
            <a:extLst>
              <a:ext uri="{FF2B5EF4-FFF2-40B4-BE49-F238E27FC236}">
                <a16:creationId xmlns:a16="http://schemas.microsoft.com/office/drawing/2014/main" id="{DE7D0635-8B03-B47E-AAAB-D691681E3702}"/>
              </a:ext>
            </a:extLst>
          </p:cNvPr>
          <p:cNvSpPr>
            <a:spLocks noGrp="1"/>
          </p:cNvSpPr>
          <p:nvPr>
            <p:ph type="sldNum" sz="quarter" idx="12"/>
          </p:nvPr>
        </p:nvSpPr>
        <p:spPr/>
        <p:txBody>
          <a:bodyPr/>
          <a:lstStyle/>
          <a:p>
            <a:r>
              <a:rPr lang="zh-CN" altLang="en-US"/>
              <a:t>第</a:t>
            </a:r>
            <a:fld id="{18C8E5C5-05D3-4171-9F3F-370131363719}" type="slidenum">
              <a:rPr lang="zh-CN" altLang="en-US" smtClean="0"/>
              <a:pPr/>
              <a:t>13</a:t>
            </a:fld>
            <a:r>
              <a:rPr lang="zh-CN" altLang="en-US"/>
              <a:t>页，共</a:t>
            </a:r>
            <a:r>
              <a:rPr lang="en-US" altLang="zh-CN"/>
              <a:t>18</a:t>
            </a:r>
            <a:r>
              <a:rPr lang="zh-CN" altLang="en-US"/>
              <a:t>页</a:t>
            </a:r>
            <a:endParaRPr lang="zh-CN" altLang="en-US" dirty="0"/>
          </a:p>
        </p:txBody>
      </p:sp>
      <p:pic>
        <p:nvPicPr>
          <p:cNvPr id="8" name="图片 7">
            <a:extLst>
              <a:ext uri="{FF2B5EF4-FFF2-40B4-BE49-F238E27FC236}">
                <a16:creationId xmlns:a16="http://schemas.microsoft.com/office/drawing/2014/main" id="{A7B9E88C-A607-9D5B-8A95-2EC3C0B41D79}"/>
              </a:ext>
            </a:extLst>
          </p:cNvPr>
          <p:cNvPicPr>
            <a:picLocks noChangeAspect="1"/>
          </p:cNvPicPr>
          <p:nvPr/>
        </p:nvPicPr>
        <p:blipFill>
          <a:blip r:embed="rId5"/>
          <a:stretch>
            <a:fillRect/>
          </a:stretch>
        </p:blipFill>
        <p:spPr>
          <a:xfrm>
            <a:off x="2973349" y="945916"/>
            <a:ext cx="5736471" cy="5647763"/>
          </a:xfrm>
          <a:prstGeom prst="rect">
            <a:avLst/>
          </a:prstGeom>
        </p:spPr>
      </p:pic>
    </p:spTree>
    <p:extLst>
      <p:ext uri="{BB962C8B-B14F-4D97-AF65-F5344CB8AC3E}">
        <p14:creationId xmlns:p14="http://schemas.microsoft.com/office/powerpoint/2010/main" val="22995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消融实验</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11" name="灯片编号占位符 10">
            <a:extLst>
              <a:ext uri="{FF2B5EF4-FFF2-40B4-BE49-F238E27FC236}">
                <a16:creationId xmlns:a16="http://schemas.microsoft.com/office/drawing/2014/main" id="{E8B5D52F-699F-D15E-B3A5-0E4F3E44004C}"/>
              </a:ext>
            </a:extLst>
          </p:cNvPr>
          <p:cNvSpPr>
            <a:spLocks noGrp="1"/>
          </p:cNvSpPr>
          <p:nvPr>
            <p:ph type="sldNum" sz="quarter" idx="12"/>
          </p:nvPr>
        </p:nvSpPr>
        <p:spPr/>
        <p:txBody>
          <a:bodyPr/>
          <a:lstStyle/>
          <a:p>
            <a:r>
              <a:rPr lang="zh-CN" altLang="en-US" dirty="0"/>
              <a:t>第</a:t>
            </a:r>
            <a:fld id="{18C8E5C5-05D3-4171-9F3F-370131363719}" type="slidenum">
              <a:rPr lang="zh-CN" altLang="en-US" smtClean="0"/>
              <a:pPr/>
              <a:t>14</a:t>
            </a:fld>
            <a:r>
              <a:rPr lang="zh-CN" altLang="en-US" dirty="0"/>
              <a:t>页，共</a:t>
            </a:r>
            <a:r>
              <a:rPr lang="en-US" altLang="zh-CN" dirty="0"/>
              <a:t>18</a:t>
            </a:r>
            <a:r>
              <a:rPr lang="zh-CN" altLang="en-US" dirty="0"/>
              <a:t>页</a:t>
            </a:r>
          </a:p>
        </p:txBody>
      </p:sp>
      <p:pic>
        <p:nvPicPr>
          <p:cNvPr id="3" name="图片 2">
            <a:extLst>
              <a:ext uri="{FF2B5EF4-FFF2-40B4-BE49-F238E27FC236}">
                <a16:creationId xmlns:a16="http://schemas.microsoft.com/office/drawing/2014/main" id="{959A99AF-B2B3-82FC-591D-CCA67C36B516}"/>
              </a:ext>
            </a:extLst>
          </p:cNvPr>
          <p:cNvPicPr>
            <a:picLocks noChangeAspect="1"/>
          </p:cNvPicPr>
          <p:nvPr/>
        </p:nvPicPr>
        <p:blipFill>
          <a:blip r:embed="rId5"/>
          <a:stretch>
            <a:fillRect/>
          </a:stretch>
        </p:blipFill>
        <p:spPr>
          <a:xfrm>
            <a:off x="95624" y="1267012"/>
            <a:ext cx="6212796" cy="3827292"/>
          </a:xfrm>
          <a:prstGeom prst="rect">
            <a:avLst/>
          </a:prstGeom>
        </p:spPr>
      </p:pic>
      <p:pic>
        <p:nvPicPr>
          <p:cNvPr id="9" name="图片 8">
            <a:extLst>
              <a:ext uri="{FF2B5EF4-FFF2-40B4-BE49-F238E27FC236}">
                <a16:creationId xmlns:a16="http://schemas.microsoft.com/office/drawing/2014/main" id="{FFFA62F5-C66F-8C0E-57AB-11F050CD6320}"/>
              </a:ext>
            </a:extLst>
          </p:cNvPr>
          <p:cNvPicPr>
            <a:picLocks noChangeAspect="1"/>
          </p:cNvPicPr>
          <p:nvPr/>
        </p:nvPicPr>
        <p:blipFill>
          <a:blip r:embed="rId6"/>
          <a:stretch>
            <a:fillRect/>
          </a:stretch>
        </p:blipFill>
        <p:spPr>
          <a:xfrm>
            <a:off x="6251404" y="1051863"/>
            <a:ext cx="5797352" cy="3986271"/>
          </a:xfrm>
          <a:prstGeom prst="rect">
            <a:avLst/>
          </a:prstGeom>
        </p:spPr>
      </p:pic>
    </p:spTree>
    <p:extLst>
      <p:ext uri="{BB962C8B-B14F-4D97-AF65-F5344CB8AC3E}">
        <p14:creationId xmlns:p14="http://schemas.microsoft.com/office/powerpoint/2010/main" val="368385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消融实验</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11" name="灯片编号占位符 10">
            <a:extLst>
              <a:ext uri="{FF2B5EF4-FFF2-40B4-BE49-F238E27FC236}">
                <a16:creationId xmlns:a16="http://schemas.microsoft.com/office/drawing/2014/main" id="{9A60FB43-8ACE-BC2F-DB23-6871D786C6C7}"/>
              </a:ext>
            </a:extLst>
          </p:cNvPr>
          <p:cNvSpPr>
            <a:spLocks noGrp="1"/>
          </p:cNvSpPr>
          <p:nvPr>
            <p:ph type="sldNum" sz="quarter" idx="12"/>
          </p:nvPr>
        </p:nvSpPr>
        <p:spPr/>
        <p:txBody>
          <a:bodyPr/>
          <a:lstStyle/>
          <a:p>
            <a:r>
              <a:rPr lang="zh-CN" altLang="en-US"/>
              <a:t>第</a:t>
            </a:r>
            <a:fld id="{18C8E5C5-05D3-4171-9F3F-370131363719}" type="slidenum">
              <a:rPr lang="zh-CN" altLang="en-US" smtClean="0"/>
              <a:pPr/>
              <a:t>15</a:t>
            </a:fld>
            <a:r>
              <a:rPr lang="zh-CN" altLang="en-US"/>
              <a:t>页，共</a:t>
            </a:r>
            <a:r>
              <a:rPr lang="en-US" altLang="zh-CN"/>
              <a:t>18</a:t>
            </a:r>
            <a:r>
              <a:rPr lang="zh-CN" altLang="en-US"/>
              <a:t>页</a:t>
            </a:r>
            <a:endParaRPr lang="zh-CN" altLang="en-US" dirty="0"/>
          </a:p>
        </p:txBody>
      </p:sp>
      <p:pic>
        <p:nvPicPr>
          <p:cNvPr id="7" name="图片 6">
            <a:extLst>
              <a:ext uri="{FF2B5EF4-FFF2-40B4-BE49-F238E27FC236}">
                <a16:creationId xmlns:a16="http://schemas.microsoft.com/office/drawing/2014/main" id="{D0C0D63B-BEE2-09E5-661B-3DF5DCA9AD96}"/>
              </a:ext>
            </a:extLst>
          </p:cNvPr>
          <p:cNvPicPr>
            <a:picLocks noChangeAspect="1"/>
          </p:cNvPicPr>
          <p:nvPr/>
        </p:nvPicPr>
        <p:blipFill>
          <a:blip r:embed="rId5"/>
          <a:stretch>
            <a:fillRect/>
          </a:stretch>
        </p:blipFill>
        <p:spPr>
          <a:xfrm>
            <a:off x="61584" y="1272754"/>
            <a:ext cx="6309310" cy="3578810"/>
          </a:xfrm>
          <a:prstGeom prst="rect">
            <a:avLst/>
          </a:prstGeom>
        </p:spPr>
      </p:pic>
      <p:pic>
        <p:nvPicPr>
          <p:cNvPr id="12" name="图片 11">
            <a:extLst>
              <a:ext uri="{FF2B5EF4-FFF2-40B4-BE49-F238E27FC236}">
                <a16:creationId xmlns:a16="http://schemas.microsoft.com/office/drawing/2014/main" id="{D18A55BB-B787-D487-ACC3-E296A0B3261A}"/>
              </a:ext>
            </a:extLst>
          </p:cNvPr>
          <p:cNvPicPr>
            <a:picLocks noChangeAspect="1"/>
          </p:cNvPicPr>
          <p:nvPr/>
        </p:nvPicPr>
        <p:blipFill>
          <a:blip r:embed="rId6"/>
          <a:stretch>
            <a:fillRect/>
          </a:stretch>
        </p:blipFill>
        <p:spPr>
          <a:xfrm>
            <a:off x="6466542" y="984324"/>
            <a:ext cx="5410588" cy="3867240"/>
          </a:xfrm>
          <a:prstGeom prst="rect">
            <a:avLst/>
          </a:prstGeom>
        </p:spPr>
      </p:pic>
    </p:spTree>
    <p:extLst>
      <p:ext uri="{BB962C8B-B14F-4D97-AF65-F5344CB8AC3E}">
        <p14:creationId xmlns:p14="http://schemas.microsoft.com/office/powerpoint/2010/main" val="193722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1</a:t>
            </a:r>
            <a:endParaRPr lang="zh-CN" altLang="en-US" sz="5400" b="1" dirty="0">
              <a:solidFill>
                <a:schemeClr val="accent1">
                  <a:lumMod val="50000"/>
                </a:schemeClr>
              </a:solidFill>
            </a:endParaRPr>
          </a:p>
        </p:txBody>
      </p:sp>
      <p:sp>
        <p:nvSpPr>
          <p:cNvPr id="11" name="文本框 10"/>
          <p:cNvSpPr txBox="1"/>
          <p:nvPr/>
        </p:nvSpPr>
        <p:spPr>
          <a:xfrm>
            <a:off x="2880018" y="2838015"/>
            <a:ext cx="2865640" cy="707886"/>
          </a:xfrm>
          <a:prstGeom prst="rect">
            <a:avLst/>
          </a:prstGeom>
          <a:noFill/>
        </p:spPr>
        <p:txBody>
          <a:bodyPr wrap="square" rtlCol="0">
            <a:spAutoFit/>
          </a:bodyPr>
          <a:lstStyle/>
          <a:p>
            <a:pPr algn="ctr"/>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引言</a:t>
            </a:r>
          </a:p>
        </p:txBody>
      </p:sp>
      <p:sp>
        <p:nvSpPr>
          <p:cNvPr id="12" name="矩形 11"/>
          <p:cNvSpPr/>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023168" y="1781004"/>
            <a:ext cx="1789376"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作者</a:t>
            </a:r>
          </a:p>
        </p:txBody>
      </p:sp>
      <p:cxnSp>
        <p:nvCxnSpPr>
          <p:cNvPr id="23" name="直接连接符 22"/>
          <p:cNvCxnSpPr/>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9023168" y="2778469"/>
            <a:ext cx="1789376"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背景</a:t>
            </a:r>
          </a:p>
        </p:txBody>
      </p:sp>
      <p:cxnSp>
        <p:nvCxnSpPr>
          <p:cNvPr id="27" name="直接连接符 26"/>
          <p:cNvCxnSpPr/>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023168" y="3722858"/>
            <a:ext cx="1789376"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创新点</a:t>
            </a:r>
          </a:p>
        </p:txBody>
      </p:sp>
      <p:sp>
        <p:nvSpPr>
          <p:cNvPr id="2" name="灯片编号占位符 1">
            <a:extLst>
              <a:ext uri="{FF2B5EF4-FFF2-40B4-BE49-F238E27FC236}">
                <a16:creationId xmlns:a16="http://schemas.microsoft.com/office/drawing/2014/main" id="{C294548E-7F55-6141-1F69-7CE7C7431186}"/>
              </a:ext>
            </a:extLst>
          </p:cNvPr>
          <p:cNvSpPr>
            <a:spLocks noGrp="1"/>
          </p:cNvSpPr>
          <p:nvPr>
            <p:ph type="sldNum" sz="quarter" idx="12"/>
          </p:nvPr>
        </p:nvSpPr>
        <p:spPr/>
        <p:txBody>
          <a:bodyPr/>
          <a:lstStyle/>
          <a:p>
            <a:r>
              <a:rPr lang="zh-CN" altLang="en-US"/>
              <a:t>第</a:t>
            </a:r>
            <a:fld id="{18C8E5C5-05D3-4171-9F3F-370131363719}" type="slidenum">
              <a:rPr lang="zh-CN" altLang="en-US" smtClean="0"/>
              <a:pPr/>
              <a:t>2</a:t>
            </a:fld>
            <a:r>
              <a:rPr lang="zh-CN" altLang="en-US"/>
              <a:t>页，共</a:t>
            </a:r>
            <a:r>
              <a:rPr lang="en-US" altLang="zh-CN"/>
              <a:t>18</a:t>
            </a:r>
            <a:r>
              <a:rPr lang="zh-CN" altLang="en-US"/>
              <a:t>页</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作者</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13" name="灯片编号占位符 12">
            <a:extLst>
              <a:ext uri="{FF2B5EF4-FFF2-40B4-BE49-F238E27FC236}">
                <a16:creationId xmlns:a16="http://schemas.microsoft.com/office/drawing/2014/main" id="{749AA313-9345-BBE6-6A7C-17F60AB76EE6}"/>
              </a:ext>
            </a:extLst>
          </p:cNvPr>
          <p:cNvSpPr>
            <a:spLocks noGrp="1"/>
          </p:cNvSpPr>
          <p:nvPr>
            <p:ph type="sldNum" sz="quarter" idx="12"/>
          </p:nvPr>
        </p:nvSpPr>
        <p:spPr/>
        <p:txBody>
          <a:bodyPr/>
          <a:lstStyle/>
          <a:p>
            <a:r>
              <a:rPr lang="zh-CN" altLang="en-US"/>
              <a:t>第</a:t>
            </a:r>
            <a:fld id="{18C8E5C5-05D3-4171-9F3F-370131363719}" type="slidenum">
              <a:rPr lang="zh-CN" altLang="en-US" smtClean="0"/>
              <a:pPr/>
              <a:t>3</a:t>
            </a:fld>
            <a:r>
              <a:rPr lang="zh-CN" altLang="en-US"/>
              <a:t>页，共</a:t>
            </a:r>
            <a:r>
              <a:rPr lang="en-US" altLang="zh-CN"/>
              <a:t>18</a:t>
            </a:r>
            <a:r>
              <a:rPr lang="zh-CN" altLang="en-US"/>
              <a:t>页</a:t>
            </a:r>
            <a:endParaRPr lang="zh-CN" altLang="en-US" dirty="0"/>
          </a:p>
        </p:txBody>
      </p:sp>
      <p:pic>
        <p:nvPicPr>
          <p:cNvPr id="3" name="图片 2">
            <a:extLst>
              <a:ext uri="{FF2B5EF4-FFF2-40B4-BE49-F238E27FC236}">
                <a16:creationId xmlns:a16="http://schemas.microsoft.com/office/drawing/2014/main" id="{6E046126-CB5A-73A8-00FD-D7514B0ACB66}"/>
              </a:ext>
            </a:extLst>
          </p:cNvPr>
          <p:cNvPicPr>
            <a:picLocks noChangeAspect="1"/>
          </p:cNvPicPr>
          <p:nvPr/>
        </p:nvPicPr>
        <p:blipFill rotWithShape="1">
          <a:blip r:embed="rId5"/>
          <a:srcRect b="11499"/>
          <a:stretch/>
        </p:blipFill>
        <p:spPr>
          <a:xfrm>
            <a:off x="479236" y="2075457"/>
            <a:ext cx="7594975" cy="4782544"/>
          </a:xfrm>
          <a:prstGeom prst="rect">
            <a:avLst/>
          </a:prstGeom>
        </p:spPr>
      </p:pic>
      <p:pic>
        <p:nvPicPr>
          <p:cNvPr id="8" name="图片 7">
            <a:extLst>
              <a:ext uri="{FF2B5EF4-FFF2-40B4-BE49-F238E27FC236}">
                <a16:creationId xmlns:a16="http://schemas.microsoft.com/office/drawing/2014/main" id="{8B745461-801D-A1D6-8FFB-76B67AB43C7A}"/>
              </a:ext>
            </a:extLst>
          </p:cNvPr>
          <p:cNvPicPr>
            <a:picLocks noChangeAspect="1"/>
          </p:cNvPicPr>
          <p:nvPr/>
        </p:nvPicPr>
        <p:blipFill>
          <a:blip r:embed="rId6"/>
          <a:stretch>
            <a:fillRect/>
          </a:stretch>
        </p:blipFill>
        <p:spPr>
          <a:xfrm>
            <a:off x="537882" y="849273"/>
            <a:ext cx="6630145" cy="12419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背景</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10" name="文本框 9">
            <a:extLst>
              <a:ext uri="{FF2B5EF4-FFF2-40B4-BE49-F238E27FC236}">
                <a16:creationId xmlns:a16="http://schemas.microsoft.com/office/drawing/2014/main" id="{C370BA84-636B-BC5C-DA43-A612798608A4}"/>
              </a:ext>
            </a:extLst>
          </p:cNvPr>
          <p:cNvSpPr txBox="1"/>
          <p:nvPr/>
        </p:nvSpPr>
        <p:spPr>
          <a:xfrm>
            <a:off x="242256" y="998158"/>
            <a:ext cx="11806500" cy="2308324"/>
          </a:xfrm>
          <a:prstGeom prst="rect">
            <a:avLst/>
          </a:prstGeom>
          <a:noFill/>
        </p:spPr>
        <p:txBody>
          <a:bodyPr wrap="square">
            <a:spAutoFit/>
          </a:bodyPr>
          <a:lstStyle/>
          <a:p>
            <a:r>
              <a:rPr lang="zh-CN" altLang="en-US" sz="2400" b="1" dirty="0"/>
              <a:t>问题</a:t>
            </a:r>
            <a:r>
              <a:rPr lang="zh-CN" altLang="en-US" sz="2400" dirty="0"/>
              <a:t>：</a:t>
            </a:r>
            <a:endParaRPr lang="en-US" altLang="zh-CN" sz="2400" dirty="0"/>
          </a:p>
          <a:p>
            <a:endParaRPr lang="en-US" altLang="zh-CN" sz="2400" dirty="0"/>
          </a:p>
          <a:p>
            <a:pPr marL="342900" indent="-342900">
              <a:buFont typeface="Wingdings" panose="05000000000000000000" pitchFamily="2" charset="2"/>
              <a:buChar char="l"/>
            </a:pPr>
            <a:r>
              <a:rPr lang="zh-CN" altLang="en-US" sz="2400" dirty="0"/>
              <a:t>不同情况下获取的医学图像之间存在领域差异，使得部署预训练的医学图像分割模型存在障碍</a:t>
            </a:r>
            <a:r>
              <a:rPr lang="en-US" altLang="zh-CN" sz="2400" dirty="0"/>
              <a:t>; </a:t>
            </a:r>
          </a:p>
          <a:p>
            <a:pPr marL="342900" indent="-342900">
              <a:buFont typeface="Arial" panose="020B0604020202020204" pitchFamily="34" charset="0"/>
              <a:buChar char="•"/>
            </a:pPr>
            <a:endParaRPr lang="en-US" altLang="zh-CN" sz="2400" dirty="0"/>
          </a:p>
          <a:p>
            <a:pPr marL="342900" indent="-342900">
              <a:buFont typeface="Wingdings" panose="05000000000000000000" pitchFamily="2" charset="2"/>
              <a:buChar char="l"/>
            </a:pPr>
            <a:r>
              <a:rPr lang="zh-CN" altLang="en-US" sz="2400" dirty="0"/>
              <a:t>由于巨大的数据规模和隐私问题，源域数据访问困难。</a:t>
            </a:r>
            <a:endParaRPr lang="en-US" altLang="zh-CN" sz="2400" dirty="0"/>
          </a:p>
        </p:txBody>
      </p:sp>
      <p:sp>
        <p:nvSpPr>
          <p:cNvPr id="11" name="灯片编号占位符 10">
            <a:extLst>
              <a:ext uri="{FF2B5EF4-FFF2-40B4-BE49-F238E27FC236}">
                <a16:creationId xmlns:a16="http://schemas.microsoft.com/office/drawing/2014/main" id="{1B1E34A9-D80E-22FE-23F2-F8BB508F82B7}"/>
              </a:ext>
            </a:extLst>
          </p:cNvPr>
          <p:cNvSpPr>
            <a:spLocks noGrp="1"/>
          </p:cNvSpPr>
          <p:nvPr>
            <p:ph type="sldNum" sz="quarter" idx="12"/>
          </p:nvPr>
        </p:nvSpPr>
        <p:spPr/>
        <p:txBody>
          <a:bodyPr/>
          <a:lstStyle/>
          <a:p>
            <a:r>
              <a:rPr lang="zh-CN" altLang="en-US"/>
              <a:t>第</a:t>
            </a:r>
            <a:fld id="{18C8E5C5-05D3-4171-9F3F-370131363719}" type="slidenum">
              <a:rPr lang="zh-CN" altLang="en-US" smtClean="0"/>
              <a:pPr/>
              <a:t>4</a:t>
            </a:fld>
            <a:r>
              <a:rPr lang="zh-CN" altLang="en-US"/>
              <a:t>页，共</a:t>
            </a:r>
            <a:r>
              <a:rPr lang="en-US" altLang="zh-CN"/>
              <a:t>18</a:t>
            </a:r>
            <a:r>
              <a:rPr lang="zh-CN" altLang="en-US"/>
              <a:t>页</a:t>
            </a:r>
            <a:endParaRPr lang="zh-CN" altLang="en-US" dirty="0"/>
          </a:p>
        </p:txBody>
      </p:sp>
      <p:sp>
        <p:nvSpPr>
          <p:cNvPr id="12" name="文本框 11">
            <a:extLst>
              <a:ext uri="{FF2B5EF4-FFF2-40B4-BE49-F238E27FC236}">
                <a16:creationId xmlns:a16="http://schemas.microsoft.com/office/drawing/2014/main" id="{9D7A906B-2A54-5294-9A55-78E4C00B9F14}"/>
              </a:ext>
            </a:extLst>
          </p:cNvPr>
          <p:cNvSpPr txBox="1"/>
          <p:nvPr/>
        </p:nvSpPr>
        <p:spPr>
          <a:xfrm>
            <a:off x="242256" y="3551519"/>
            <a:ext cx="11806500" cy="2308324"/>
          </a:xfrm>
          <a:prstGeom prst="rect">
            <a:avLst/>
          </a:prstGeom>
          <a:noFill/>
        </p:spPr>
        <p:txBody>
          <a:bodyPr wrap="square">
            <a:spAutoFit/>
          </a:bodyPr>
          <a:lstStyle/>
          <a:p>
            <a:r>
              <a:rPr lang="zh-CN" altLang="en-US" sz="2400" b="1" dirty="0"/>
              <a:t>背景</a:t>
            </a:r>
            <a:r>
              <a:rPr lang="zh-CN" altLang="en-US" sz="2400" dirty="0"/>
              <a:t>：</a:t>
            </a:r>
            <a:endParaRPr lang="en-US" altLang="zh-CN" sz="2400" dirty="0"/>
          </a:p>
          <a:p>
            <a:endParaRPr lang="en-US" altLang="zh-CN" sz="2400" dirty="0"/>
          </a:p>
          <a:p>
            <a:pPr marL="342900" indent="-342900">
              <a:buFont typeface="Wingdings" panose="05000000000000000000" pitchFamily="2" charset="2"/>
              <a:buChar char="l"/>
            </a:pPr>
            <a:r>
              <a:rPr lang="zh-CN" altLang="en-US" sz="2400" dirty="0"/>
              <a:t>基于伪标签或先验知识的无源无监督域适应在域差异较大是可能会变得不可靠</a:t>
            </a:r>
            <a:r>
              <a:rPr lang="en-US" altLang="zh-CN" sz="2400" dirty="0"/>
              <a:t>; </a:t>
            </a:r>
          </a:p>
          <a:p>
            <a:pPr marL="342900" indent="-342900">
              <a:buFont typeface="Arial" panose="020B0604020202020204" pitchFamily="34" charset="0"/>
              <a:buChar char="•"/>
            </a:pPr>
            <a:endParaRPr lang="en-US" altLang="zh-CN" sz="2400" dirty="0"/>
          </a:p>
          <a:p>
            <a:pPr marL="342900" indent="-342900">
              <a:buFont typeface="Wingdings" panose="05000000000000000000" pitchFamily="2" charset="2"/>
              <a:buChar char="l"/>
            </a:pPr>
            <a:r>
              <a:rPr lang="zh-CN" altLang="en-US" sz="2400" dirty="0"/>
              <a:t>提示学习能够使用预训练源模型和未标记目标域图像估计源域数据和目标域数据之间的差异。</a:t>
            </a:r>
            <a:endParaRPr lang="en-US" altLang="zh-CN" sz="2400" dirty="0"/>
          </a:p>
        </p:txBody>
      </p:sp>
    </p:spTree>
    <p:extLst>
      <p:ext uri="{BB962C8B-B14F-4D97-AF65-F5344CB8AC3E}">
        <p14:creationId xmlns:p14="http://schemas.microsoft.com/office/powerpoint/2010/main" val="16811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创新点</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8" name="TextBox 7"/>
          <p:cNvSpPr txBox="1"/>
          <p:nvPr/>
        </p:nvSpPr>
        <p:spPr>
          <a:xfrm>
            <a:off x="7274294" y="2737445"/>
            <a:ext cx="4952762" cy="193899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通过最小化统计对齐损失估计领域感知的视觉提示；</a:t>
            </a:r>
            <a:endParaRPr lang="en-US" altLang="zh-CN" sz="2400" dirty="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a:t>利用特征对齐迫使模型从变化的目标域图像中提取紧凑的表示。</a:t>
            </a:r>
            <a:endParaRPr lang="en-US" altLang="zh-CN" sz="2400" dirty="0"/>
          </a:p>
        </p:txBody>
      </p:sp>
      <p:sp>
        <p:nvSpPr>
          <p:cNvPr id="2" name="灯片编号占位符 1">
            <a:extLst>
              <a:ext uri="{FF2B5EF4-FFF2-40B4-BE49-F238E27FC236}">
                <a16:creationId xmlns:a16="http://schemas.microsoft.com/office/drawing/2014/main" id="{9B51BEA0-8021-C1A9-C685-68ED9235A960}"/>
              </a:ext>
            </a:extLst>
          </p:cNvPr>
          <p:cNvSpPr>
            <a:spLocks noGrp="1"/>
          </p:cNvSpPr>
          <p:nvPr>
            <p:ph type="sldNum" sz="quarter" idx="12"/>
          </p:nvPr>
        </p:nvSpPr>
        <p:spPr/>
        <p:txBody>
          <a:bodyPr/>
          <a:lstStyle/>
          <a:p>
            <a:r>
              <a:rPr lang="zh-CN" altLang="en-US"/>
              <a:t>第</a:t>
            </a:r>
            <a:fld id="{18C8E5C5-05D3-4171-9F3F-370131363719}" type="slidenum">
              <a:rPr lang="zh-CN" altLang="en-US" smtClean="0"/>
              <a:pPr/>
              <a:t>5</a:t>
            </a:fld>
            <a:r>
              <a:rPr lang="zh-CN" altLang="en-US"/>
              <a:t>页，共</a:t>
            </a:r>
            <a:r>
              <a:rPr lang="en-US" altLang="zh-CN"/>
              <a:t>18</a:t>
            </a:r>
            <a:r>
              <a:rPr lang="zh-CN" altLang="en-US"/>
              <a:t>页</a:t>
            </a:r>
            <a:endParaRPr lang="zh-CN" altLang="en-US" dirty="0"/>
          </a:p>
        </p:txBody>
      </p:sp>
      <p:pic>
        <p:nvPicPr>
          <p:cNvPr id="7" name="图片 6">
            <a:extLst>
              <a:ext uri="{FF2B5EF4-FFF2-40B4-BE49-F238E27FC236}">
                <a16:creationId xmlns:a16="http://schemas.microsoft.com/office/drawing/2014/main" id="{4E54D01A-3B37-EB46-221D-F2953CF7B0B0}"/>
              </a:ext>
            </a:extLst>
          </p:cNvPr>
          <p:cNvPicPr>
            <a:picLocks noChangeAspect="1"/>
          </p:cNvPicPr>
          <p:nvPr/>
        </p:nvPicPr>
        <p:blipFill>
          <a:blip r:embed="rId5"/>
          <a:stretch>
            <a:fillRect/>
          </a:stretch>
        </p:blipFill>
        <p:spPr>
          <a:xfrm>
            <a:off x="143244" y="1112949"/>
            <a:ext cx="7182526" cy="5392559"/>
          </a:xfrm>
          <a:prstGeom prst="rect">
            <a:avLst/>
          </a:prstGeom>
        </p:spPr>
      </p:pic>
    </p:spTree>
    <p:extLst>
      <p:ext uri="{BB962C8B-B14F-4D97-AF65-F5344CB8AC3E}">
        <p14:creationId xmlns:p14="http://schemas.microsoft.com/office/powerpoint/2010/main" val="332277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accent1">
                    <a:lumMod val="50000"/>
                  </a:schemeClr>
                </a:solidFill>
              </a:rPr>
              <a:t>2</a:t>
            </a:r>
            <a:endParaRPr lang="zh-CN" altLang="en-US" sz="5400" b="1" dirty="0">
              <a:solidFill>
                <a:schemeClr val="accent1">
                  <a:lumMod val="50000"/>
                </a:schemeClr>
              </a:solidFill>
            </a:endParaRPr>
          </a:p>
        </p:txBody>
      </p:sp>
      <p:sp>
        <p:nvSpPr>
          <p:cNvPr id="11" name="文本框 10"/>
          <p:cNvSpPr txBox="1"/>
          <p:nvPr/>
        </p:nvSpPr>
        <p:spPr>
          <a:xfrm>
            <a:off x="2880018" y="2838015"/>
            <a:ext cx="2865640" cy="707886"/>
          </a:xfrm>
          <a:prstGeom prst="rect">
            <a:avLst/>
          </a:prstGeom>
          <a:noFill/>
        </p:spPr>
        <p:txBody>
          <a:bodyPr wrap="square" rtlCol="0">
            <a:spAutoFit/>
          </a:bodyPr>
          <a:lstStyle/>
          <a:p>
            <a:pPr algn="ctr"/>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a:t>
            </a:r>
          </a:p>
        </p:txBody>
      </p:sp>
      <p:sp>
        <p:nvSpPr>
          <p:cNvPr id="12" name="矩形 11"/>
          <p:cNvSpPr/>
          <p:nvPr/>
        </p:nvSpPr>
        <p:spPr>
          <a:xfrm>
            <a:off x="6918692"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023168" y="1781004"/>
            <a:ext cx="2714620"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整体结构</a:t>
            </a:r>
          </a:p>
        </p:txBody>
      </p:sp>
      <p:cxnSp>
        <p:nvCxnSpPr>
          <p:cNvPr id="23" name="直接连接符 22"/>
          <p:cNvCxnSpPr/>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9023168" y="2778469"/>
            <a:ext cx="266405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提示学习阶段</a:t>
            </a:r>
          </a:p>
        </p:txBody>
      </p:sp>
      <p:cxnSp>
        <p:nvCxnSpPr>
          <p:cNvPr id="2" name="直接连接符 1">
            <a:extLst>
              <a:ext uri="{FF2B5EF4-FFF2-40B4-BE49-F238E27FC236}">
                <a16:creationId xmlns:a16="http://schemas.microsoft.com/office/drawing/2014/main" id="{22AE20BF-B491-5A1C-624F-46C423329284}"/>
              </a:ext>
            </a:extLst>
          </p:cNvPr>
          <p:cNvCxnSpPr/>
          <p:nvPr/>
        </p:nvCxnSpPr>
        <p:spPr>
          <a:xfrm>
            <a:off x="8609081" y="3053192"/>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733CF96A-D62D-0D70-0199-256D0EDA0016}"/>
              </a:ext>
            </a:extLst>
          </p:cNvPr>
          <p:cNvSpPr/>
          <p:nvPr/>
        </p:nvSpPr>
        <p:spPr>
          <a:xfrm>
            <a:off x="8569716" y="3903047"/>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E28FBB4-FF47-A596-998A-B1E1E1C36049}"/>
              </a:ext>
            </a:extLst>
          </p:cNvPr>
          <p:cNvSpPr txBox="1"/>
          <p:nvPr/>
        </p:nvSpPr>
        <p:spPr>
          <a:xfrm>
            <a:off x="9077647" y="3672214"/>
            <a:ext cx="266405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特征对齐阶段</a:t>
            </a:r>
          </a:p>
        </p:txBody>
      </p:sp>
      <p:sp>
        <p:nvSpPr>
          <p:cNvPr id="5" name="灯片编号占位符 4">
            <a:extLst>
              <a:ext uri="{FF2B5EF4-FFF2-40B4-BE49-F238E27FC236}">
                <a16:creationId xmlns:a16="http://schemas.microsoft.com/office/drawing/2014/main" id="{6FFE8FAF-F012-EAA2-5FF8-D80024D6C320}"/>
              </a:ext>
            </a:extLst>
          </p:cNvPr>
          <p:cNvSpPr>
            <a:spLocks noGrp="1"/>
          </p:cNvSpPr>
          <p:nvPr>
            <p:ph type="sldNum" sz="quarter" idx="12"/>
          </p:nvPr>
        </p:nvSpPr>
        <p:spPr/>
        <p:txBody>
          <a:bodyPr/>
          <a:lstStyle/>
          <a:p>
            <a:r>
              <a:rPr lang="zh-CN" altLang="en-US"/>
              <a:t>第</a:t>
            </a:r>
            <a:fld id="{18C8E5C5-05D3-4171-9F3F-370131363719}" type="slidenum">
              <a:rPr lang="zh-CN" altLang="en-US" smtClean="0"/>
              <a:pPr/>
              <a:t>6</a:t>
            </a:fld>
            <a:r>
              <a:rPr lang="zh-CN" altLang="en-US"/>
              <a:t>页，共</a:t>
            </a:r>
            <a:r>
              <a:rPr lang="en-US" altLang="zh-CN"/>
              <a:t>18</a:t>
            </a:r>
            <a:r>
              <a:rPr lang="zh-CN" altLang="en-US"/>
              <a:t>页</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4391661"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整体结构</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7" name="灯片编号占位符 6">
            <a:extLst>
              <a:ext uri="{FF2B5EF4-FFF2-40B4-BE49-F238E27FC236}">
                <a16:creationId xmlns:a16="http://schemas.microsoft.com/office/drawing/2014/main" id="{34C996A8-E08D-EBA3-EEB3-36DC34B041D2}"/>
              </a:ext>
            </a:extLst>
          </p:cNvPr>
          <p:cNvSpPr>
            <a:spLocks noGrp="1"/>
          </p:cNvSpPr>
          <p:nvPr>
            <p:ph type="sldNum" sz="quarter" idx="12"/>
          </p:nvPr>
        </p:nvSpPr>
        <p:spPr/>
        <p:txBody>
          <a:bodyPr/>
          <a:lstStyle/>
          <a:p>
            <a:r>
              <a:rPr lang="zh-CN" altLang="en-US"/>
              <a:t>第</a:t>
            </a:r>
            <a:fld id="{18C8E5C5-05D3-4171-9F3F-370131363719}" type="slidenum">
              <a:rPr lang="zh-CN" altLang="en-US" smtClean="0"/>
              <a:pPr/>
              <a:t>7</a:t>
            </a:fld>
            <a:r>
              <a:rPr lang="zh-CN" altLang="en-US"/>
              <a:t>页，共</a:t>
            </a:r>
            <a:r>
              <a:rPr lang="en-US" altLang="zh-CN"/>
              <a:t>18</a:t>
            </a:r>
            <a:r>
              <a:rPr lang="zh-CN" altLang="en-US"/>
              <a:t>页</a:t>
            </a:r>
            <a:endParaRPr lang="zh-CN" altLang="en-US" dirty="0"/>
          </a:p>
        </p:txBody>
      </p:sp>
      <p:pic>
        <p:nvPicPr>
          <p:cNvPr id="8" name="图片 7">
            <a:extLst>
              <a:ext uri="{FF2B5EF4-FFF2-40B4-BE49-F238E27FC236}">
                <a16:creationId xmlns:a16="http://schemas.microsoft.com/office/drawing/2014/main" id="{E91A27B6-8773-616B-00DE-ECD0575AA2D9}"/>
              </a:ext>
            </a:extLst>
          </p:cNvPr>
          <p:cNvPicPr>
            <a:picLocks noChangeAspect="1"/>
          </p:cNvPicPr>
          <p:nvPr/>
        </p:nvPicPr>
        <p:blipFill rotWithShape="1">
          <a:blip r:embed="rId5"/>
          <a:srcRect l="6739" r="4814" b="17329"/>
          <a:stretch/>
        </p:blipFill>
        <p:spPr>
          <a:xfrm>
            <a:off x="1344705" y="848627"/>
            <a:ext cx="9120095" cy="5507723"/>
          </a:xfrm>
          <a:prstGeom prst="rect">
            <a:avLst/>
          </a:prstGeom>
        </p:spPr>
      </p:pic>
    </p:spTree>
    <p:extLst>
      <p:ext uri="{BB962C8B-B14F-4D97-AF65-F5344CB8AC3E}">
        <p14:creationId xmlns:p14="http://schemas.microsoft.com/office/powerpoint/2010/main" val="416708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4391661"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提示学习阶段</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16" name="灯片编号占位符 15">
            <a:extLst>
              <a:ext uri="{FF2B5EF4-FFF2-40B4-BE49-F238E27FC236}">
                <a16:creationId xmlns:a16="http://schemas.microsoft.com/office/drawing/2014/main" id="{3C8F6F75-76D4-17B3-6136-39DB8DD99E71}"/>
              </a:ext>
            </a:extLst>
          </p:cNvPr>
          <p:cNvSpPr>
            <a:spLocks noGrp="1"/>
          </p:cNvSpPr>
          <p:nvPr>
            <p:ph type="sldNum" sz="quarter" idx="12"/>
          </p:nvPr>
        </p:nvSpPr>
        <p:spPr/>
        <p:txBody>
          <a:bodyPr/>
          <a:lstStyle/>
          <a:p>
            <a:r>
              <a:rPr lang="zh-CN" altLang="en-US"/>
              <a:t>第</a:t>
            </a:r>
            <a:fld id="{18C8E5C5-05D3-4171-9F3F-370131363719}" type="slidenum">
              <a:rPr lang="zh-CN" altLang="en-US" smtClean="0"/>
              <a:pPr/>
              <a:t>8</a:t>
            </a:fld>
            <a:r>
              <a:rPr lang="zh-CN" altLang="en-US"/>
              <a:t>页，共</a:t>
            </a:r>
            <a:r>
              <a:rPr lang="en-US" altLang="zh-CN"/>
              <a:t>18</a:t>
            </a:r>
            <a:r>
              <a:rPr lang="zh-CN" altLang="en-US"/>
              <a:t>页</a:t>
            </a:r>
            <a:endParaRPr lang="zh-CN" altLang="en-US" dirty="0"/>
          </a:p>
        </p:txBody>
      </p:sp>
      <p:pic>
        <p:nvPicPr>
          <p:cNvPr id="8" name="图片 7">
            <a:extLst>
              <a:ext uri="{FF2B5EF4-FFF2-40B4-BE49-F238E27FC236}">
                <a16:creationId xmlns:a16="http://schemas.microsoft.com/office/drawing/2014/main" id="{D5888587-396B-EF94-2D4E-1BC91E137495}"/>
              </a:ext>
            </a:extLst>
          </p:cNvPr>
          <p:cNvPicPr>
            <a:picLocks noChangeAspect="1"/>
          </p:cNvPicPr>
          <p:nvPr/>
        </p:nvPicPr>
        <p:blipFill>
          <a:blip r:embed="rId5"/>
          <a:stretch>
            <a:fillRect/>
          </a:stretch>
        </p:blipFill>
        <p:spPr>
          <a:xfrm>
            <a:off x="4302085" y="4483669"/>
            <a:ext cx="2257740" cy="628738"/>
          </a:xfrm>
          <a:prstGeom prst="rect">
            <a:avLst/>
          </a:prstGeom>
        </p:spPr>
      </p:pic>
      <p:sp>
        <p:nvSpPr>
          <p:cNvPr id="12" name="文本框 11">
            <a:extLst>
              <a:ext uri="{FF2B5EF4-FFF2-40B4-BE49-F238E27FC236}">
                <a16:creationId xmlns:a16="http://schemas.microsoft.com/office/drawing/2014/main" id="{E94B516D-8F38-C1AE-E62A-AD4F7D9D32BE}"/>
              </a:ext>
            </a:extLst>
          </p:cNvPr>
          <p:cNvSpPr txBox="1"/>
          <p:nvPr/>
        </p:nvSpPr>
        <p:spPr>
          <a:xfrm>
            <a:off x="792563" y="4009336"/>
            <a:ext cx="11534525" cy="461665"/>
          </a:xfrm>
          <a:prstGeom prst="rect">
            <a:avLst/>
          </a:prstGeom>
          <a:noFill/>
        </p:spPr>
        <p:txBody>
          <a:bodyPr wrap="square">
            <a:spAutoFit/>
          </a:bodyPr>
          <a:lstStyle/>
          <a:p>
            <a:r>
              <a:rPr lang="zh-CN" altLang="en-US" sz="2400" dirty="0"/>
              <a:t>域感知提示的目标是将目标域图像转到源域，变化后目标域图像可表示为：</a:t>
            </a:r>
          </a:p>
        </p:txBody>
      </p:sp>
      <p:pic>
        <p:nvPicPr>
          <p:cNvPr id="17" name="图片 16">
            <a:extLst>
              <a:ext uri="{FF2B5EF4-FFF2-40B4-BE49-F238E27FC236}">
                <a16:creationId xmlns:a16="http://schemas.microsoft.com/office/drawing/2014/main" id="{D3BC5A7D-401A-DB5A-215A-375518CF05C9}"/>
              </a:ext>
            </a:extLst>
          </p:cNvPr>
          <p:cNvPicPr>
            <a:picLocks noChangeAspect="1"/>
          </p:cNvPicPr>
          <p:nvPr/>
        </p:nvPicPr>
        <p:blipFill rotWithShape="1">
          <a:blip r:embed="rId6"/>
          <a:srcRect l="6739" r="4814" b="54338"/>
          <a:stretch/>
        </p:blipFill>
        <p:spPr>
          <a:xfrm>
            <a:off x="1201269" y="877992"/>
            <a:ext cx="9120095" cy="3042054"/>
          </a:xfrm>
          <a:prstGeom prst="rect">
            <a:avLst/>
          </a:prstGeom>
        </p:spPr>
      </p:pic>
      <p:pic>
        <p:nvPicPr>
          <p:cNvPr id="19" name="图片 18">
            <a:extLst>
              <a:ext uri="{FF2B5EF4-FFF2-40B4-BE49-F238E27FC236}">
                <a16:creationId xmlns:a16="http://schemas.microsoft.com/office/drawing/2014/main" id="{DE8B8811-5488-CE75-7600-B3E6D6459941}"/>
              </a:ext>
            </a:extLst>
          </p:cNvPr>
          <p:cNvPicPr>
            <a:picLocks noChangeAspect="1"/>
          </p:cNvPicPr>
          <p:nvPr/>
        </p:nvPicPr>
        <p:blipFill>
          <a:blip r:embed="rId7"/>
          <a:stretch>
            <a:fillRect/>
          </a:stretch>
        </p:blipFill>
        <p:spPr>
          <a:xfrm>
            <a:off x="3022770" y="5910174"/>
            <a:ext cx="5991071" cy="628738"/>
          </a:xfrm>
          <a:prstGeom prst="rect">
            <a:avLst/>
          </a:prstGeom>
        </p:spPr>
      </p:pic>
      <p:sp>
        <p:nvSpPr>
          <p:cNvPr id="21" name="文本框 20">
            <a:extLst>
              <a:ext uri="{FF2B5EF4-FFF2-40B4-BE49-F238E27FC236}">
                <a16:creationId xmlns:a16="http://schemas.microsoft.com/office/drawing/2014/main" id="{C23CE7AE-D3DB-52BB-8911-8BC6904E4708}"/>
              </a:ext>
            </a:extLst>
          </p:cNvPr>
          <p:cNvSpPr txBox="1"/>
          <p:nvPr/>
        </p:nvSpPr>
        <p:spPr>
          <a:xfrm>
            <a:off x="792563" y="5280458"/>
            <a:ext cx="9067800" cy="461665"/>
          </a:xfrm>
          <a:prstGeom prst="rect">
            <a:avLst/>
          </a:prstGeom>
          <a:noFill/>
        </p:spPr>
        <p:txBody>
          <a:bodyPr wrap="square">
            <a:spAutoFit/>
          </a:bodyPr>
          <a:lstStyle/>
          <a:p>
            <a:r>
              <a:rPr lang="zh-CN" altLang="en-US" sz="2400" dirty="0"/>
              <a:t>使用一种基于</a:t>
            </a:r>
            <a:r>
              <a:rPr lang="en-US" altLang="zh-CN" sz="2400" dirty="0"/>
              <a:t>L1</a:t>
            </a:r>
            <a:r>
              <a:rPr lang="zh-CN" altLang="en-US" sz="2400" dirty="0"/>
              <a:t>范数的统计对齐损失</a:t>
            </a:r>
            <a:r>
              <a:rPr lang="en-US" altLang="zh-CN" sz="2400" dirty="0"/>
              <a:t>LSA</a:t>
            </a:r>
            <a:r>
              <a:rPr lang="zh-CN" altLang="en-US" sz="2400" dirty="0"/>
              <a:t>来衡量领域差异：</a:t>
            </a:r>
          </a:p>
        </p:txBody>
      </p:sp>
    </p:spTree>
    <p:extLst>
      <p:ext uri="{BB962C8B-B14F-4D97-AF65-F5344CB8AC3E}">
        <p14:creationId xmlns:p14="http://schemas.microsoft.com/office/powerpoint/2010/main" val="28877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68165" y="264321"/>
            <a:ext cx="4391661"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特征对齐阶段</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0675" y="71847"/>
            <a:ext cx="2336220" cy="673654"/>
          </a:xfrm>
          <a:prstGeom prst="rect">
            <a:avLst/>
          </a:prstGeom>
        </p:spPr>
      </p:pic>
      <p:sp>
        <p:nvSpPr>
          <p:cNvPr id="12" name="灯片编号占位符 11">
            <a:extLst>
              <a:ext uri="{FF2B5EF4-FFF2-40B4-BE49-F238E27FC236}">
                <a16:creationId xmlns:a16="http://schemas.microsoft.com/office/drawing/2014/main" id="{A84564FE-BFFB-7E67-257E-56F206E13957}"/>
              </a:ext>
            </a:extLst>
          </p:cNvPr>
          <p:cNvSpPr>
            <a:spLocks noGrp="1"/>
          </p:cNvSpPr>
          <p:nvPr>
            <p:ph type="sldNum" sz="quarter" idx="12"/>
          </p:nvPr>
        </p:nvSpPr>
        <p:spPr/>
        <p:txBody>
          <a:bodyPr/>
          <a:lstStyle/>
          <a:p>
            <a:r>
              <a:rPr lang="zh-CN" altLang="en-US"/>
              <a:t>第</a:t>
            </a:r>
            <a:fld id="{18C8E5C5-05D3-4171-9F3F-370131363719}" type="slidenum">
              <a:rPr lang="zh-CN" altLang="en-US" smtClean="0"/>
              <a:pPr/>
              <a:t>9</a:t>
            </a:fld>
            <a:r>
              <a:rPr lang="zh-CN" altLang="en-US"/>
              <a:t>页，共</a:t>
            </a:r>
            <a:r>
              <a:rPr lang="en-US" altLang="zh-CN"/>
              <a:t>18</a:t>
            </a:r>
            <a:r>
              <a:rPr lang="zh-CN" altLang="en-US"/>
              <a:t>页</a:t>
            </a:r>
            <a:endParaRPr lang="zh-CN" altLang="en-US" dirty="0"/>
          </a:p>
        </p:txBody>
      </p:sp>
      <p:pic>
        <p:nvPicPr>
          <p:cNvPr id="9" name="图片 8">
            <a:extLst>
              <a:ext uri="{FF2B5EF4-FFF2-40B4-BE49-F238E27FC236}">
                <a16:creationId xmlns:a16="http://schemas.microsoft.com/office/drawing/2014/main" id="{CB850C99-CFC6-9C5A-FFC6-DBCAB419F1BD}"/>
              </a:ext>
            </a:extLst>
          </p:cNvPr>
          <p:cNvPicPr>
            <a:picLocks noChangeAspect="1"/>
          </p:cNvPicPr>
          <p:nvPr/>
        </p:nvPicPr>
        <p:blipFill rotWithShape="1">
          <a:blip r:embed="rId5"/>
          <a:srcRect l="6739" t="45840" r="4814" b="17329"/>
          <a:stretch/>
        </p:blipFill>
        <p:spPr>
          <a:xfrm>
            <a:off x="1171387" y="934461"/>
            <a:ext cx="9120095" cy="2453715"/>
          </a:xfrm>
          <a:prstGeom prst="rect">
            <a:avLst/>
          </a:prstGeom>
        </p:spPr>
      </p:pic>
      <p:sp>
        <p:nvSpPr>
          <p:cNvPr id="16" name="文本框 15">
            <a:extLst>
              <a:ext uri="{FF2B5EF4-FFF2-40B4-BE49-F238E27FC236}">
                <a16:creationId xmlns:a16="http://schemas.microsoft.com/office/drawing/2014/main" id="{5F1AACFA-5C3E-26ED-2339-BE8168EE9F12}"/>
              </a:ext>
            </a:extLst>
          </p:cNvPr>
          <p:cNvSpPr txBox="1"/>
          <p:nvPr/>
        </p:nvSpPr>
        <p:spPr>
          <a:xfrm>
            <a:off x="721116" y="3774135"/>
            <a:ext cx="9486696" cy="461665"/>
          </a:xfrm>
          <a:prstGeom prst="rect">
            <a:avLst/>
          </a:prstGeom>
          <a:noFill/>
        </p:spPr>
        <p:txBody>
          <a:bodyPr wrap="square">
            <a:spAutoFit/>
          </a:bodyPr>
          <a:lstStyle/>
          <a:p>
            <a:r>
              <a:rPr lang="zh-CN" altLang="en-US" sz="2400" dirty="0"/>
              <a:t>（</a:t>
            </a:r>
            <a:r>
              <a:rPr lang="en-US" altLang="zh-CN" sz="2400" dirty="0"/>
              <a:t>1</a:t>
            </a:r>
            <a:r>
              <a:rPr lang="zh-CN" altLang="en-US" sz="2400" dirty="0"/>
              <a:t>）在一批目标域图像中采用低频替换来增加图像的风格多样性；</a:t>
            </a:r>
          </a:p>
        </p:txBody>
      </p:sp>
      <p:sp>
        <p:nvSpPr>
          <p:cNvPr id="18" name="文本框 17">
            <a:extLst>
              <a:ext uri="{FF2B5EF4-FFF2-40B4-BE49-F238E27FC236}">
                <a16:creationId xmlns:a16="http://schemas.microsoft.com/office/drawing/2014/main" id="{EF5DB8CD-6F1C-1283-908C-11186C6EBD99}"/>
              </a:ext>
            </a:extLst>
          </p:cNvPr>
          <p:cNvSpPr txBox="1"/>
          <p:nvPr/>
        </p:nvSpPr>
        <p:spPr>
          <a:xfrm>
            <a:off x="721116" y="4410597"/>
            <a:ext cx="11250707" cy="461665"/>
          </a:xfrm>
          <a:prstGeom prst="rect">
            <a:avLst/>
          </a:prstGeom>
          <a:noFill/>
        </p:spPr>
        <p:txBody>
          <a:bodyPr wrap="square">
            <a:spAutoFit/>
          </a:bodyPr>
          <a:lstStyle/>
          <a:p>
            <a:r>
              <a:rPr lang="zh-CN" altLang="en-US" sz="2400" dirty="0"/>
              <a:t>（</a:t>
            </a:r>
            <a:r>
              <a:rPr lang="en-US" altLang="zh-CN" sz="2400" dirty="0"/>
              <a:t>2</a:t>
            </a:r>
            <a:r>
              <a:rPr lang="zh-CN" altLang="en-US" sz="2400" dirty="0"/>
              <a:t>）使用基于L1范数的特征对齐损失来衡量从成对图像中提取的特征的不匹配性；</a:t>
            </a:r>
          </a:p>
        </p:txBody>
      </p:sp>
      <p:pic>
        <p:nvPicPr>
          <p:cNvPr id="20" name="图片 19">
            <a:extLst>
              <a:ext uri="{FF2B5EF4-FFF2-40B4-BE49-F238E27FC236}">
                <a16:creationId xmlns:a16="http://schemas.microsoft.com/office/drawing/2014/main" id="{6F3203A9-DE83-2083-3748-BF134A92D4BD}"/>
              </a:ext>
            </a:extLst>
          </p:cNvPr>
          <p:cNvPicPr>
            <a:picLocks noChangeAspect="1"/>
          </p:cNvPicPr>
          <p:nvPr/>
        </p:nvPicPr>
        <p:blipFill>
          <a:blip r:embed="rId6"/>
          <a:stretch>
            <a:fillRect/>
          </a:stretch>
        </p:blipFill>
        <p:spPr>
          <a:xfrm>
            <a:off x="4448475" y="4931426"/>
            <a:ext cx="2171116" cy="653589"/>
          </a:xfrm>
          <a:prstGeom prst="rect">
            <a:avLst/>
          </a:prstGeom>
        </p:spPr>
      </p:pic>
      <p:sp>
        <p:nvSpPr>
          <p:cNvPr id="21" name="文本框 20">
            <a:extLst>
              <a:ext uri="{FF2B5EF4-FFF2-40B4-BE49-F238E27FC236}">
                <a16:creationId xmlns:a16="http://schemas.microsoft.com/office/drawing/2014/main" id="{6F8228E0-43D0-4578-A0EF-F43B6BAD52C6}"/>
              </a:ext>
            </a:extLst>
          </p:cNvPr>
          <p:cNvSpPr txBox="1"/>
          <p:nvPr/>
        </p:nvSpPr>
        <p:spPr>
          <a:xfrm>
            <a:off x="721116" y="5585015"/>
            <a:ext cx="11250707" cy="461665"/>
          </a:xfrm>
          <a:prstGeom prst="rect">
            <a:avLst/>
          </a:prstGeom>
          <a:noFill/>
        </p:spPr>
        <p:txBody>
          <a:bodyPr wrap="square">
            <a:spAutoFit/>
          </a:bodyPr>
          <a:lstStyle/>
          <a:p>
            <a:r>
              <a:rPr lang="zh-CN" altLang="en-US" sz="2400" dirty="0"/>
              <a:t>（</a:t>
            </a:r>
            <a:r>
              <a:rPr lang="en-US" altLang="zh-CN" sz="2400" dirty="0"/>
              <a:t>3</a:t>
            </a:r>
            <a:r>
              <a:rPr lang="zh-CN" altLang="en-US" sz="2400" dirty="0"/>
              <a:t>）为确保模型适合分割任务。</a:t>
            </a:r>
          </a:p>
        </p:txBody>
      </p:sp>
      <p:pic>
        <p:nvPicPr>
          <p:cNvPr id="23" name="图片 22">
            <a:extLst>
              <a:ext uri="{FF2B5EF4-FFF2-40B4-BE49-F238E27FC236}">
                <a16:creationId xmlns:a16="http://schemas.microsoft.com/office/drawing/2014/main" id="{9BAA3964-1B6C-86F4-E644-0D6F0D7B8689}"/>
              </a:ext>
            </a:extLst>
          </p:cNvPr>
          <p:cNvPicPr>
            <a:picLocks noChangeAspect="1"/>
          </p:cNvPicPr>
          <p:nvPr/>
        </p:nvPicPr>
        <p:blipFill>
          <a:blip r:embed="rId7"/>
          <a:stretch>
            <a:fillRect/>
          </a:stretch>
        </p:blipFill>
        <p:spPr>
          <a:xfrm>
            <a:off x="2770277" y="6126945"/>
            <a:ext cx="7004304" cy="566973"/>
          </a:xfrm>
          <a:prstGeom prst="rect">
            <a:avLst/>
          </a:prstGeom>
        </p:spPr>
      </p:pic>
    </p:spTree>
    <p:extLst>
      <p:ext uri="{BB962C8B-B14F-4D97-AF65-F5344CB8AC3E}">
        <p14:creationId xmlns:p14="http://schemas.microsoft.com/office/powerpoint/2010/main" val="27911592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10002</TotalTime>
  <Words>466</Words>
  <Application>Microsoft Office PowerPoint</Application>
  <PresentationFormat>宽屏</PresentationFormat>
  <Paragraphs>81</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演示文稿3</dc:title>
  <dc:creator>LYK</dc:creator>
  <cp:lastModifiedBy>Ating Yang</cp:lastModifiedBy>
  <cp:revision>211</cp:revision>
  <dcterms:created xsi:type="dcterms:W3CDTF">2016-04-09T13:02:00Z</dcterms:created>
  <dcterms:modified xsi:type="dcterms:W3CDTF">2024-07-06T09:58:24Z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