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394" r:id="rId2"/>
    <p:sldId id="3399" r:id="rId3"/>
    <p:sldId id="3396" r:id="rId4"/>
    <p:sldId id="3493" r:id="rId5"/>
    <p:sldId id="3436" r:id="rId6"/>
    <p:sldId id="3525" r:id="rId7"/>
    <p:sldId id="3522" r:id="rId8"/>
    <p:sldId id="3523" r:id="rId9"/>
    <p:sldId id="3424" r:id="rId10"/>
    <p:sldId id="3503" r:id="rId11"/>
    <p:sldId id="3504" r:id="rId12"/>
    <p:sldId id="3526" r:id="rId13"/>
    <p:sldId id="3527" r:id="rId14"/>
    <p:sldId id="3528" r:id="rId15"/>
    <p:sldId id="3530" r:id="rId16"/>
    <p:sldId id="3529" r:id="rId17"/>
    <p:sldId id="3531" r:id="rId18"/>
    <p:sldId id="323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on gary" initials="wg" lastIdx="1" clrIdx="0">
    <p:extLst>
      <p:ext uri="{19B8F6BF-5375-455C-9EA6-DF929625EA0E}">
        <p15:presenceInfo xmlns:p15="http://schemas.microsoft.com/office/powerpoint/2012/main" userId="36f2ec5a437e18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BE8D"/>
    <a:srgbClr val="80E4C3"/>
    <a:srgbClr val="A597CD"/>
    <a:srgbClr val="EC9E97"/>
    <a:srgbClr val="02C693"/>
    <a:srgbClr val="C2E8F7"/>
    <a:srgbClr val="C7A489"/>
    <a:srgbClr val="88DBF8"/>
    <a:srgbClr val="92D2C6"/>
    <a:srgbClr val="C0E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1" autoAdjust="0"/>
    <p:restoredTop sz="80099" autoAdjust="0"/>
  </p:normalViewPr>
  <p:slideViewPr>
    <p:cSldViewPr snapToGrid="0">
      <p:cViewPr>
        <p:scale>
          <a:sx n="88" d="100"/>
          <a:sy n="88" d="100"/>
        </p:scale>
        <p:origin x="612" y="88"/>
      </p:cViewPr>
      <p:guideLst/>
    </p:cSldViewPr>
  </p:slideViewPr>
  <p:notesTextViewPr>
    <p:cViewPr>
      <p:scale>
        <a:sx n="125" d="100"/>
        <a:sy n="125" d="100"/>
      </p:scale>
      <p:origin x="0" y="-288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98365-F53F-4CDA-A9C3-AF7FD0858500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F48B1E-3844-496C-8F27-82E99E74AA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11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3118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ECECEC"/>
                </a:solidFill>
                <a:effectLst/>
                <a:latin typeface="ui-sans-serif"/>
              </a:rPr>
              <a:t>三条线代表的是关于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ui-sans-serif"/>
              </a:rPr>
              <a:t>a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ui-sans-serif"/>
              </a:rPr>
              <a:t>的实验</a:t>
            </a:r>
            <a:endParaRPr lang="en-US" altLang="zh-CN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/>
            <a:r>
              <a:rPr lang="zh-CN" altLang="en-US" b="0" i="0" dirty="0">
                <a:solidFill>
                  <a:srgbClr val="ECECEC"/>
                </a:solidFill>
                <a:effectLst/>
                <a:latin typeface="ui-sans-serif"/>
              </a:rPr>
              <a:t>在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ui-sans-serif"/>
              </a:rPr>
              <a:t>a=0.1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ui-sans-serif"/>
              </a:rPr>
              <a:t>的情况下，针对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ui-sans-serif"/>
              </a:rPr>
              <a:t>p=1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ui-sans-serif"/>
              </a:rPr>
              <a:t>，</a:t>
            </a:r>
            <a:r>
              <a:rPr lang="en-US" altLang="zh-CN" b="0" i="0" dirty="0">
                <a:solidFill>
                  <a:srgbClr val="ECECEC"/>
                </a:solidFill>
                <a:effectLst/>
                <a:latin typeface="ui-sans-serif"/>
              </a:rPr>
              <a:t>p=2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ui-sans-serif"/>
              </a:rPr>
              <a:t>做了实验</a:t>
            </a:r>
            <a:endParaRPr lang="en-US" altLang="zh-CN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/>
            <a:r>
              <a:rPr lang="zh-CN" altLang="en-US" b="0" i="0" dirty="0">
                <a:solidFill>
                  <a:srgbClr val="ECECEC"/>
                </a:solidFill>
                <a:effectLst/>
                <a:latin typeface="ui-sans-serif"/>
              </a:rPr>
              <a:t>三种归一化方法的实验</a:t>
            </a:r>
            <a:endParaRPr lang="en-US" altLang="zh-CN" b="0" i="0" dirty="0">
              <a:solidFill>
                <a:srgbClr val="ECECEC"/>
              </a:solidFill>
              <a:effectLst/>
              <a:latin typeface="ui-sans-serif"/>
            </a:endParaRPr>
          </a:p>
          <a:p>
            <a:pPr algn="l"/>
            <a:endParaRPr lang="zh-CN" altLang="en-US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02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实验的目的：</a:t>
            </a:r>
            <a:r>
              <a:rPr lang="en-US" altLang="zh-CN" dirty="0"/>
              <a:t>1.</a:t>
            </a:r>
            <a:r>
              <a:rPr lang="zh-CN" altLang="en-US" dirty="0"/>
              <a:t>证明优势模态的存在 </a:t>
            </a:r>
            <a:r>
              <a:rPr lang="en-US" altLang="zh-CN" dirty="0"/>
              <a:t>2. </a:t>
            </a:r>
            <a:r>
              <a:rPr lang="zh-CN" altLang="en-US" dirty="0"/>
              <a:t>不仅实验在缺失模态下的性能保留，更需要实验在缺失优势模态下的性能保留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3Dunet</a:t>
            </a:r>
            <a:r>
              <a:rPr lang="zh-CN" altLang="en-US" dirty="0"/>
              <a:t>，知识蒸馏过程发生在底部</a:t>
            </a:r>
            <a:endParaRPr lang="en-US" altLang="zh-CN" dirty="0"/>
          </a:p>
          <a:p>
            <a:r>
              <a:rPr lang="zh-CN" altLang="en-US" dirty="0"/>
              <a:t>优势模态：</a:t>
            </a:r>
          </a:p>
          <a:p>
            <a:r>
              <a:rPr lang="en-US" altLang="zh-CN" dirty="0"/>
              <a:t>ET--T1c</a:t>
            </a:r>
          </a:p>
          <a:p>
            <a:r>
              <a:rPr lang="en-US" altLang="zh-CN" dirty="0"/>
              <a:t>TC--T1c</a:t>
            </a:r>
          </a:p>
          <a:p>
            <a:r>
              <a:rPr lang="en-US" altLang="zh-CN" dirty="0"/>
              <a:t>WT--FLAIR</a:t>
            </a:r>
          </a:p>
          <a:p>
            <a:pPr algn="l"/>
            <a:endParaRPr lang="zh-CN" altLang="en-US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063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在跨模态情境下也表现出显著提升</a:t>
            </a:r>
            <a:endParaRPr lang="en-US" altLang="zh-CN" dirty="0"/>
          </a:p>
          <a:p>
            <a:r>
              <a:rPr lang="zh-CN" altLang="en-US" dirty="0"/>
              <a:t>双网络架构：</a:t>
            </a:r>
          </a:p>
          <a:p>
            <a:r>
              <a:rPr lang="zh-CN" altLang="en-US" dirty="0"/>
              <a:t>一个处理</a:t>
            </a:r>
            <a:r>
              <a:rPr lang="en-US" altLang="zh-CN" dirty="0"/>
              <a:t>3D MRI--3D CNN</a:t>
            </a:r>
          </a:p>
          <a:p>
            <a:r>
              <a:rPr lang="zh-CN" altLang="en-US" dirty="0"/>
              <a:t>一个处理表格模态（基因组、临床和生物样本数据）</a:t>
            </a:r>
            <a:r>
              <a:rPr lang="en-US" altLang="zh-CN" dirty="0"/>
              <a:t>--MLP</a:t>
            </a:r>
          </a:p>
          <a:p>
            <a:r>
              <a:rPr lang="zh-CN" altLang="en-US" dirty="0"/>
              <a:t>优势模态：基因组数据</a:t>
            </a:r>
            <a:endParaRPr lang="en-US" altLang="zh-CN" dirty="0"/>
          </a:p>
          <a:p>
            <a:r>
              <a:rPr lang="zh-CN" altLang="en-US" dirty="0"/>
              <a:t>由于其专业的路由机制，</a:t>
            </a:r>
            <a:r>
              <a:rPr lang="en-US" altLang="zh-CN" dirty="0" err="1"/>
              <a:t>LiMoE</a:t>
            </a:r>
            <a:r>
              <a:rPr lang="en-US" altLang="zh-CN" dirty="0"/>
              <a:t> </a:t>
            </a:r>
            <a:r>
              <a:rPr lang="zh-CN" altLang="en-US" dirty="0"/>
              <a:t>被设计为一次只处理一个表格、一个成像或一个图像的组合，</a:t>
            </a:r>
            <a:endParaRPr lang="en-US" altLang="zh-CN" dirty="0"/>
          </a:p>
          <a:p>
            <a:pPr algn="l"/>
            <a:endParaRPr lang="zh-CN" altLang="en-US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7998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使用</a:t>
            </a:r>
            <a:r>
              <a:rPr lang="en-US" altLang="zh-CN" dirty="0"/>
              <a:t>SMIL</a:t>
            </a:r>
            <a:r>
              <a:rPr lang="zh-CN" altLang="en-US" dirty="0"/>
              <a:t>（贝叶斯元学习）的的图像和声音编码器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SMIL</a:t>
            </a:r>
            <a:r>
              <a:rPr lang="zh-CN" altLang="en-US" dirty="0"/>
              <a:t>的设置的实验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中测试时仅提供视觉数据，</a:t>
            </a:r>
            <a:r>
              <a:rPr lang="en-US" altLang="zh-CN" dirty="0"/>
              <a:t>b</a:t>
            </a:r>
            <a:r>
              <a:rPr lang="zh-CN" altLang="en-US" dirty="0"/>
              <a:t>中仅提供音频数据，仅使用单一模态数据的</a:t>
            </a:r>
            <a:r>
              <a:rPr lang="en-US" altLang="zh-CN" dirty="0" err="1"/>
              <a:t>lenet</a:t>
            </a:r>
            <a:r>
              <a:rPr lang="zh-CN" altLang="en-US" dirty="0"/>
              <a:t>网络作为下线，使用全模态数据的</a:t>
            </a:r>
            <a:r>
              <a:rPr lang="en-US" altLang="zh-CN" dirty="0" err="1"/>
              <a:t>lenet</a:t>
            </a:r>
            <a:r>
              <a:rPr lang="zh-CN" altLang="en-US" dirty="0"/>
              <a:t>网络作为上线</a:t>
            </a:r>
            <a:endParaRPr lang="en-US" altLang="zh-CN" dirty="0"/>
          </a:p>
          <a:p>
            <a:r>
              <a:rPr lang="en-US" altLang="zh-CN" dirty="0" err="1"/>
              <a:t>lowerB</a:t>
            </a:r>
            <a:r>
              <a:rPr lang="en-US" altLang="zh-CN" dirty="0"/>
              <a:t>-》</a:t>
            </a:r>
            <a:r>
              <a:rPr lang="en-US" altLang="zh-CN" dirty="0" err="1"/>
              <a:t>upperb</a:t>
            </a:r>
            <a:r>
              <a:rPr lang="zh-CN" altLang="en-US" dirty="0"/>
              <a:t>的增加在</a:t>
            </a:r>
            <a:r>
              <a:rPr lang="en-US" altLang="zh-CN" dirty="0"/>
              <a:t>b</a:t>
            </a:r>
            <a:r>
              <a:rPr lang="zh-CN" altLang="en-US" dirty="0"/>
              <a:t>中更显著，证明音频数据可以从视觉数据中提取出更多的信息，所以优势模态是视觉数据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en-US" altLang="zh-CN" dirty="0"/>
              <a:t>SMIL</a:t>
            </a:r>
            <a:r>
              <a:rPr lang="zh-CN" altLang="en-US" dirty="0"/>
              <a:t>（贝叶斯元学习）的的图像和声音编码器</a:t>
            </a:r>
          </a:p>
          <a:p>
            <a:pPr algn="l"/>
            <a:endParaRPr lang="zh-CN" altLang="en-US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2522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展示了权重向量在训练中的变化证明会有优势模态，其中</a:t>
            </a:r>
            <a:r>
              <a:rPr lang="en-US" altLang="zh-CN" dirty="0"/>
              <a:t>a</a:t>
            </a:r>
            <a:r>
              <a:rPr lang="zh-CN" altLang="en-US" dirty="0"/>
              <a:t>中蓝色线的提升可能因为优化开始时 </a:t>
            </a:r>
            <a:r>
              <a:rPr lang="en-US" altLang="zh-CN" dirty="0"/>
              <a:t>Flair </a:t>
            </a:r>
            <a:r>
              <a:rPr lang="zh-CN" altLang="en-US" dirty="0"/>
              <a:t>特征的有效蒸馏（特别是对于整个肿瘤）</a:t>
            </a:r>
            <a:r>
              <a:rPr lang="en-US" altLang="zh-CN" dirty="0"/>
              <a:t>;</a:t>
            </a:r>
            <a:r>
              <a:rPr lang="zh-CN" altLang="en-US" dirty="0"/>
              <a:t>然后，模型随后优先考虑 </a:t>
            </a:r>
            <a:r>
              <a:rPr lang="en-US" altLang="zh-CN" dirty="0"/>
              <a:t>T1c </a:t>
            </a:r>
            <a:r>
              <a:rPr lang="zh-CN" altLang="en-US" dirty="0"/>
              <a:t>特征的提炼。</a:t>
            </a:r>
            <a:endParaRPr lang="en-US" altLang="zh-CN" dirty="0"/>
          </a:p>
          <a:p>
            <a:r>
              <a:rPr lang="zh-CN" altLang="en-US" dirty="0"/>
              <a:t>证明动态训练过程不会出现主导模态的过拟合</a:t>
            </a:r>
          </a:p>
          <a:p>
            <a:pPr algn="l"/>
            <a:endParaRPr lang="zh-CN" altLang="en-US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491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在</a:t>
            </a:r>
            <a:r>
              <a:rPr lang="en-US" altLang="zh-CN" dirty="0"/>
              <a:t>BraTS2018</a:t>
            </a:r>
            <a:r>
              <a:rPr lang="zh-CN" altLang="en-US" dirty="0"/>
              <a:t>上可视化：</a:t>
            </a:r>
            <a:r>
              <a:rPr lang="en-US" altLang="zh-CN" dirty="0"/>
              <a:t>baseline</a:t>
            </a:r>
            <a:r>
              <a:rPr lang="zh-CN" altLang="en-US" dirty="0"/>
              <a:t>是没有模态加权知识蒸馏的 </a:t>
            </a:r>
            <a:r>
              <a:rPr lang="en-US" altLang="zh-CN" dirty="0" err="1"/>
              <a:t>MetaKD</a:t>
            </a:r>
            <a:r>
              <a:rPr lang="zh-CN" altLang="en-US" dirty="0"/>
              <a:t>，测试时只输入</a:t>
            </a:r>
            <a:r>
              <a:rPr lang="en-US" altLang="zh-CN" dirty="0"/>
              <a:t>T1</a:t>
            </a:r>
            <a:r>
              <a:rPr lang="zh-CN" altLang="en-US" dirty="0"/>
              <a:t>的信息，但是可以补出</a:t>
            </a:r>
            <a:r>
              <a:rPr lang="en-US" altLang="zh-CN" dirty="0"/>
              <a:t>T1c</a:t>
            </a:r>
            <a:r>
              <a:rPr lang="zh-CN" altLang="en-US" dirty="0"/>
              <a:t>的信息</a:t>
            </a:r>
          </a:p>
          <a:p>
            <a:pPr algn="l"/>
            <a:endParaRPr lang="zh-CN" altLang="en-US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9376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MetaKD</a:t>
            </a:r>
            <a:r>
              <a:rPr lang="zh-CN" altLang="en-US" dirty="0"/>
              <a:t>一个潜在问题是是否能用公式</a:t>
            </a:r>
            <a:r>
              <a:rPr lang="en-US" altLang="zh-CN" dirty="0"/>
              <a:t>2</a:t>
            </a:r>
            <a:r>
              <a:rPr lang="zh-CN" altLang="en-US" dirty="0"/>
              <a:t>为缺失模态生成合适的特征</a:t>
            </a:r>
            <a:r>
              <a:rPr lang="en-US" altLang="zh-CN" dirty="0"/>
              <a:t>--</a:t>
            </a:r>
            <a:r>
              <a:rPr lang="zh-CN" altLang="en-US" dirty="0"/>
              <a:t>计算生成特征和缺失模态特征之间的</a:t>
            </a:r>
            <a:r>
              <a:rPr lang="en-US" altLang="zh-CN" dirty="0"/>
              <a:t>L2</a:t>
            </a:r>
            <a:r>
              <a:rPr lang="zh-CN" altLang="en-US" dirty="0"/>
              <a:t>距离和余弦相似度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Missing </a:t>
            </a:r>
            <a:r>
              <a:rPr lang="zh-CN" altLang="en-US" dirty="0"/>
              <a:t>几代表几种模态不可用</a:t>
            </a:r>
          </a:p>
          <a:p>
            <a:pPr algn="l"/>
            <a:endParaRPr lang="zh-CN" altLang="en-US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25225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ECECEC"/>
                </a:solidFill>
                <a:effectLst/>
                <a:latin typeface="ui-sans-serif"/>
              </a:rPr>
              <a:t>因为</a:t>
            </a:r>
            <a:r>
              <a:rPr lang="en-US" altLang="zh-CN" b="0" i="0" dirty="0" err="1">
                <a:solidFill>
                  <a:srgbClr val="ECECEC"/>
                </a:solidFill>
                <a:effectLst/>
                <a:latin typeface="ui-sans-serif"/>
              </a:rPr>
              <a:t>shaspec</a:t>
            </a:r>
            <a:r>
              <a:rPr lang="zh-CN" altLang="en-US" b="0" i="0" dirty="0">
                <a:solidFill>
                  <a:srgbClr val="ECECEC"/>
                </a:solidFill>
                <a:effectLst/>
                <a:latin typeface="ui-sans-serif"/>
              </a:rPr>
              <a:t>中也说了在回归任务上实验的可能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75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穆罕默德</a:t>
            </a:r>
            <a:r>
              <a:rPr lang="en-US" altLang="zh-CN" dirty="0"/>
              <a:t>·</a:t>
            </a:r>
            <a:r>
              <a:rPr lang="zh-CN" altLang="en-US" dirty="0"/>
              <a:t>本</a:t>
            </a:r>
            <a:r>
              <a:rPr lang="en-US" altLang="zh-CN" dirty="0"/>
              <a:t>·</a:t>
            </a:r>
            <a:r>
              <a:rPr lang="zh-CN" altLang="en-US" dirty="0"/>
              <a:t>扎耶德人工智能大学</a:t>
            </a:r>
            <a:endParaRPr lang="en-US" altLang="zh-CN" dirty="0"/>
          </a:p>
          <a:p>
            <a:r>
              <a:rPr lang="en-US" altLang="zh-CN" dirty="0" err="1"/>
              <a:t>Shaspec</a:t>
            </a:r>
            <a:r>
              <a:rPr lang="zh-CN" altLang="en-US" dirty="0"/>
              <a:t>：具有与主要任务密切相关的语义丰富的共享和特定学习特征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073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ADBAC7"/>
                </a:solidFill>
                <a:effectLst/>
                <a:latin typeface="-apple-system"/>
              </a:rPr>
              <a:t>BraTS2018 </a:t>
            </a:r>
            <a:r>
              <a:rPr lang="zh-CN" altLang="en-US" b="0" i="0" dirty="0">
                <a:solidFill>
                  <a:srgbClr val="ADBAC7"/>
                </a:solidFill>
                <a:effectLst/>
                <a:latin typeface="-apple-system"/>
              </a:rPr>
              <a:t>图像上每种模式的增强肿瘤 （</a:t>
            </a:r>
            <a:r>
              <a:rPr lang="en-US" altLang="zh-CN" b="0" i="0" dirty="0">
                <a:solidFill>
                  <a:srgbClr val="ADBAC7"/>
                </a:solidFill>
                <a:effectLst/>
                <a:latin typeface="-apple-system"/>
              </a:rPr>
              <a:t>ET</a:t>
            </a:r>
            <a:r>
              <a:rPr lang="zh-CN" altLang="en-US" b="0" i="0" dirty="0">
                <a:solidFill>
                  <a:srgbClr val="ADBAC7"/>
                </a:solidFill>
                <a:effectLst/>
                <a:latin typeface="-apple-system"/>
              </a:rPr>
              <a:t>） 分割结果的可视化</a:t>
            </a:r>
            <a:endParaRPr lang="en-US" altLang="zh-CN" b="0" i="0" dirty="0">
              <a:solidFill>
                <a:srgbClr val="ADBAC7"/>
              </a:solidFill>
              <a:effectLst/>
              <a:latin typeface="-apple-system"/>
            </a:endParaRPr>
          </a:p>
          <a:p>
            <a:pPr algn="l"/>
            <a:r>
              <a:rPr lang="en-US" altLang="zh-CN" b="0" i="0" dirty="0" err="1">
                <a:solidFill>
                  <a:srgbClr val="ADBAC7"/>
                </a:solidFill>
                <a:effectLst/>
                <a:latin typeface="-apple-system"/>
              </a:rPr>
              <a:t>MetaKD</a:t>
            </a:r>
            <a:r>
              <a:rPr lang="en-US" altLang="zh-CN" b="0" i="0" dirty="0">
                <a:solidFill>
                  <a:srgbClr val="ADBAC7"/>
                </a:solidFill>
                <a:effectLst/>
                <a:latin typeface="-apple-system"/>
              </a:rPr>
              <a:t> </a:t>
            </a:r>
            <a:r>
              <a:rPr lang="zh-CN" altLang="en-US" b="0" i="0" dirty="0">
                <a:solidFill>
                  <a:srgbClr val="ADBAC7"/>
                </a:solidFill>
                <a:effectLst/>
                <a:latin typeface="-apple-system"/>
              </a:rPr>
              <a:t>自动学习（在归一化之前）学习的重要性权重（图例中的 </a:t>
            </a:r>
            <a:r>
              <a:rPr lang="en-US" altLang="zh-CN" b="0" i="0" dirty="0">
                <a:solidFill>
                  <a:srgbClr val="ADBAC7"/>
                </a:solidFill>
                <a:effectLst/>
                <a:latin typeface="-apple-system"/>
              </a:rPr>
              <a:t>w</a:t>
            </a:r>
            <a:r>
              <a:rPr lang="zh-CN" altLang="en-US" b="0" i="0" dirty="0">
                <a:solidFill>
                  <a:srgbClr val="ADBAC7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ADBAC7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ADBAC7"/>
                </a:solidFill>
                <a:effectLst/>
                <a:latin typeface="-apple-system"/>
              </a:rPr>
              <a:t>随着重要性权重的增加，分割准确性会提高。这种洞察力使我们的元学习方法得以开发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33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</a:t>
            </a:r>
            <a:r>
              <a:rPr lang="zh-CN" altLang="en-US" dirty="0"/>
              <a:t>较高的分割精度被 </a:t>
            </a:r>
            <a:r>
              <a:rPr lang="en-US" altLang="zh-CN" dirty="0" err="1"/>
              <a:t>MetaKD</a:t>
            </a:r>
            <a:r>
              <a:rPr lang="en-US" altLang="zh-CN" dirty="0"/>
              <a:t> </a:t>
            </a:r>
            <a:r>
              <a:rPr lang="zh-CN" altLang="en-US" dirty="0"/>
              <a:t>自动与较大的重要性权重相关联，即任务驱动的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875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 </a:t>
            </a:r>
            <a:r>
              <a:rPr lang="zh-CN" altLang="en-US" dirty="0"/>
              <a:t>主任务和知识蒸馏训练：内部学习</a:t>
            </a:r>
          </a:p>
          <a:p>
            <a:r>
              <a:rPr lang="zh-CN" altLang="en-US" dirty="0"/>
              <a:t>  使用训练集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重要性权重训练：外部学习</a:t>
            </a:r>
          </a:p>
          <a:p>
            <a:r>
              <a:rPr lang="zh-CN" altLang="en-US" dirty="0"/>
              <a:t>  使用验证集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304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关于缺失模态的设置</a:t>
            </a:r>
            <a:r>
              <a:rPr lang="en-US" altLang="zh-CN" dirty="0"/>
              <a:t>---</a:t>
            </a:r>
            <a:r>
              <a:rPr lang="zh-CN" altLang="en-US" dirty="0"/>
              <a:t>非专用策略</a:t>
            </a:r>
          </a:p>
          <a:p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缺失模态场景是 </a:t>
            </a:r>
            <a:r>
              <a:rPr lang="zh-CN" altLang="en-US" b="1" i="0" dirty="0">
                <a:solidFill>
                  <a:srgbClr val="FFFFFF"/>
                </a:solidFill>
                <a:effectLst/>
                <a:latin typeface="ui-sans-serif"/>
              </a:rPr>
              <a:t>在每次训练迭代中随机模拟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 的，具体做法如下：先从可用的 </a:t>
            </a:r>
            <a:r>
              <a:rPr lang="en-US" altLang="zh-CN" b="0" dirty="0">
                <a:solidFill>
                  <a:srgbClr val="FFFFFF"/>
                </a:solidFill>
                <a:effectLst/>
                <a:latin typeface="KaTeX_Main"/>
              </a:rPr>
              <a:t>N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个模态中，均匀地采样一个整数 </a:t>
            </a:r>
            <a:r>
              <a:rPr lang="en-US" altLang="zh-CN" b="0" dirty="0">
                <a:solidFill>
                  <a:srgbClr val="FFFFFF"/>
                </a:solidFill>
                <a:effectLst/>
                <a:latin typeface="KaTeX_Main"/>
              </a:rPr>
              <a:t>k∈{0,1,2,3}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KaTeX_Math"/>
              </a:rPr>
              <a:t>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，表示本轮要模拟缺失多少种模态，再从 </a:t>
            </a:r>
            <a:r>
              <a:rPr lang="en-US" altLang="zh-CN" b="0" dirty="0">
                <a:solidFill>
                  <a:srgbClr val="FFFFFF"/>
                </a:solidFill>
                <a:effectLst/>
                <a:latin typeface="KaTeX_Main"/>
              </a:rPr>
              <a:t>N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KaTeX_Math"/>
              </a:rPr>
              <a:t>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个模态里随机挑出 </a:t>
            </a:r>
            <a:r>
              <a:rPr lang="en-US" altLang="zh-CN" b="0" dirty="0">
                <a:solidFill>
                  <a:srgbClr val="FFFFFF"/>
                </a:solidFill>
                <a:effectLst/>
                <a:latin typeface="KaTeX_Main"/>
              </a:rPr>
              <a:t>k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KaTeX_Math"/>
              </a:rPr>
              <a:t>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种，将它们的输入视作“缺失”（在代码层面就是把对应 </a:t>
            </a:r>
            <a:r>
              <a:rPr lang="en-US" altLang="zh-CN" b="0" dirty="0">
                <a:solidFill>
                  <a:srgbClr val="FFFFFF"/>
                </a:solidFill>
                <a:effectLst/>
                <a:latin typeface="KaTeX_Main"/>
              </a:rPr>
              <a:t>xi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设为 </a:t>
            </a:r>
            <a:r>
              <a:rPr lang="zh-CN" altLang="en-US" b="0" dirty="0">
                <a:solidFill>
                  <a:srgbClr val="FFFFFF"/>
                </a:solidFill>
                <a:effectLst/>
                <a:latin typeface="KaTeX_Main"/>
              </a:rPr>
              <a:t>∅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），由于 </a:t>
            </a:r>
            <a:r>
              <a:rPr lang="en-US" altLang="zh-CN" b="0" dirty="0">
                <a:solidFill>
                  <a:srgbClr val="FFFFFF"/>
                </a:solidFill>
                <a:effectLst/>
                <a:latin typeface="KaTeX_Main"/>
              </a:rPr>
              <a:t>k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KaTeX_Math"/>
              </a:rPr>
              <a:t>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从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ui-sans-serif"/>
              </a:rPr>
              <a:t>0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（全模态）到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ui-sans-serif"/>
              </a:rPr>
              <a:t>3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（最多丢失三种模态）都会被尝试，本训练流程在同一网络与同一训练过程中，就能见到“全模态”、“缺失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ui-sans-serif"/>
              </a:rPr>
              <a:t>1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种”、“缺失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ui-sans-serif"/>
              </a:rPr>
              <a:t>2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种”、“缺失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ui-sans-serif"/>
              </a:rPr>
              <a:t>3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种”四类典型情况，确保模型对任意子集缺失都具备鲁棒性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849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分割：</a:t>
            </a:r>
            <a:r>
              <a:rPr lang="en-US" altLang="zh-CN" dirty="0"/>
              <a:t>dice</a:t>
            </a:r>
            <a:r>
              <a:rPr lang="zh-CN" altLang="en-US" dirty="0"/>
              <a:t>损失</a:t>
            </a:r>
            <a:endParaRPr lang="en-US" altLang="zh-CN" dirty="0"/>
          </a:p>
          <a:p>
            <a:r>
              <a:rPr lang="zh-CN" altLang="en-US" dirty="0"/>
              <a:t>分类：交叉熵损失</a:t>
            </a:r>
            <a:endParaRPr lang="en-US" altLang="zh-CN" dirty="0"/>
          </a:p>
          <a:p>
            <a:r>
              <a:rPr lang="en-US" altLang="zh-CN" dirty="0"/>
              <a:t>a</a:t>
            </a:r>
            <a:r>
              <a:rPr lang="zh-CN" altLang="en-US" dirty="0"/>
              <a:t>最终取的</a:t>
            </a:r>
            <a:r>
              <a:rPr lang="en-US" altLang="zh-CN" dirty="0"/>
              <a:t>0.1</a:t>
            </a:r>
            <a:r>
              <a:rPr lang="zh-CN" altLang="en-US" dirty="0"/>
              <a:t>，有实验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P=1</a:t>
            </a:r>
            <a:r>
              <a:rPr lang="zh-CN" altLang="en-US" dirty="0"/>
              <a:t>，与</a:t>
            </a:r>
            <a:r>
              <a:rPr lang="en-US" altLang="zh-CN" dirty="0"/>
              <a:t>L2</a:t>
            </a:r>
            <a:r>
              <a:rPr lang="zh-CN" altLang="en-US" dirty="0"/>
              <a:t>距离即</a:t>
            </a:r>
            <a:r>
              <a:rPr lang="en-US" altLang="zh-CN" dirty="0"/>
              <a:t>MSE</a:t>
            </a:r>
            <a:r>
              <a:rPr lang="zh-CN" altLang="en-US" dirty="0"/>
              <a:t>损失做对比，</a:t>
            </a:r>
            <a:r>
              <a:rPr lang="en-US" altLang="zh-CN" dirty="0"/>
              <a:t>Dice</a:t>
            </a:r>
            <a:r>
              <a:rPr lang="zh-CN" altLang="en-US" dirty="0"/>
              <a:t>更低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当 </a:t>
            </a:r>
            <a:r>
              <a:rPr lang="en-US" altLang="zh-CN" b="0" i="0" dirty="0" err="1">
                <a:solidFill>
                  <a:srgbClr val="FFFFFF"/>
                </a:solidFill>
                <a:effectLst/>
                <a:latin typeface="KaTeX_Main"/>
              </a:rPr>
              <a:t>wi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KaTeX_Main"/>
              </a:rPr>
              <a:t>∗≫</a:t>
            </a:r>
            <a:r>
              <a:rPr lang="en-US" altLang="zh-CN" b="0" i="0" dirty="0" err="1">
                <a:solidFill>
                  <a:srgbClr val="FFFFFF"/>
                </a:solidFill>
                <a:effectLst/>
                <a:latin typeface="KaTeX_Main"/>
              </a:rPr>
              <a:t>wj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KaTeX_Main"/>
              </a:rPr>
              <a:t>∗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时，</a:t>
            </a:r>
            <a:r>
              <a:rPr lang="en-US" altLang="zh-CN" b="0" i="0" dirty="0" err="1">
                <a:solidFill>
                  <a:srgbClr val="FFFFFF"/>
                </a:solidFill>
                <a:effectLst/>
                <a:latin typeface="KaTeX_Main"/>
              </a:rPr>
              <a:t>wi∗wj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KaTeX_Main"/>
              </a:rPr>
              <a:t>∗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很大，意味着第 </a:t>
            </a:r>
            <a:r>
              <a:rPr lang="en-US" altLang="zh-CN" b="0" i="0" dirty="0" err="1">
                <a:solidFill>
                  <a:srgbClr val="FFFFFF"/>
                </a:solidFill>
                <a:effectLst/>
                <a:latin typeface="ui-sans-serif"/>
              </a:rPr>
              <a:t>i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ui-sans-serif"/>
              </a:rPr>
              <a:t>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模态（更重要）与第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ui-sans-serif"/>
              </a:rPr>
              <a:t>j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模态间的特征差异受到强烈惩罚，迫使模型学习让第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ui-sans-serif"/>
              </a:rPr>
              <a:t>j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模态特征向第 </a:t>
            </a:r>
            <a:r>
              <a:rPr lang="en-US" altLang="zh-CN" b="0" i="0" dirty="0" err="1">
                <a:solidFill>
                  <a:srgbClr val="FFFFFF"/>
                </a:solidFill>
                <a:effectLst/>
                <a:latin typeface="ui-sans-serif"/>
              </a:rPr>
              <a:t>i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ui-sans-serif"/>
              </a:rPr>
              <a:t>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模态靠拢。</a:t>
            </a:r>
            <a:r>
              <a:rPr lang="en-US" altLang="zh-CN" b="1" i="0" dirty="0">
                <a:effectLst/>
                <a:latin typeface="-apple-system"/>
              </a:rPr>
              <a:t>L1</a:t>
            </a:r>
            <a:r>
              <a:rPr lang="zh-CN" altLang="en-US" b="1" i="0" dirty="0">
                <a:effectLst/>
                <a:latin typeface="-apple-system"/>
              </a:rPr>
              <a:t>范数可以度量两个向量间的差异</a:t>
            </a:r>
            <a:endParaRPr lang="en-US" altLang="zh-CN" b="1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在训练过程中，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ui-sans-serif"/>
              </a:rPr>
              <a:t>A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存在时，所有 </a:t>
            </a:r>
            <a:r>
              <a:rPr lang="en-US" altLang="zh-CN" b="0" i="0" dirty="0" err="1">
                <a:solidFill>
                  <a:srgbClr val="FFFFFF"/>
                </a:solidFill>
                <a:effectLst/>
                <a:latin typeface="KaTeX_Main"/>
              </a:rPr>
              <a:t>wA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KaTeX_Main"/>
              </a:rPr>
              <a:t>/</a:t>
            </a:r>
            <a:r>
              <a:rPr lang="en-US" altLang="zh-CN" b="0" i="0" dirty="0" err="1">
                <a:solidFill>
                  <a:srgbClr val="FFFFFF"/>
                </a:solidFill>
                <a:effectLst/>
                <a:latin typeface="KaTeX_Main"/>
              </a:rPr>
              <a:t>wj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（尤其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ui-sans-serif"/>
              </a:rPr>
              <a:t>A→B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、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ui-sans-serif"/>
              </a:rPr>
              <a:t>A→C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）都强烈惩罚它们与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ui-sans-serif"/>
              </a:rPr>
              <a:t>A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的差异，使得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ui-sans-serif"/>
              </a:rPr>
              <a:t>B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、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ui-sans-serif"/>
              </a:rPr>
              <a:t>C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的编码器学习到与 </a:t>
            </a:r>
            <a:r>
              <a:rPr lang="en-US" altLang="zh-CN" b="0" i="0" dirty="0">
                <a:solidFill>
                  <a:srgbClr val="FFFFFF"/>
                </a:solidFill>
                <a:effectLst/>
                <a:latin typeface="ui-sans-serif"/>
              </a:rPr>
              <a:t>A </a:t>
            </a:r>
            <a:r>
              <a:rPr lang="zh-CN" altLang="en-US" b="0" i="0" dirty="0">
                <a:solidFill>
                  <a:srgbClr val="FFFFFF"/>
                </a:solidFill>
                <a:effectLst/>
                <a:latin typeface="ui-sans-serif"/>
              </a:rPr>
              <a:t>特征对齐的表示。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i="0" dirty="0">
              <a:solidFill>
                <a:srgbClr val="FFFFFF"/>
              </a:solidFill>
              <a:effectLst/>
              <a:latin typeface="ui-sans-serif"/>
            </a:endParaRP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4078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如果不进行归一化，重要性元素之间的尺度差异可能会被学习为巨大</a:t>
            </a:r>
            <a:endParaRPr lang="en-US" altLang="zh-CN" dirty="0"/>
          </a:p>
          <a:p>
            <a:r>
              <a:rPr lang="en-US" altLang="zh-CN" dirty="0" err="1"/>
              <a:t>ReLU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sigmoid </a:t>
            </a:r>
            <a:r>
              <a:rPr lang="zh-CN" altLang="en-US" dirty="0"/>
              <a:t>归一化，则元素之间会失去连接，因为 </a:t>
            </a:r>
            <a:r>
              <a:rPr lang="en-US" altLang="zh-CN" dirty="0" err="1"/>
              <a:t>ReLU</a:t>
            </a:r>
            <a:r>
              <a:rPr lang="en-US" altLang="zh-CN" dirty="0"/>
              <a:t> </a:t>
            </a:r>
            <a:r>
              <a:rPr lang="zh-CN" altLang="en-US" dirty="0"/>
              <a:t>或 </a:t>
            </a:r>
            <a:r>
              <a:rPr lang="en-US" altLang="zh-CN" dirty="0"/>
              <a:t>sigmoid </a:t>
            </a:r>
            <a:r>
              <a:rPr lang="zh-CN" altLang="en-US" dirty="0"/>
              <a:t>没有考虑所有元素，这反过来又会影响梯度反向传播。所以最终选择</a:t>
            </a:r>
            <a:r>
              <a:rPr lang="en-US" altLang="zh-CN" dirty="0" err="1"/>
              <a:t>softmax</a:t>
            </a:r>
            <a:endParaRPr lang="en-US" altLang="zh-CN" dirty="0"/>
          </a:p>
          <a:p>
            <a:r>
              <a:rPr lang="zh-CN" altLang="en-US" dirty="0"/>
              <a:t>后续实验也证明了</a:t>
            </a:r>
            <a:r>
              <a:rPr lang="en-US" altLang="zh-CN" dirty="0" err="1"/>
              <a:t>softmax</a:t>
            </a:r>
            <a:r>
              <a:rPr lang="zh-CN" altLang="en-US" dirty="0"/>
              <a:t>最好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6008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-</a:t>
            </a:r>
            <a:r>
              <a:rPr lang="zh-CN" altLang="en-US" dirty="0"/>
              <a:t>三个诊断类别之间的显著类别不平衡，导致少数类的分类性能不佳</a:t>
            </a:r>
            <a:r>
              <a:rPr lang="en-US" altLang="zh-CN" dirty="0"/>
              <a:t>--SMOTE</a:t>
            </a:r>
            <a:r>
              <a:rPr lang="zh-CN" altLang="en-US" dirty="0"/>
              <a:t>合成少数过采样技术：</a:t>
            </a:r>
          </a:p>
          <a:p>
            <a:r>
              <a:rPr lang="zh-CN" altLang="en-US" dirty="0"/>
              <a:t>为少数类创建合成样本：在现有样本与其最近的相邻样本之间进行插值来生成新的数据点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- </a:t>
            </a:r>
            <a:r>
              <a:rPr lang="zh-CN" altLang="en-US" dirty="0"/>
              <a:t>用</a:t>
            </a:r>
            <a:r>
              <a:rPr lang="en-US" altLang="zh-CN" dirty="0"/>
              <a:t>Mel </a:t>
            </a:r>
            <a:r>
              <a:rPr lang="zh-CN" altLang="en-US" dirty="0"/>
              <a:t>频率倒谱系数转化为</a:t>
            </a:r>
            <a:r>
              <a:rPr lang="en-US" altLang="zh-CN" dirty="0"/>
              <a:t>20 * 20 * 1</a:t>
            </a:r>
          </a:p>
          <a:p>
            <a:pPr algn="l"/>
            <a:endParaRPr lang="zh-CN" altLang="en-US" b="0" i="0" dirty="0">
              <a:solidFill>
                <a:srgbClr val="ECECEC"/>
              </a:solidFill>
              <a:effectLst/>
              <a:latin typeface="ui-sans-serif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D995DCBA-0CD2-47DC-90CF-EC7D70760B5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14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A9E09-D1A5-4964-96DD-C272DDCB1A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EBCDFF-9E79-4D83-8BE4-E4BFC5ECE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CAD58-37AD-4096-8D7A-A24DFF04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69AC-3566-4F4B-965A-CB7ECF5E2515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767ACE-0889-48EB-9F4E-B3BCF2B6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AD6D4-E8C8-48A5-BB8F-9416801C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76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64D9D-F39E-4DCB-BB8E-772CADB3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AC28BA-54D0-48F9-BF08-F578B7290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4DAA3-AB46-429F-BC38-22600B11B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69AC-3566-4F4B-965A-CB7ECF5E2515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C0907F-8060-4F71-8001-A8466CC2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4A13E-29A6-4BF2-8C16-0FB39D70C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331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1FD02FF-058B-4611-ABBD-4FDAD2B21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9E8EBE-CE0B-44F6-996F-EE71D47E9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2D0EB-F6F8-4D56-B88D-BA61D716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69AC-3566-4F4B-965A-CB7ECF5E2515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3770A1-7DF4-40DD-A36F-ACD6CE95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B44572-2E41-468F-8E0F-A906DA728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20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397375" y="75311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60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ED88FC-2026-47CE-B797-B1AD70ED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70A4E-F739-4E8B-A81C-34A733F5F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29521F-7FA9-4DBF-8B95-7BC72527F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69AC-3566-4F4B-965A-CB7ECF5E2515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65F88F-3CE8-4DFD-AEA5-9A9E216F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3A02CF-7CAB-4224-9369-8F133B54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06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60236-3122-40C8-A2BA-BE946F414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86EE4-A9C1-4E1C-895C-4CDB09B8B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2B996B-9399-4D3D-A561-B097415A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69AC-3566-4F4B-965A-CB7ECF5E2515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E9ADBB-01D4-405F-BA5E-591CE440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586D59-FB6F-415F-8F1E-98A6030ED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10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9FAED-22B0-4915-9A53-246450B9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F1BAA-EA45-4118-9B95-7FCBF41D9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9ECD2A-91F2-4487-AE4B-EA69B39CF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5F7DBE-57D0-48E9-B406-0401AB4A6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69AC-3566-4F4B-965A-CB7ECF5E2515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FA0907-AE21-476E-9A56-D741C233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A49AB5-DF57-4E34-AB28-EC26CBEF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3514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DEF9B-557E-414A-912F-4BB938D47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A3C8C9-F524-4911-A0EC-1513F3C6F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CF3D93D-81A7-4D47-ADFA-977E08AA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34450E-175D-46A3-921B-85EA2F7D1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0676AD-52CC-424E-B279-7BC879365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8EE84D-FE41-43AC-B521-67A7B8FA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69AC-3566-4F4B-965A-CB7ECF5E2515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1C6F89-7291-42CD-9487-50AE2A94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BFE8EB-BAC4-454E-A4DC-B69FA3C5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42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043C2-BD38-4F33-8C41-E25AD911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AB3807-44D3-4F4F-8060-E10F9123D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69AC-3566-4F4B-965A-CB7ECF5E2515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FDA364-765C-4F94-96E7-AB9BA576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584DDB-B007-4AC9-8CFF-E1EF419D3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6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3C10E9-CFE1-44EA-B43D-E2797426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69AC-3566-4F4B-965A-CB7ECF5E2515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9073A9-8FD3-4B49-9F06-04B003BFC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0157F4-6FDC-4693-B09D-6DDD79AC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766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26233-671A-43E2-8306-42566CB5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016B2F-7E31-4513-98D9-0D185CC9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3797B9-3363-4999-844F-ED482410C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27F5C5-6AFE-4E7F-93A8-97936C81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69AC-3566-4F4B-965A-CB7ECF5E2515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92E0EA-2690-498A-923C-A5879D34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26570A-8237-4E65-B919-60E7141E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9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990762-5967-49C3-AC7B-B383B88B0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28B31A2-8F84-4212-80A0-D63B5CF77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0627BA-620A-436F-B3ED-90C797630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8EF30F-A058-4400-A273-EB00858CA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469AC-3566-4F4B-965A-CB7ECF5E2515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7AD9F7-FD42-449F-AD4B-703C825B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F009EC-CCD3-4324-8356-1AC2B8FD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5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AA2EB0-E6C2-4DDA-AC6C-830B48C6E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A8DF27-379A-436C-AF46-66828990B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D2337C-9985-455D-B7E4-9F819830B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3469AC-3566-4F4B-965A-CB7ECF5E2515}" type="datetimeFigureOut">
              <a:rPr lang="zh-CN" altLang="en-US" smtClean="0"/>
              <a:t>2025/5/24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53385-F15D-457C-B14A-0B471547A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4F1B8F-872F-4EC9-A7E5-E54C45DEF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87B4E-8BB0-44A0-AADC-C7FC883A5E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86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9" y="2396430"/>
            <a:ext cx="12191331" cy="1838567"/>
          </a:xfrm>
          <a:prstGeom prst="rect">
            <a:avLst/>
          </a:prstGeom>
          <a:solidFill>
            <a:srgbClr val="1A7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8172" y="2017547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0000" y="1877889"/>
            <a:ext cx="3140616" cy="2903588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495313" y="2576543"/>
            <a:ext cx="97541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765">
              <a:defRPr/>
            </a:pPr>
            <a:r>
              <a:rPr lang="en-US" altLang="zh-CN" sz="3200" b="1" dirty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Meta-Learned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</a:t>
            </a:r>
            <a:r>
              <a:rPr lang="en-US" altLang="zh-CN" sz="3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Modality-Weighted Knowledge Distillation</a:t>
            </a:r>
            <a:r>
              <a:rPr lang="en-US" altLang="zh-CN" sz="32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 for Robust  Multi-Modal Learning with </a:t>
            </a:r>
            <a:r>
              <a:rPr lang="en-US" altLang="zh-CN" sz="3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Missing Data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4000" contrast="21000"/>
                    </a14:imgEffect>
                    <a14:imgEffect>
                      <a14:colorTemperature colorTemp="6700"/>
                    </a14:imgEffect>
                    <a14:imgEffect>
                      <a14:sharpenSoften amount="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070" y="0"/>
            <a:ext cx="1966449" cy="57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78C4C76-2130-43D6-ABF8-A0D42B46969B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41D81A0-A6FF-45E1-9BF0-05D9D5C9C10C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9B7568F-9B2B-42AF-A8F3-094730C7B929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E4B6FE6-02B3-4D19-8490-9DD4D22C8311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0" name="标题占位符 1">
            <a:extLst>
              <a:ext uri="{FF2B5EF4-FFF2-40B4-BE49-F238E27FC236}">
                <a16:creationId xmlns:a16="http://schemas.microsoft.com/office/drawing/2014/main" id="{262568E6-65BB-4A70-ADA5-1C64F26B8091}"/>
              </a:ext>
            </a:extLst>
          </p:cNvPr>
          <p:cNvSpPr txBox="1"/>
          <p:nvPr/>
        </p:nvSpPr>
        <p:spPr>
          <a:xfrm>
            <a:off x="1056438" y="137746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C1F4FE-67A2-7310-37D9-A4BDDA7F36EB}"/>
              </a:ext>
            </a:extLst>
          </p:cNvPr>
          <p:cNvSpPr txBox="1"/>
          <p:nvPr/>
        </p:nvSpPr>
        <p:spPr>
          <a:xfrm>
            <a:off x="638873" y="948790"/>
            <a:ext cx="5014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）参数相关实验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1E5CF1-512B-5F47-A383-63FA731B3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90" y="1839659"/>
            <a:ext cx="4536716" cy="34303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607F7D-4B3E-9339-3D17-9F696DE831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5592" y="2970708"/>
            <a:ext cx="5862807" cy="22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9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78C4C76-2130-43D6-ABF8-A0D42B46969B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41D81A0-A6FF-45E1-9BF0-05D9D5C9C10C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9B7568F-9B2B-42AF-A8F3-094730C7B929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E4B6FE6-02B3-4D19-8490-9DD4D22C8311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0" name="标题占位符 1">
            <a:extLst>
              <a:ext uri="{FF2B5EF4-FFF2-40B4-BE49-F238E27FC236}">
                <a16:creationId xmlns:a16="http://schemas.microsoft.com/office/drawing/2014/main" id="{262568E6-65BB-4A70-ADA5-1C64F26B8091}"/>
              </a:ext>
            </a:extLst>
          </p:cNvPr>
          <p:cNvSpPr txBox="1"/>
          <p:nvPr/>
        </p:nvSpPr>
        <p:spPr>
          <a:xfrm>
            <a:off x="1056438" y="137746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C1F4FE-67A2-7310-37D9-A4BDDA7F36EB}"/>
              </a:ext>
            </a:extLst>
          </p:cNvPr>
          <p:cNvSpPr txBox="1"/>
          <p:nvPr/>
        </p:nvSpPr>
        <p:spPr>
          <a:xfrm>
            <a:off x="638873" y="948790"/>
            <a:ext cx="8570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BraTS</a:t>
            </a:r>
            <a:r>
              <a:rPr lang="en-US" altLang="zh-CN" sz="2400" dirty="0"/>
              <a:t> 2018</a:t>
            </a:r>
          </a:p>
          <a:p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DB1DC0E-DF38-0A17-05F4-DC615A474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66" y="1655660"/>
            <a:ext cx="11466286" cy="398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98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78C4C76-2130-43D6-ABF8-A0D42B46969B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41D81A0-A6FF-45E1-9BF0-05D9D5C9C10C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9B7568F-9B2B-42AF-A8F3-094730C7B929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E4B6FE6-02B3-4D19-8490-9DD4D22C8311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0" name="标题占位符 1">
            <a:extLst>
              <a:ext uri="{FF2B5EF4-FFF2-40B4-BE49-F238E27FC236}">
                <a16:creationId xmlns:a16="http://schemas.microsoft.com/office/drawing/2014/main" id="{262568E6-65BB-4A70-ADA5-1C64F26B8091}"/>
              </a:ext>
            </a:extLst>
          </p:cNvPr>
          <p:cNvSpPr txBox="1"/>
          <p:nvPr/>
        </p:nvSpPr>
        <p:spPr>
          <a:xfrm>
            <a:off x="1056438" y="137746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C1F4FE-67A2-7310-37D9-A4BDDA7F36EB}"/>
              </a:ext>
            </a:extLst>
          </p:cNvPr>
          <p:cNvSpPr txBox="1"/>
          <p:nvPr/>
        </p:nvSpPr>
        <p:spPr>
          <a:xfrm>
            <a:off x="638873" y="948790"/>
            <a:ext cx="8570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</a:t>
            </a:r>
            <a:r>
              <a:rPr lang="en-US" altLang="zh-CN" sz="2400" dirty="0"/>
              <a:t>ADNI – </a:t>
            </a:r>
            <a:r>
              <a:rPr lang="zh-CN" altLang="en-US" sz="2400" dirty="0"/>
              <a:t>跨模态场景</a:t>
            </a:r>
            <a:endParaRPr lang="en-US" altLang="zh-CN" sz="2400" dirty="0"/>
          </a:p>
          <a:p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E0FEB4-FB90-528F-179F-882D344B7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558" y="1602676"/>
            <a:ext cx="6889927" cy="449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014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78C4C76-2130-43D6-ABF8-A0D42B46969B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41D81A0-A6FF-45E1-9BF0-05D9D5C9C10C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9B7568F-9B2B-42AF-A8F3-094730C7B929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E4B6FE6-02B3-4D19-8490-9DD4D22C8311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0" name="标题占位符 1">
            <a:extLst>
              <a:ext uri="{FF2B5EF4-FFF2-40B4-BE49-F238E27FC236}">
                <a16:creationId xmlns:a16="http://schemas.microsoft.com/office/drawing/2014/main" id="{262568E6-65BB-4A70-ADA5-1C64F26B8091}"/>
              </a:ext>
            </a:extLst>
          </p:cNvPr>
          <p:cNvSpPr txBox="1"/>
          <p:nvPr/>
        </p:nvSpPr>
        <p:spPr>
          <a:xfrm>
            <a:off x="1056438" y="137746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C1F4FE-67A2-7310-37D9-A4BDDA7F36EB}"/>
              </a:ext>
            </a:extLst>
          </p:cNvPr>
          <p:cNvSpPr txBox="1"/>
          <p:nvPr/>
        </p:nvSpPr>
        <p:spPr>
          <a:xfrm>
            <a:off x="638873" y="948790"/>
            <a:ext cx="8570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</a:t>
            </a:r>
            <a:r>
              <a:rPr lang="en-US" altLang="zh-CN" sz="2400" dirty="0" err="1"/>
              <a:t>Audiovision</a:t>
            </a:r>
            <a:r>
              <a:rPr lang="en-US" altLang="zh-CN" sz="2400" dirty="0"/>
              <a:t>-MNIST</a:t>
            </a:r>
          </a:p>
          <a:p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9AA359-6E3A-6759-FCE0-E85A4DE89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004" y="1973068"/>
            <a:ext cx="11250595" cy="13241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0F8BA0C-6A50-BA90-428B-50B22F385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438" y="3677761"/>
            <a:ext cx="9321557" cy="251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65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78C4C76-2130-43D6-ABF8-A0D42B46969B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41D81A0-A6FF-45E1-9BF0-05D9D5C9C10C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9B7568F-9B2B-42AF-A8F3-094730C7B929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E4B6FE6-02B3-4D19-8490-9DD4D22C8311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0" name="标题占位符 1">
            <a:extLst>
              <a:ext uri="{FF2B5EF4-FFF2-40B4-BE49-F238E27FC236}">
                <a16:creationId xmlns:a16="http://schemas.microsoft.com/office/drawing/2014/main" id="{262568E6-65BB-4A70-ADA5-1C64F26B8091}"/>
              </a:ext>
            </a:extLst>
          </p:cNvPr>
          <p:cNvSpPr txBox="1"/>
          <p:nvPr/>
        </p:nvSpPr>
        <p:spPr>
          <a:xfrm>
            <a:off x="1056438" y="137746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C1F4FE-67A2-7310-37D9-A4BDDA7F36EB}"/>
              </a:ext>
            </a:extLst>
          </p:cNvPr>
          <p:cNvSpPr txBox="1"/>
          <p:nvPr/>
        </p:nvSpPr>
        <p:spPr>
          <a:xfrm>
            <a:off x="638873" y="948790"/>
            <a:ext cx="857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</a:t>
            </a:r>
            <a:r>
              <a:rPr lang="en-US" altLang="zh-CN" sz="2400" dirty="0"/>
              <a:t>Meta-KD</a:t>
            </a:r>
            <a:r>
              <a:rPr lang="zh-CN" altLang="en-US" sz="2400" dirty="0"/>
              <a:t>的研究 </a:t>
            </a:r>
            <a:r>
              <a:rPr lang="en-US" altLang="zh-CN" sz="2400" dirty="0"/>
              <a:t>-</a:t>
            </a:r>
            <a:r>
              <a:rPr lang="zh-CN" altLang="en-US" sz="2400" dirty="0"/>
              <a:t>权重向量在训练中的变化</a:t>
            </a:r>
          </a:p>
          <a:p>
            <a:endParaRPr lang="zh-CN" altLang="en-US" sz="2400" dirty="0"/>
          </a:p>
          <a:p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DBCB87-7C1B-F912-414A-FB32FFC97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2" y="2033275"/>
            <a:ext cx="12098438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340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78C4C76-2130-43D6-ABF8-A0D42B46969B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41D81A0-A6FF-45E1-9BF0-05D9D5C9C10C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9B7568F-9B2B-42AF-A8F3-094730C7B929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E4B6FE6-02B3-4D19-8490-9DD4D22C8311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0" name="标题占位符 1">
            <a:extLst>
              <a:ext uri="{FF2B5EF4-FFF2-40B4-BE49-F238E27FC236}">
                <a16:creationId xmlns:a16="http://schemas.microsoft.com/office/drawing/2014/main" id="{262568E6-65BB-4A70-ADA5-1C64F26B8091}"/>
              </a:ext>
            </a:extLst>
          </p:cNvPr>
          <p:cNvSpPr txBox="1"/>
          <p:nvPr/>
        </p:nvSpPr>
        <p:spPr>
          <a:xfrm>
            <a:off x="1056438" y="137746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C1F4FE-67A2-7310-37D9-A4BDDA7F36EB}"/>
              </a:ext>
            </a:extLst>
          </p:cNvPr>
          <p:cNvSpPr txBox="1"/>
          <p:nvPr/>
        </p:nvSpPr>
        <p:spPr>
          <a:xfrm>
            <a:off x="638873" y="948790"/>
            <a:ext cx="857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7</a:t>
            </a:r>
            <a:r>
              <a:rPr lang="zh-CN" altLang="en-US" sz="2400" dirty="0"/>
              <a:t>）消融实验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9A3DE6-ECC7-A74A-6738-56046BC72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73" y="1913175"/>
            <a:ext cx="4963218" cy="32198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E87AECC-0CAD-33DF-3E77-A1C897B3A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3540" y="0"/>
            <a:ext cx="5163271" cy="336279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D50B50-21E9-AB77-E747-A6F2AC1749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3540" y="3362794"/>
            <a:ext cx="5229955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12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78C4C76-2130-43D6-ABF8-A0D42B46969B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41D81A0-A6FF-45E1-9BF0-05D9D5C9C10C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9B7568F-9B2B-42AF-A8F3-094730C7B929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E4B6FE6-02B3-4D19-8490-9DD4D22C8311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0" name="标题占位符 1">
            <a:extLst>
              <a:ext uri="{FF2B5EF4-FFF2-40B4-BE49-F238E27FC236}">
                <a16:creationId xmlns:a16="http://schemas.microsoft.com/office/drawing/2014/main" id="{262568E6-65BB-4A70-ADA5-1C64F26B8091}"/>
              </a:ext>
            </a:extLst>
          </p:cNvPr>
          <p:cNvSpPr txBox="1"/>
          <p:nvPr/>
        </p:nvSpPr>
        <p:spPr>
          <a:xfrm>
            <a:off x="1056438" y="137746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C1F4FE-67A2-7310-37D9-A4BDDA7F36EB}"/>
              </a:ext>
            </a:extLst>
          </p:cNvPr>
          <p:cNvSpPr txBox="1"/>
          <p:nvPr/>
        </p:nvSpPr>
        <p:spPr>
          <a:xfrm>
            <a:off x="638873" y="948790"/>
            <a:ext cx="85704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6</a:t>
            </a:r>
            <a:r>
              <a:rPr lang="zh-CN" altLang="en-US" sz="2400" dirty="0"/>
              <a:t>）</a:t>
            </a:r>
            <a:r>
              <a:rPr lang="en-US" altLang="zh-CN" sz="2400" dirty="0"/>
              <a:t>Meta-KD</a:t>
            </a:r>
            <a:r>
              <a:rPr lang="zh-CN" altLang="en-US" sz="2400" dirty="0"/>
              <a:t>的研究 </a:t>
            </a:r>
            <a:r>
              <a:rPr lang="en-US" altLang="zh-CN" sz="2400" dirty="0"/>
              <a:t>-</a:t>
            </a:r>
            <a:r>
              <a:rPr lang="zh-CN" altLang="en-US" sz="2400" dirty="0"/>
              <a:t>生成特征的有效性</a:t>
            </a:r>
          </a:p>
          <a:p>
            <a:endParaRPr lang="zh-CN" altLang="en-US" sz="2400" dirty="0"/>
          </a:p>
          <a:p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C5FDC2F-E69D-E3DB-1E99-CC166BB2C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9542" y="1908147"/>
            <a:ext cx="7311053" cy="424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63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78C4C76-2130-43D6-ABF8-A0D42B46969B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41D81A0-A6FF-45E1-9BF0-05D9D5C9C10C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9B7568F-9B2B-42AF-A8F3-094730C7B929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E4B6FE6-02B3-4D19-8490-9DD4D22C8311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0" name="标题占位符 1">
            <a:extLst>
              <a:ext uri="{FF2B5EF4-FFF2-40B4-BE49-F238E27FC236}">
                <a16:creationId xmlns:a16="http://schemas.microsoft.com/office/drawing/2014/main" id="{262568E6-65BB-4A70-ADA5-1C64F26B8091}"/>
              </a:ext>
            </a:extLst>
          </p:cNvPr>
          <p:cNvSpPr txBox="1"/>
          <p:nvPr/>
        </p:nvSpPr>
        <p:spPr>
          <a:xfrm>
            <a:off x="1056438" y="137746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C1F4FE-67A2-7310-37D9-A4BDDA7F36EB}"/>
              </a:ext>
            </a:extLst>
          </p:cNvPr>
          <p:cNvSpPr txBox="1"/>
          <p:nvPr/>
        </p:nvSpPr>
        <p:spPr>
          <a:xfrm>
            <a:off x="638873" y="948790"/>
            <a:ext cx="857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7</a:t>
            </a:r>
            <a:r>
              <a:rPr lang="zh-CN" altLang="en-US" sz="2400" dirty="0"/>
              <a:t>）缺陷和未来优化方向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03FB8F5-FC93-C3F9-4E80-CAA3C2A97181}"/>
              </a:ext>
            </a:extLst>
          </p:cNvPr>
          <p:cNvSpPr txBox="1"/>
          <p:nvPr/>
        </p:nvSpPr>
        <p:spPr>
          <a:xfrm>
            <a:off x="1211942" y="1692580"/>
            <a:ext cx="9971314" cy="87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生成特征是用可用模态特征取平均，作者已经实验了更复杂的生成模式，但是没有显著改进并证明了现在生成的特征是可以的，他还会继续做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条件生成模型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0401CE-E6DB-5285-8167-B1D9F9156755}"/>
              </a:ext>
            </a:extLst>
          </p:cNvPr>
          <p:cNvSpPr txBox="1"/>
          <p:nvPr/>
        </p:nvSpPr>
        <p:spPr>
          <a:xfrm>
            <a:off x="660400" y="2779600"/>
            <a:ext cx="8570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7</a:t>
            </a:r>
            <a:r>
              <a:rPr lang="zh-CN" altLang="en-US" sz="2400" dirty="0"/>
              <a:t>）对我的帮助</a:t>
            </a:r>
            <a:endParaRPr lang="en-US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D3D8EE6-8DE9-FD9A-72C2-BEC6E77E9B68}"/>
              </a:ext>
            </a:extLst>
          </p:cNvPr>
          <p:cNvSpPr txBox="1"/>
          <p:nvPr/>
        </p:nvSpPr>
        <p:spPr>
          <a:xfrm>
            <a:off x="1269755" y="3631194"/>
            <a:ext cx="9971314" cy="12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实验是否适用于</a:t>
            </a:r>
            <a:r>
              <a:rPr lang="en-US" altLang="zh-CN" dirty="0"/>
              <a:t>MR</a:t>
            </a:r>
            <a:r>
              <a:rPr lang="zh-CN" altLang="en-US" dirty="0"/>
              <a:t>、</a:t>
            </a:r>
            <a:r>
              <a:rPr lang="en-US" altLang="zh-CN" dirty="0"/>
              <a:t>CT</a:t>
            </a:r>
            <a:r>
              <a:rPr lang="zh-CN" altLang="en-US" dirty="0"/>
              <a:t>场景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实验是否适用于多任务场景</a:t>
            </a:r>
            <a:endParaRPr lang="en-US" altLang="zh-CN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dirty="0"/>
              <a:t>对于特征的提取、生成和融合还有继续做下去的空间</a:t>
            </a:r>
          </a:p>
        </p:txBody>
      </p:sp>
    </p:spTree>
    <p:extLst>
      <p:ext uri="{BB962C8B-B14F-4D97-AF65-F5344CB8AC3E}">
        <p14:creationId xmlns:p14="http://schemas.microsoft.com/office/powerpoint/2010/main" val="4057026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951492"/>
            <a:ext cx="12192001" cy="1838567"/>
          </a:xfrm>
          <a:prstGeom prst="rect">
            <a:avLst/>
          </a:prstGeom>
          <a:solidFill>
            <a:srgbClr val="1C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44784" y="2252225"/>
            <a:ext cx="3793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defRPr/>
            </a:pPr>
            <a:r>
              <a:rPr lang="zh-CN" altLang="en-US" sz="5400" b="1" dirty="0">
                <a:solidFill>
                  <a:prstClr val="white"/>
                </a:solidFill>
                <a:cs typeface="+mn-ea"/>
                <a:sym typeface="+mn-lt"/>
              </a:rPr>
              <a:t>感 谢 聆 听</a:t>
            </a:r>
          </a:p>
        </p:txBody>
      </p:sp>
      <p:sp>
        <p:nvSpPr>
          <p:cNvPr id="12" name="椭圆 11"/>
          <p:cNvSpPr/>
          <p:nvPr/>
        </p:nvSpPr>
        <p:spPr>
          <a:xfrm>
            <a:off x="1524353" y="1558640"/>
            <a:ext cx="2624273" cy="26242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765">
              <a:defRPr/>
            </a:pPr>
            <a:endParaRPr lang="zh-CN" altLang="en-US" sz="1800">
              <a:solidFill>
                <a:prstClr val="white"/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81" y="1418982"/>
            <a:ext cx="3140616" cy="29035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51" y="212782"/>
            <a:ext cx="1966449" cy="575997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6444598" y="3263845"/>
            <a:ext cx="6498497" cy="276956"/>
          </a:xfrm>
          <a:prstGeom prst="rect">
            <a:avLst/>
          </a:prstGeom>
        </p:spPr>
        <p:txBody>
          <a:bodyPr wrap="square" lIns="91397" tIns="45699" rIns="91397" bIns="45699">
            <a:spAutoFit/>
          </a:bodyPr>
          <a:lstStyle/>
          <a:p>
            <a:pPr defTabSz="913765">
              <a:defRPr/>
            </a:pPr>
            <a:r>
              <a:rPr lang="en-US" altLang="zh-CN" sz="1200" b="1" dirty="0">
                <a:solidFill>
                  <a:prstClr val="white"/>
                </a:solidFill>
                <a:cs typeface="+mn-ea"/>
                <a:sym typeface="+mn-lt"/>
              </a:rPr>
              <a:t>THANKS FOR ALL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01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标题占位符 1">
            <a:extLst>
              <a:ext uri="{FF2B5EF4-FFF2-40B4-BE49-F238E27FC236}">
                <a16:creationId xmlns:a16="http://schemas.microsoft.com/office/drawing/2014/main" id="{D7B251A9-C9D0-42AC-893C-DDF796B5D1D9}"/>
              </a:ext>
            </a:extLst>
          </p:cNvPr>
          <p:cNvSpPr txBox="1"/>
          <p:nvPr/>
        </p:nvSpPr>
        <p:spPr>
          <a:xfrm>
            <a:off x="1056438" y="149511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Authors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2AF81F-971C-1C60-6A6E-AFC2C941FC0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96" b="42250"/>
          <a:stretch/>
        </p:blipFill>
        <p:spPr>
          <a:xfrm>
            <a:off x="4550540" y="4578981"/>
            <a:ext cx="7452774" cy="12832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C0876F2-30F2-CD7D-D367-C934F28D3A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63" y="954542"/>
            <a:ext cx="4528670" cy="12832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4F695B-364B-DA53-9BF7-CCEB92B67A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6723" y="2231530"/>
            <a:ext cx="7532914" cy="52882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8BE3D6-D349-1F15-4E75-EBB8185E57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0541" y="3032619"/>
            <a:ext cx="7605277" cy="55455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150456E-7477-8883-8196-2B2965547C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0540" y="1252631"/>
            <a:ext cx="7605278" cy="71210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6C5407-63FF-0C7B-737C-BEF5F89B4F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0540" y="5843398"/>
            <a:ext cx="7094097" cy="41378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8B5DFA-D6D9-4F59-BEEF-F5959C9115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19124" y="3896822"/>
            <a:ext cx="7572876" cy="4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62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35CE67DA-8DF0-4A90-BBA9-237E6B31F313}"/>
              </a:ext>
            </a:extLst>
          </p:cNvPr>
          <p:cNvSpPr txBox="1"/>
          <p:nvPr/>
        </p:nvSpPr>
        <p:spPr>
          <a:xfrm>
            <a:off x="1042966" y="149511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Introduction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E5F766-96DF-C61F-AB99-DE791F2A8DAB}"/>
              </a:ext>
            </a:extLst>
          </p:cNvPr>
          <p:cNvSpPr txBox="1"/>
          <p:nvPr/>
        </p:nvSpPr>
        <p:spPr>
          <a:xfrm>
            <a:off x="660399" y="904609"/>
            <a:ext cx="4397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）任务和现有方法不足</a:t>
            </a:r>
            <a:endParaRPr lang="en-US" altLang="zh-CN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2A34616-E8EB-48CE-A3C8-D5B1EF7CF212}"/>
              </a:ext>
            </a:extLst>
          </p:cNvPr>
          <p:cNvSpPr txBox="1"/>
          <p:nvPr/>
        </p:nvSpPr>
        <p:spPr>
          <a:xfrm>
            <a:off x="929104" y="1611321"/>
            <a:ext cx="6436896" cy="874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以前的方法没有注意到某些模态比其他模态更有影响力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以前的方法是特定于任务的，所以难以在多个任务之间调整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1CE625A-0D1F-ACEE-68A1-B3F24177E9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200" y="2758694"/>
            <a:ext cx="9059539" cy="357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97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55" name="椭圆 5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02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标题占位符 1">
            <a:extLst>
              <a:ext uri="{FF2B5EF4-FFF2-40B4-BE49-F238E27FC236}">
                <a16:creationId xmlns:a16="http://schemas.microsoft.com/office/drawing/2014/main" id="{35CE67DA-8DF0-4A90-BBA9-237E6B31F313}"/>
              </a:ext>
            </a:extLst>
          </p:cNvPr>
          <p:cNvSpPr txBox="1"/>
          <p:nvPr/>
        </p:nvSpPr>
        <p:spPr>
          <a:xfrm>
            <a:off x="1042966" y="149511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Introduction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7E5F766-96DF-C61F-AB99-DE791F2A8DAB}"/>
              </a:ext>
            </a:extLst>
          </p:cNvPr>
          <p:cNvSpPr txBox="1"/>
          <p:nvPr/>
        </p:nvSpPr>
        <p:spPr>
          <a:xfrm>
            <a:off x="660400" y="984862"/>
            <a:ext cx="2288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）解决方案</a:t>
            </a:r>
            <a:endParaRPr lang="en-US" altLang="zh-CN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42EC80-9912-3E16-619C-48CC69901E2A}"/>
              </a:ext>
            </a:extLst>
          </p:cNvPr>
          <p:cNvSpPr txBox="1"/>
          <p:nvPr/>
        </p:nvSpPr>
        <p:spPr>
          <a:xfrm>
            <a:off x="929104" y="1687775"/>
            <a:ext cx="10589796" cy="1289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利用元学习自动估计模态重要性权重，较高的分割精度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较大的重要性权重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采用学习到的重要性对知识蒸馏项进行加权，以将信息从重要性较高的模态提取到重要性较低的模态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/>
              <a:t>适用于多种任务</a:t>
            </a:r>
          </a:p>
        </p:txBody>
      </p:sp>
    </p:spTree>
    <p:extLst>
      <p:ext uri="{BB962C8B-B14F-4D97-AF65-F5344CB8AC3E}">
        <p14:creationId xmlns:p14="http://schemas.microsoft.com/office/powerpoint/2010/main" val="458331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AF88AF-8690-4EED-BB78-70F6DFC22C2B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D67310B-FB3F-4D06-B8BF-87F4966CB067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3A336AB-85A1-4B21-8070-FAAE12EF8A86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CDC6C8E-BB30-4A08-955C-9F0D478ECF66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3" name="标题占位符 1">
            <a:extLst>
              <a:ext uri="{FF2B5EF4-FFF2-40B4-BE49-F238E27FC236}">
                <a16:creationId xmlns:a16="http://schemas.microsoft.com/office/drawing/2014/main" id="{F1530D8B-A116-40D5-82DB-AFCEB4A34740}"/>
              </a:ext>
            </a:extLst>
          </p:cNvPr>
          <p:cNvSpPr txBox="1"/>
          <p:nvPr/>
        </p:nvSpPr>
        <p:spPr>
          <a:xfrm>
            <a:off x="1042966" y="140479"/>
            <a:ext cx="2193293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FA3DDB-A29B-6CAB-815C-632BD7C6AE7F}"/>
              </a:ext>
            </a:extLst>
          </p:cNvPr>
          <p:cNvSpPr txBox="1"/>
          <p:nvPr/>
        </p:nvSpPr>
        <p:spPr>
          <a:xfrm>
            <a:off x="455955" y="866211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）模型结构</a:t>
            </a:r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61B4C0-0562-8985-92E1-984C7614D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168" y="1247030"/>
            <a:ext cx="7746889" cy="530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344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AF88AF-8690-4EED-BB78-70F6DFC22C2B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D67310B-FB3F-4D06-B8BF-87F4966CB067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3A336AB-85A1-4B21-8070-FAAE12EF8A86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CDC6C8E-BB30-4A08-955C-9F0D478ECF66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3" name="标题占位符 1">
            <a:extLst>
              <a:ext uri="{FF2B5EF4-FFF2-40B4-BE49-F238E27FC236}">
                <a16:creationId xmlns:a16="http://schemas.microsoft.com/office/drawing/2014/main" id="{F1530D8B-A116-40D5-82DB-AFCEB4A34740}"/>
              </a:ext>
            </a:extLst>
          </p:cNvPr>
          <p:cNvSpPr txBox="1"/>
          <p:nvPr/>
        </p:nvSpPr>
        <p:spPr>
          <a:xfrm>
            <a:off x="1042966" y="140479"/>
            <a:ext cx="2193293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FA3DDB-A29B-6CAB-815C-632BD7C6AE7F}"/>
              </a:ext>
            </a:extLst>
          </p:cNvPr>
          <p:cNvSpPr txBox="1"/>
          <p:nvPr/>
        </p:nvSpPr>
        <p:spPr>
          <a:xfrm>
            <a:off x="455955" y="866211"/>
            <a:ext cx="3367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）算法流程</a:t>
            </a:r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7B5AB6-7A7E-29FA-01D5-EF0429490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268" y="1172406"/>
            <a:ext cx="5741646" cy="533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125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AF88AF-8690-4EED-BB78-70F6DFC22C2B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D67310B-FB3F-4D06-B8BF-87F4966CB067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3A336AB-85A1-4B21-8070-FAAE12EF8A86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CDC6C8E-BB30-4A08-955C-9F0D478ECF66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3" name="标题占位符 1">
            <a:extLst>
              <a:ext uri="{FF2B5EF4-FFF2-40B4-BE49-F238E27FC236}">
                <a16:creationId xmlns:a16="http://schemas.microsoft.com/office/drawing/2014/main" id="{F1530D8B-A116-40D5-82DB-AFCEB4A34740}"/>
              </a:ext>
            </a:extLst>
          </p:cNvPr>
          <p:cNvSpPr txBox="1"/>
          <p:nvPr/>
        </p:nvSpPr>
        <p:spPr>
          <a:xfrm>
            <a:off x="1042966" y="140479"/>
            <a:ext cx="2193293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FA3DDB-A29B-6CAB-815C-632BD7C6AE7F}"/>
              </a:ext>
            </a:extLst>
          </p:cNvPr>
          <p:cNvSpPr txBox="1"/>
          <p:nvPr/>
        </p:nvSpPr>
        <p:spPr>
          <a:xfrm>
            <a:off x="660400" y="958043"/>
            <a:ext cx="787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）公式解读</a:t>
            </a:r>
            <a:r>
              <a:rPr lang="en-US" altLang="zh-CN" sz="2400" dirty="0"/>
              <a:t>--</a:t>
            </a:r>
            <a:r>
              <a:rPr lang="zh-CN" altLang="en-US" sz="2400" dirty="0"/>
              <a:t>主任务和知识蒸馏训练</a:t>
            </a:r>
          </a:p>
          <a:p>
            <a:endParaRPr lang="en-US" altLang="zh-CN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196127F-595C-E4C3-A35D-AB02289237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2722" y="1714009"/>
            <a:ext cx="3848637" cy="4477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72A287-7AE3-7038-DE49-088445805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066" y="2416390"/>
            <a:ext cx="4677428" cy="76210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BECA081-2163-D6A1-BB1E-C07C219AC6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6066" y="3309557"/>
            <a:ext cx="4058216" cy="5715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39D93D-B906-A7A8-54C7-43AC1EA902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00600" y="5974366"/>
            <a:ext cx="5630061" cy="4572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E75BD34-961B-D1D2-1A82-A2B8BDF9AB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99693" y="4110901"/>
            <a:ext cx="6030167" cy="154326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3999A7D-DA6F-EE3D-805C-8E194DB2F23D}"/>
              </a:ext>
            </a:extLst>
          </p:cNvPr>
          <p:cNvSpPr txBox="1"/>
          <p:nvPr/>
        </p:nvSpPr>
        <p:spPr>
          <a:xfrm>
            <a:off x="78833" y="4192661"/>
            <a:ext cx="378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任务损失</a:t>
            </a:r>
            <a:r>
              <a:rPr lang="en-US" altLang="zh-CN" dirty="0"/>
              <a:t>+a*</a:t>
            </a:r>
            <a:r>
              <a:rPr lang="zh-CN" altLang="en-US" dirty="0"/>
              <a:t>模态权重知识蒸馏损失：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4800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D6AF88AF-8690-4EED-BB78-70F6DFC22C2B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ED67310B-FB3F-4D06-B8BF-87F4966CB067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3A336AB-85A1-4B21-8070-FAAE12EF8A86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03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CDC6C8E-BB30-4A08-955C-9F0D478ECF66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3" name="标题占位符 1">
            <a:extLst>
              <a:ext uri="{FF2B5EF4-FFF2-40B4-BE49-F238E27FC236}">
                <a16:creationId xmlns:a16="http://schemas.microsoft.com/office/drawing/2014/main" id="{F1530D8B-A116-40D5-82DB-AFCEB4A34740}"/>
              </a:ext>
            </a:extLst>
          </p:cNvPr>
          <p:cNvSpPr txBox="1"/>
          <p:nvPr/>
        </p:nvSpPr>
        <p:spPr>
          <a:xfrm>
            <a:off x="1042966" y="140479"/>
            <a:ext cx="2193293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Methodology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8FA3DDB-A29B-6CAB-815C-632BD7C6AE7F}"/>
              </a:ext>
            </a:extLst>
          </p:cNvPr>
          <p:cNvSpPr txBox="1"/>
          <p:nvPr/>
        </p:nvSpPr>
        <p:spPr>
          <a:xfrm>
            <a:off x="660399" y="958043"/>
            <a:ext cx="47969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5</a:t>
            </a:r>
            <a:r>
              <a:rPr lang="zh-CN" altLang="en-US" sz="2400" dirty="0"/>
              <a:t>）公式解读</a:t>
            </a:r>
            <a:r>
              <a:rPr lang="en-US" altLang="zh-CN" sz="2400" dirty="0"/>
              <a:t>--</a:t>
            </a:r>
            <a:r>
              <a:rPr lang="zh-CN" altLang="en-US" sz="2400" dirty="0"/>
              <a:t>重要性权重训练</a:t>
            </a:r>
          </a:p>
          <a:p>
            <a:endParaRPr lang="en-US" altLang="zh-CN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3DB723-E9A3-A03A-A6B4-12ADE136F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267" y="3401995"/>
            <a:ext cx="5258534" cy="82879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08B465-85E4-9A51-2350-92F697F91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0606" y="2299864"/>
            <a:ext cx="5639587" cy="7716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B8A0D35-717A-37B5-6B53-80D43007A9BA}"/>
              </a:ext>
            </a:extLst>
          </p:cNvPr>
          <p:cNvSpPr txBox="1"/>
          <p:nvPr/>
        </p:nvSpPr>
        <p:spPr>
          <a:xfrm>
            <a:off x="1774369" y="2410851"/>
            <a:ext cx="1284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元损失：</a:t>
            </a:r>
          </a:p>
        </p:txBody>
      </p:sp>
    </p:spTree>
    <p:extLst>
      <p:ext uri="{BB962C8B-B14F-4D97-AF65-F5344CB8AC3E}">
        <p14:creationId xmlns:p14="http://schemas.microsoft.com/office/powerpoint/2010/main" val="1391352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/>
        </p:nvCxnSpPr>
        <p:spPr>
          <a:xfrm>
            <a:off x="660400" y="760413"/>
            <a:ext cx="10858500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sp>
        <p:nvSpPr>
          <p:cNvPr id="52" name="标题占位符 1"/>
          <p:cNvSpPr txBox="1"/>
          <p:nvPr/>
        </p:nvSpPr>
        <p:spPr>
          <a:xfrm>
            <a:off x="965200" y="-100014"/>
            <a:ext cx="5435600" cy="817564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60400" y="6583649"/>
            <a:ext cx="1941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自强不息 厚德载物</a:t>
            </a: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913" y="176378"/>
            <a:ext cx="1897854" cy="555905"/>
          </a:xfrm>
          <a:prstGeom prst="rect">
            <a:avLst/>
          </a:prstGeom>
        </p:spPr>
      </p:pic>
      <p:sp>
        <p:nvSpPr>
          <p:cNvPr id="62" name="矩形 61"/>
          <p:cNvSpPr/>
          <p:nvPr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94090" y="6583649"/>
            <a:ext cx="20313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zh-CN" altLang="en-US" sz="1000" spc="600" dirty="0">
                <a:solidFill>
                  <a:prstClr val="white"/>
                </a:solidFill>
                <a:cs typeface="+mn-ea"/>
                <a:sym typeface="+mn-lt"/>
              </a:rPr>
              <a:t>知行合一、经世致用</a:t>
            </a:r>
            <a:endParaRPr kumimoji="0" lang="zh-CN" altLang="en-US" sz="1000" b="0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9137792" y="6583649"/>
            <a:ext cx="24849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cs typeface="+mn-ea"/>
                <a:sym typeface="+mn-lt"/>
              </a:rPr>
              <a:t>Central South University</a:t>
            </a:r>
            <a:endParaRPr kumimoji="0" lang="zh-CN" altLang="en-US" sz="1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978C4C76-2130-43D6-ABF8-A0D42B46969B}"/>
              </a:ext>
            </a:extLst>
          </p:cNvPr>
          <p:cNvGrpSpPr/>
          <p:nvPr/>
        </p:nvGrpSpPr>
        <p:grpSpPr>
          <a:xfrm>
            <a:off x="203760" y="159728"/>
            <a:ext cx="725344" cy="619478"/>
            <a:chOff x="178632" y="159728"/>
            <a:chExt cx="725344" cy="61947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841D81A0-A6FF-45E1-9BF0-05D9D5C9C10C}"/>
                </a:ext>
              </a:extLst>
            </p:cNvPr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9B7568F-9B2B-42AF-A8F3-094730C7B929}"/>
                </a:ext>
              </a:extLst>
            </p:cNvPr>
            <p:cNvSpPr txBox="1"/>
            <p:nvPr/>
          </p:nvSpPr>
          <p:spPr>
            <a:xfrm>
              <a:off x="230876" y="233483"/>
              <a:ext cx="6731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05</a:t>
              </a:r>
              <a:endParaRPr kumimoji="0" lang="zh-CN" alt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E4B6FE6-02B3-4D19-8490-9DD4D22C8311}"/>
                </a:ext>
              </a:extLst>
            </p:cNvPr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0" name="标题占位符 1">
            <a:extLst>
              <a:ext uri="{FF2B5EF4-FFF2-40B4-BE49-F238E27FC236}">
                <a16:creationId xmlns:a16="http://schemas.microsoft.com/office/drawing/2014/main" id="{262568E6-65BB-4A70-ADA5-1C64F26B8091}"/>
              </a:ext>
            </a:extLst>
          </p:cNvPr>
          <p:cNvSpPr txBox="1"/>
          <p:nvPr/>
        </p:nvSpPr>
        <p:spPr>
          <a:xfrm>
            <a:off x="1056438" y="137746"/>
            <a:ext cx="5435600" cy="506497"/>
          </a:xfrm>
          <a:prstGeom prst="rect">
            <a:avLst/>
          </a:prstGeom>
          <a:ln>
            <a:noFill/>
          </a:ln>
        </p:spPr>
        <p:txBody>
          <a:bodyPr vert="horz" lIns="0" tIns="45720" rIns="91440" bIns="4572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600" b="1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kumimoji="0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4C1F4FE-67A2-7310-37D9-A4BDDA7F36EB}"/>
              </a:ext>
            </a:extLst>
          </p:cNvPr>
          <p:cNvSpPr txBox="1"/>
          <p:nvPr/>
        </p:nvSpPr>
        <p:spPr>
          <a:xfrm>
            <a:off x="638873" y="948790"/>
            <a:ext cx="37371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）实验设置</a:t>
            </a:r>
            <a:r>
              <a:rPr lang="en-US" altLang="zh-CN" sz="2400" dirty="0"/>
              <a:t>—</a:t>
            </a:r>
            <a:r>
              <a:rPr lang="zh-CN" altLang="en-US" sz="2400" dirty="0"/>
              <a:t>数据集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B24134-0AB9-76FE-3545-8B52DD69E009}"/>
              </a:ext>
            </a:extLst>
          </p:cNvPr>
          <p:cNvSpPr txBox="1"/>
          <p:nvPr/>
        </p:nvSpPr>
        <p:spPr>
          <a:xfrm>
            <a:off x="851338" y="1471907"/>
            <a:ext cx="8824497" cy="5115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( 一 ) </a:t>
            </a:r>
            <a:r>
              <a:rPr lang="en-US" altLang="zh-CN" sz="2000" dirty="0" err="1"/>
              <a:t>BraTS</a:t>
            </a:r>
            <a:r>
              <a:rPr lang="en-US" altLang="zh-CN" sz="2000" dirty="0"/>
              <a:t> 2018</a:t>
            </a:r>
            <a:r>
              <a:rPr lang="zh-CN" altLang="en-US" sz="2000" dirty="0"/>
              <a:t>、</a:t>
            </a:r>
            <a:r>
              <a:rPr lang="en-US" altLang="zh-CN" sz="2000" dirty="0"/>
              <a:t>2019</a:t>
            </a:r>
            <a:r>
              <a:rPr lang="zh-CN" altLang="en-US" sz="2000" dirty="0"/>
              <a:t>、</a:t>
            </a:r>
            <a:r>
              <a:rPr lang="en-US" altLang="zh-CN" sz="2000" dirty="0"/>
              <a:t>2020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MR </a:t>
            </a:r>
            <a:r>
              <a:rPr lang="zh-CN" altLang="en-US" sz="2000" dirty="0"/>
              <a:t>的 </a:t>
            </a:r>
            <a:r>
              <a:rPr lang="en-US" altLang="zh-CN" sz="2000" dirty="0"/>
              <a:t>FLAIR T1 T1c T2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MRI</a:t>
            </a:r>
            <a:r>
              <a:rPr lang="zh-CN" altLang="en-US" sz="2000" dirty="0"/>
              <a:t>病灶分割：增强肿瘤、肿瘤核心、整个肿瘤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( 二 ) </a:t>
            </a:r>
            <a:r>
              <a:rPr lang="en-US" altLang="zh-CN" sz="2000" dirty="0"/>
              <a:t>ADNI-</a:t>
            </a:r>
            <a:r>
              <a:rPr lang="zh-CN" altLang="en-US" sz="2000" dirty="0"/>
              <a:t>阿尔茨海默病神经影像学：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         3D MRI </a:t>
            </a:r>
            <a:r>
              <a:rPr lang="zh-CN" altLang="en-US" sz="2000" dirty="0"/>
              <a:t>图像和表格模态（基因组、临床和生物样本数据）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 三个诊断类别：对照组 （</a:t>
            </a:r>
            <a:r>
              <a:rPr lang="en-US" altLang="zh-CN" sz="2000" dirty="0"/>
              <a:t>CTL</a:t>
            </a:r>
            <a:r>
              <a:rPr lang="zh-CN" altLang="en-US" sz="2000" dirty="0"/>
              <a:t>）、轻度认知障碍 （</a:t>
            </a:r>
            <a:r>
              <a:rPr lang="en-US" altLang="zh-CN" sz="2000" dirty="0"/>
              <a:t>MCI</a:t>
            </a:r>
            <a:r>
              <a:rPr lang="zh-CN" altLang="en-US" sz="2000" dirty="0"/>
              <a:t>） 和 </a:t>
            </a:r>
            <a:r>
              <a:rPr lang="en-US" altLang="zh-CN" sz="2000" dirty="0"/>
              <a:t>AD </a:t>
            </a:r>
            <a:r>
              <a:rPr lang="zh-CN" altLang="en-US" sz="2000" dirty="0"/>
              <a:t>患者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( </a:t>
            </a:r>
            <a:r>
              <a:rPr lang="zh-CN" altLang="en-US" sz="2000" dirty="0"/>
              <a:t>三</a:t>
            </a:r>
            <a:r>
              <a:rPr lang="en-US" altLang="zh-CN" sz="2000" dirty="0"/>
              <a:t> ) </a:t>
            </a:r>
            <a:r>
              <a:rPr lang="zh-CN" altLang="en-US" sz="2000" dirty="0"/>
              <a:t>通用</a:t>
            </a:r>
            <a:r>
              <a:rPr lang="en-US" altLang="zh-CN" sz="2000" dirty="0"/>
              <a:t>CV</a:t>
            </a:r>
            <a:r>
              <a:rPr lang="zh-CN" altLang="en-US" sz="2000" dirty="0"/>
              <a:t>数据集</a:t>
            </a:r>
            <a:r>
              <a:rPr lang="en-US" altLang="zh-CN" sz="2000" dirty="0" err="1"/>
              <a:t>Audiovision</a:t>
            </a:r>
            <a:r>
              <a:rPr lang="en-US" altLang="zh-CN" sz="2000" dirty="0"/>
              <a:t>-MNIST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音频样本：来自 </a:t>
            </a:r>
            <a:r>
              <a:rPr lang="en-US" altLang="zh-CN" sz="2000" dirty="0"/>
              <a:t>Free Spoken Digits </a:t>
            </a:r>
            <a:r>
              <a:rPr lang="zh-CN" altLang="en-US" sz="2000" dirty="0"/>
              <a:t>数据集</a:t>
            </a:r>
            <a:r>
              <a:rPr lang="en-US" altLang="zh-CN" sz="2000" dirty="0">
                <a:sym typeface="Wingdings" panose="05000000000000000000" pitchFamily="2" charset="2"/>
              </a:rPr>
              <a:t>20 * 20 * 1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zh-CN" altLang="en-US" sz="2000" dirty="0"/>
              <a:t>        图像样本：来自</a:t>
            </a:r>
            <a:r>
              <a:rPr lang="en-US" altLang="zh-CN" sz="2000" dirty="0"/>
              <a:t>MNIST </a:t>
            </a:r>
            <a:r>
              <a:rPr lang="zh-CN" altLang="en-US" sz="2000" dirty="0"/>
              <a:t>数据集</a:t>
            </a:r>
          </a:p>
          <a:p>
            <a:pPr>
              <a:lnSpc>
                <a:spcPct val="150000"/>
              </a:lnSpc>
            </a:pPr>
            <a:endParaRPr lang="zh-CN" altLang="en-US" sz="2000" dirty="0"/>
          </a:p>
          <a:p>
            <a:pPr>
              <a:lnSpc>
                <a:spcPct val="150000"/>
              </a:lnSpc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903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3000">
        <p159:morph option="byObject"/>
      </p:transition>
    </mc:Choice>
    <mc:Fallback xmlns="">
      <p:transition spd="slow" advTm="3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wbeyijpg">
      <a:majorFont>
        <a:latin typeface="Times New Roman" panose="020F0302020204030204"/>
        <a:ea typeface="微软雅黑"/>
        <a:cs typeface=""/>
      </a:majorFont>
      <a:minorFont>
        <a:latin typeface="Times New Roman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4-2</Template>
  <TotalTime>27837</TotalTime>
  <Words>1610</Words>
  <Application>Microsoft Office PowerPoint</Application>
  <PresentationFormat>宽屏</PresentationFormat>
  <Paragraphs>185</Paragraphs>
  <Slides>18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-apple-system</vt:lpstr>
      <vt:lpstr>KaTeX_Main</vt:lpstr>
      <vt:lpstr>KaTeX_Math</vt:lpstr>
      <vt:lpstr>ui-sans-serif</vt:lpstr>
      <vt:lpstr>等线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won gary</dc:creator>
  <cp:lastModifiedBy>津华 张</cp:lastModifiedBy>
  <cp:revision>1160</cp:revision>
  <dcterms:created xsi:type="dcterms:W3CDTF">2022-04-19T02:24:36Z</dcterms:created>
  <dcterms:modified xsi:type="dcterms:W3CDTF">2025-05-24T12:28:43Z</dcterms:modified>
</cp:coreProperties>
</file>