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 id="2147483666" r:id="rId3"/>
  </p:sldMasterIdLst>
  <p:notesMasterIdLst>
    <p:notesMasterId r:id="rId24"/>
  </p:notesMasterIdLst>
  <p:sldIdLst>
    <p:sldId id="3228" r:id="rId4"/>
    <p:sldId id="548" r:id="rId5"/>
    <p:sldId id="3333" r:id="rId6"/>
    <p:sldId id="3331" r:id="rId7"/>
    <p:sldId id="3334" r:id="rId8"/>
    <p:sldId id="3258" r:id="rId9"/>
    <p:sldId id="3330" r:id="rId10"/>
    <p:sldId id="3336" r:id="rId11"/>
    <p:sldId id="3335" r:id="rId12"/>
    <p:sldId id="3338" r:id="rId13"/>
    <p:sldId id="3339" r:id="rId14"/>
    <p:sldId id="3341" r:id="rId15"/>
    <p:sldId id="3340" r:id="rId16"/>
    <p:sldId id="3342" r:id="rId17"/>
    <p:sldId id="3343" r:id="rId18"/>
    <p:sldId id="3314" r:id="rId19"/>
    <p:sldId id="3344" r:id="rId20"/>
    <p:sldId id="3346" r:id="rId21"/>
    <p:sldId id="3345" r:id="rId22"/>
    <p:sldId id="3347"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A767DA5-4402-4547-8109-4F22DDDDDAFA}">
          <p14:sldIdLst>
            <p14:sldId id="3228"/>
            <p14:sldId id="548"/>
            <p14:sldId id="3333"/>
            <p14:sldId id="3331"/>
            <p14:sldId id="3334"/>
            <p14:sldId id="3258"/>
            <p14:sldId id="3330"/>
            <p14:sldId id="3336"/>
            <p14:sldId id="3335"/>
            <p14:sldId id="3338"/>
            <p14:sldId id="3339"/>
            <p14:sldId id="3341"/>
            <p14:sldId id="3340"/>
            <p14:sldId id="3342"/>
            <p14:sldId id="3343"/>
            <p14:sldId id="3314"/>
            <p14:sldId id="3344"/>
            <p14:sldId id="3346"/>
            <p14:sldId id="3345"/>
            <p14:sldId id="3347"/>
          </p14:sldIdLst>
        </p14:section>
      </p14:sectionLst>
    </p:ext>
    <p:ext uri="{EFAFB233-063F-42B5-8137-9DF3F51BA10A}">
      <p15:sldGuideLst xmlns:p15="http://schemas.microsoft.com/office/powerpoint/2012/main">
        <p15:guide id="1" orient="horz" pos="207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8C3"/>
    <a:srgbClr val="1A78C2"/>
    <a:srgbClr val="1B6299"/>
    <a:srgbClr val="8609AD"/>
    <a:srgbClr val="1C6299"/>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8" autoAdjust="0"/>
    <p:restoredTop sz="88593" autoAdjust="0"/>
  </p:normalViewPr>
  <p:slideViewPr>
    <p:cSldViewPr snapToGrid="0" showGuides="1">
      <p:cViewPr varScale="1">
        <p:scale>
          <a:sx n="75" d="100"/>
          <a:sy n="75" d="100"/>
        </p:scale>
        <p:origin x="950" y="72"/>
      </p:cViewPr>
      <p:guideLst>
        <p:guide orient="horz" pos="2078"/>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2024/11/16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30112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8075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45558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 </a:t>
            </a:r>
            <a:r>
              <a:rPr lang="en-US" altLang="zh-CN" dirty="0"/>
              <a:t>1 (b)(c) </a:t>
            </a:r>
            <a:r>
              <a:rPr lang="zh-CN" altLang="en-US" dirty="0"/>
              <a:t>所示，通过增加小批量内的类别多样性，可以有效减少不准确的估计和性能下降</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966090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C2C36"/>
                </a:solidFill>
                <a:effectLst/>
                <a:latin typeface="-apple-system"/>
              </a:rPr>
              <a:t>设计逐层调整策略的主要原因是为了解决直接替换源统计量为目标统计量所带来的潜在问题。虽然准确的目标统计量对于适当的归一化和减轻领域偏移至关重要，但在批量归一化（</a:t>
            </a:r>
            <a:r>
              <a:rPr lang="en-US" altLang="zh-CN" b="0" i="0" dirty="0">
                <a:solidFill>
                  <a:srgbClr val="2C2C36"/>
                </a:solidFill>
                <a:effectLst/>
                <a:latin typeface="-apple-system"/>
              </a:rPr>
              <a:t>Batch Normalization, BN</a:t>
            </a:r>
            <a:r>
              <a:rPr lang="zh-CN" altLang="en-US" b="0" i="0" dirty="0">
                <a:solidFill>
                  <a:srgbClr val="2C2C36"/>
                </a:solidFill>
                <a:effectLst/>
                <a:latin typeface="-apple-system"/>
              </a:rPr>
              <a:t>）层中完全依赖目标统计量可能会导致模型不稳定，尤其是对于复杂的任务，因为目标统计量是随时间变化的。相反，源统计量虽然可能不是目标域的理想选择，但它们有助于保持模型的稳定性和鲁棒性，这些是在目标数据中常常缺失的属性</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957711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719213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254313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0784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07844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利用输入数据计算最后的</a:t>
            </a:r>
            <a:r>
              <a:rPr lang="en-US" altLang="zh-CN" dirty="0"/>
              <a:t>LOSS</a:t>
            </a:r>
            <a:r>
              <a:rPr lang="zh-CN" altLang="en-US" dirty="0"/>
              <a:t>，根据</a:t>
            </a:r>
            <a:r>
              <a:rPr lang="en-US" altLang="zh-CN" dirty="0"/>
              <a:t>LOSS</a:t>
            </a:r>
            <a:r>
              <a:rPr lang="zh-CN" altLang="en-US" dirty="0"/>
              <a:t>反向传播计算参数梯度，更新网络参数，每一层的输入都受到前面所有层的参数的影响，每一层的输入分布都会不断变化，把输入分布发生变化的过程叫做协变量偏移。坏处：</a:t>
            </a:r>
            <a:r>
              <a:rPr lang="en-US" altLang="zh-CN" dirty="0"/>
              <a:t>1.</a:t>
            </a:r>
            <a:r>
              <a:rPr lang="zh-CN" altLang="en-US" dirty="0"/>
              <a:t>由于每一层的参数不断变化，层需要不断适应新的分布，最直接的影响就是模型训练起来会很困难；</a:t>
            </a:r>
            <a:r>
              <a:rPr lang="en-US" altLang="zh-CN" dirty="0"/>
              <a:t>2.</a:t>
            </a:r>
            <a:r>
              <a:rPr lang="zh-CN" altLang="en-US" dirty="0"/>
              <a:t>并且</a:t>
            </a:r>
            <a:r>
              <a:rPr lang="zh-CN" altLang="en-US" b="0" i="0" dirty="0">
                <a:solidFill>
                  <a:srgbClr val="2C2C36"/>
                </a:solidFill>
                <a:effectLst/>
                <a:latin typeface="-apple-system"/>
              </a:rPr>
              <a:t>随着训练的进行，网络中的权重和偏置不断更新，</a:t>
            </a:r>
            <a:r>
              <a:rPr lang="zh-CN" altLang="en-US" b="1" i="0" dirty="0">
                <a:solidFill>
                  <a:srgbClr val="2C2C36"/>
                </a:solidFill>
                <a:effectLst/>
                <a:latin typeface="-apple-system"/>
              </a:rPr>
              <a:t>权重更新的累积效应，</a:t>
            </a:r>
            <a:r>
              <a:rPr lang="zh-CN" altLang="en-US" b="0" i="0" dirty="0">
                <a:solidFill>
                  <a:srgbClr val="2C2C36"/>
                </a:solidFill>
                <a:effectLst/>
                <a:latin typeface="-apple-system"/>
              </a:rPr>
              <a:t>引起每一层的输出数据分布发生改变，如果这些变化没有得到适当的控制，那么输入到后续层的数据就可能变得非常大或者非常小；</a:t>
            </a:r>
            <a:r>
              <a:rPr lang="en-US" altLang="zh-CN" b="0" i="0" dirty="0">
                <a:solidFill>
                  <a:srgbClr val="2C2C36"/>
                </a:solidFill>
                <a:effectLst/>
                <a:latin typeface="-apple-system"/>
              </a:rPr>
              <a:t>3.</a:t>
            </a:r>
            <a:r>
              <a:rPr lang="zh-CN" altLang="en-US" b="0" i="0" dirty="0">
                <a:solidFill>
                  <a:srgbClr val="2C2C36"/>
                </a:solidFill>
                <a:effectLst/>
                <a:latin typeface="-apple-system"/>
              </a:rPr>
              <a:t>为了防止梯度消失，谨慎选取学习率，谨慎设置初始化参数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301258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29372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54128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817291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训练过程中尾部类数据并没有实现归一化，还是会产生协变量偏移问题</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00234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C2C36"/>
                </a:solidFill>
                <a:effectLst/>
                <a:latin typeface="-apple-system"/>
              </a:rPr>
              <a:t>CBN </a:t>
            </a:r>
            <a:r>
              <a:rPr lang="zh-CN" altLang="en-US" b="0" i="0" dirty="0">
                <a:solidFill>
                  <a:srgbClr val="2C2C36"/>
                </a:solidFill>
                <a:effectLst/>
                <a:latin typeface="-apple-system"/>
              </a:rPr>
              <a:t>使用高斯混合模型来建模特征空间，通过多个高斯分布来更全面地捕捉不同类别的特征分布。</a:t>
            </a:r>
            <a:r>
              <a:rPr lang="en-US" altLang="zh-CN" b="0" i="0" dirty="0">
                <a:solidFill>
                  <a:srgbClr val="2C2C36"/>
                </a:solidFill>
                <a:effectLst/>
                <a:latin typeface="-apple-system"/>
              </a:rPr>
              <a:t>SBN</a:t>
            </a:r>
            <a:r>
              <a:rPr lang="zh-CN" altLang="en-US" b="0" i="0" dirty="0">
                <a:solidFill>
                  <a:srgbClr val="2C2C36"/>
                </a:solidFill>
                <a:effectLst/>
                <a:latin typeface="-apple-system"/>
              </a:rPr>
              <a:t>多样化高斯分布的参数</a:t>
            </a:r>
            <a:r>
              <a:rPr lang="en-US" altLang="zh-CN" b="0" i="0" dirty="0">
                <a:solidFill>
                  <a:srgbClr val="2C2C36"/>
                </a:solidFill>
                <a:effectLst/>
                <a:latin typeface="-apple-system"/>
              </a:rPr>
              <a:t>.</a:t>
            </a:r>
            <a:r>
              <a:rPr lang="zh-CN" altLang="en-US" b="0" i="0" dirty="0">
                <a:solidFill>
                  <a:srgbClr val="2C2C36"/>
                </a:solidFill>
                <a:effectLst/>
                <a:latin typeface="-apple-system"/>
              </a:rPr>
              <a:t>该框架能够多样化高斯分布的统计参数，减少头部类别的主导作用，提高模型对尾部类别的学习和泛化能力</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899634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t>2024/11/16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2024/11/16</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2024/11/16</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png"/><Relationship Id="rId7"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4873660" y="3044279"/>
            <a:ext cx="6006965" cy="769441"/>
          </a:xfrm>
          <a:prstGeom prst="rect">
            <a:avLst/>
          </a:prstGeom>
          <a:noFill/>
        </p:spPr>
        <p:txBody>
          <a:bodyPr wrap="none" rtlCol="0">
            <a:spAutoFit/>
          </a:bodyPr>
          <a:lstStyle/>
          <a:p>
            <a:pPr algn="ctr" defTabSz="913765">
              <a:defRPr/>
            </a:pPr>
            <a:r>
              <a:rPr lang="en-US" sz="44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Batch Normalization</a:t>
            </a:r>
          </a:p>
        </p:txBody>
      </p:sp>
      <p:pic>
        <p:nvPicPr>
          <p:cNvPr id="10" name="图片 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7" name="标题占位符 1">
            <a:extLst>
              <a:ext uri="{FF2B5EF4-FFF2-40B4-BE49-F238E27FC236}">
                <a16:creationId xmlns:a16="http://schemas.microsoft.com/office/drawing/2014/main" id="{94697FE2-526F-4690-9723-24EF17F908DD}"/>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Long-Tailed</a:t>
            </a:r>
          </a:p>
        </p:txBody>
      </p:sp>
      <p:pic>
        <p:nvPicPr>
          <p:cNvPr id="18" name="图片 17">
            <a:extLst>
              <a:ext uri="{FF2B5EF4-FFF2-40B4-BE49-F238E27FC236}">
                <a16:creationId xmlns:a16="http://schemas.microsoft.com/office/drawing/2014/main" id="{86408D46-403B-4B11-B0C7-468915F76FB9}"/>
              </a:ext>
            </a:extLst>
          </p:cNvPr>
          <p:cNvPicPr>
            <a:picLocks noChangeAspect="1"/>
          </p:cNvPicPr>
          <p:nvPr/>
        </p:nvPicPr>
        <p:blipFill>
          <a:blip r:embed="rId4"/>
          <a:stretch>
            <a:fillRect/>
          </a:stretch>
        </p:blipFill>
        <p:spPr>
          <a:xfrm>
            <a:off x="734825" y="3940816"/>
            <a:ext cx="3781180" cy="2524629"/>
          </a:xfrm>
          <a:prstGeom prst="rect">
            <a:avLst/>
          </a:prstGeom>
        </p:spPr>
      </p:pic>
      <p:pic>
        <p:nvPicPr>
          <p:cNvPr id="2" name="图片 1">
            <a:extLst>
              <a:ext uri="{FF2B5EF4-FFF2-40B4-BE49-F238E27FC236}">
                <a16:creationId xmlns:a16="http://schemas.microsoft.com/office/drawing/2014/main" id="{53944AF6-B400-4C27-86FB-81DC76922375}"/>
              </a:ext>
            </a:extLst>
          </p:cNvPr>
          <p:cNvPicPr>
            <a:picLocks noChangeAspect="1"/>
          </p:cNvPicPr>
          <p:nvPr/>
        </p:nvPicPr>
        <p:blipFill>
          <a:blip r:embed="rId5"/>
          <a:stretch>
            <a:fillRect/>
          </a:stretch>
        </p:blipFill>
        <p:spPr>
          <a:xfrm>
            <a:off x="660400" y="893099"/>
            <a:ext cx="9716857" cy="3011945"/>
          </a:xfrm>
          <a:prstGeom prst="rect">
            <a:avLst/>
          </a:prstGeom>
        </p:spPr>
      </p:pic>
    </p:spTree>
    <p:extLst>
      <p:ext uri="{BB962C8B-B14F-4D97-AF65-F5344CB8AC3E}">
        <p14:creationId xmlns:p14="http://schemas.microsoft.com/office/powerpoint/2010/main" val="290836855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0E889EC5-702E-4CDE-B8C4-7D5B3FD74CE5}"/>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Unraveling Batch Normalization for Realistic Test-Time Adaptation  AAAI 2024</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占位符 1">
            <a:extLst>
              <a:ext uri="{FF2B5EF4-FFF2-40B4-BE49-F238E27FC236}">
                <a16:creationId xmlns:a16="http://schemas.microsoft.com/office/drawing/2014/main" id="{C72C9BD7-D78B-4FB9-A1A5-7F67405B50E1}"/>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sym typeface="+mn-ea"/>
              </a:rPr>
              <a:t>Test-Time Adaptation</a:t>
            </a:r>
            <a:endPar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endParaRPr>
          </a:p>
        </p:txBody>
      </p:sp>
      <p:pic>
        <p:nvPicPr>
          <p:cNvPr id="2" name="图片 1">
            <a:extLst>
              <a:ext uri="{FF2B5EF4-FFF2-40B4-BE49-F238E27FC236}">
                <a16:creationId xmlns:a16="http://schemas.microsoft.com/office/drawing/2014/main" id="{89C6B153-0CDD-4835-B003-8728F24D8194}"/>
              </a:ext>
            </a:extLst>
          </p:cNvPr>
          <p:cNvPicPr>
            <a:picLocks noChangeAspect="1"/>
          </p:cNvPicPr>
          <p:nvPr/>
        </p:nvPicPr>
        <p:blipFill>
          <a:blip r:embed="rId4"/>
          <a:stretch>
            <a:fillRect/>
          </a:stretch>
        </p:blipFill>
        <p:spPr>
          <a:xfrm>
            <a:off x="775923" y="1381146"/>
            <a:ext cx="5496195" cy="4999108"/>
          </a:xfrm>
          <a:prstGeom prst="rect">
            <a:avLst/>
          </a:prstGeom>
        </p:spPr>
      </p:pic>
      <p:pic>
        <p:nvPicPr>
          <p:cNvPr id="19" name="图片 18">
            <a:extLst>
              <a:ext uri="{FF2B5EF4-FFF2-40B4-BE49-F238E27FC236}">
                <a16:creationId xmlns:a16="http://schemas.microsoft.com/office/drawing/2014/main" id="{E4F73E2D-676A-4792-85A2-0569B8B6430F}"/>
              </a:ext>
            </a:extLst>
          </p:cNvPr>
          <p:cNvPicPr>
            <a:picLocks noChangeAspect="1"/>
          </p:cNvPicPr>
          <p:nvPr/>
        </p:nvPicPr>
        <p:blipFill>
          <a:blip r:embed="rId5"/>
          <a:srcRect/>
          <a:stretch>
            <a:fillRect/>
          </a:stretch>
        </p:blipFill>
        <p:spPr>
          <a:xfrm>
            <a:off x="6507992" y="2048551"/>
            <a:ext cx="5528308" cy="2617973"/>
          </a:xfrm>
          <a:custGeom>
            <a:avLst/>
            <a:gdLst>
              <a:gd name="connsiteX0" fmla="*/ 1589633 w 5528308"/>
              <a:gd name="connsiteY0" fmla="*/ 0 h 2617973"/>
              <a:gd name="connsiteX1" fmla="*/ 1665047 w 5528308"/>
              <a:gd name="connsiteY1" fmla="*/ 0 h 2617973"/>
              <a:gd name="connsiteX2" fmla="*/ 5528308 w 5528308"/>
              <a:gd name="connsiteY2" fmla="*/ 0 h 2617973"/>
              <a:gd name="connsiteX3" fmla="*/ 5528308 w 5528308"/>
              <a:gd name="connsiteY3" fmla="*/ 2617973 h 2617973"/>
              <a:gd name="connsiteX4" fmla="*/ 0 w 5528308"/>
              <a:gd name="connsiteY4" fmla="*/ 2617973 h 2617973"/>
              <a:gd name="connsiteX5" fmla="*/ 0 w 5528308"/>
              <a:gd name="connsiteY5" fmla="*/ 559077 h 2617973"/>
              <a:gd name="connsiteX6" fmla="*/ 0 w 5528308"/>
              <a:gd name="connsiteY6" fmla="*/ 543820 h 2617973"/>
              <a:gd name="connsiteX7" fmla="*/ 1589633 w 5528308"/>
              <a:gd name="connsiteY7" fmla="*/ 543820 h 261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8308" h="2617973">
                <a:moveTo>
                  <a:pt x="1589633" y="0"/>
                </a:moveTo>
                <a:lnTo>
                  <a:pt x="1665047" y="0"/>
                </a:lnTo>
                <a:lnTo>
                  <a:pt x="5528308" y="0"/>
                </a:lnTo>
                <a:lnTo>
                  <a:pt x="5528308" y="2617973"/>
                </a:lnTo>
                <a:lnTo>
                  <a:pt x="0" y="2617973"/>
                </a:lnTo>
                <a:lnTo>
                  <a:pt x="0" y="559077"/>
                </a:lnTo>
                <a:lnTo>
                  <a:pt x="0" y="543820"/>
                </a:lnTo>
                <a:lnTo>
                  <a:pt x="1589633" y="543820"/>
                </a:lnTo>
                <a:close/>
              </a:path>
            </a:pathLst>
          </a:custGeom>
        </p:spPr>
      </p:pic>
    </p:spTree>
    <p:extLst>
      <p:ext uri="{BB962C8B-B14F-4D97-AF65-F5344CB8AC3E}">
        <p14:creationId xmlns:p14="http://schemas.microsoft.com/office/powerpoint/2010/main" val="232118659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0E889EC5-702E-4CDE-B8C4-7D5B3FD74CE5}"/>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Unraveling Batch Normalization for Realistic Test-Time Adaptation  AAAI 2024</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占位符 1">
            <a:extLst>
              <a:ext uri="{FF2B5EF4-FFF2-40B4-BE49-F238E27FC236}">
                <a16:creationId xmlns:a16="http://schemas.microsoft.com/office/drawing/2014/main" id="{C72C9BD7-D78B-4FB9-A1A5-7F67405B50E1}"/>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sym typeface="+mn-ea"/>
              </a:rPr>
              <a:t>Test-Time Adaptation</a:t>
            </a:r>
            <a:endPar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endParaRPr>
          </a:p>
        </p:txBody>
      </p:sp>
      <p:pic>
        <p:nvPicPr>
          <p:cNvPr id="5" name="图片 4">
            <a:extLst>
              <a:ext uri="{FF2B5EF4-FFF2-40B4-BE49-F238E27FC236}">
                <a16:creationId xmlns:a16="http://schemas.microsoft.com/office/drawing/2014/main" id="{6C3D1A81-5EB7-4E03-9484-B86FD7D995AA}"/>
              </a:ext>
            </a:extLst>
          </p:cNvPr>
          <p:cNvPicPr>
            <a:picLocks noChangeAspect="1"/>
          </p:cNvPicPr>
          <p:nvPr/>
        </p:nvPicPr>
        <p:blipFill>
          <a:blip r:embed="rId4"/>
          <a:stretch>
            <a:fillRect/>
          </a:stretch>
        </p:blipFill>
        <p:spPr>
          <a:xfrm>
            <a:off x="592554" y="1444049"/>
            <a:ext cx="10056793" cy="1941619"/>
          </a:xfrm>
          <a:prstGeom prst="rect">
            <a:avLst/>
          </a:prstGeom>
        </p:spPr>
      </p:pic>
      <p:sp>
        <p:nvSpPr>
          <p:cNvPr id="6" name="文本框 5">
            <a:extLst>
              <a:ext uri="{FF2B5EF4-FFF2-40B4-BE49-F238E27FC236}">
                <a16:creationId xmlns:a16="http://schemas.microsoft.com/office/drawing/2014/main" id="{88E4D27D-9A5A-49F3-BE00-2F065D71572C}"/>
              </a:ext>
            </a:extLst>
          </p:cNvPr>
          <p:cNvSpPr txBox="1"/>
          <p:nvPr/>
        </p:nvSpPr>
        <p:spPr>
          <a:xfrm>
            <a:off x="660400" y="4115888"/>
            <a:ext cx="8725466" cy="369332"/>
          </a:xfrm>
          <a:prstGeom prst="rect">
            <a:avLst/>
          </a:prstGeom>
          <a:noFill/>
        </p:spPr>
        <p:txBody>
          <a:bodyPr wrap="none" rtlCol="0">
            <a:spAutoFit/>
          </a:bodyPr>
          <a:lstStyle/>
          <a:p>
            <a:r>
              <a:rPr lang="zh-CN" altLang="en-US" b="1" dirty="0">
                <a:solidFill>
                  <a:schemeClr val="accent4">
                    <a:lumMod val="50000"/>
                  </a:schemeClr>
                </a:solidFill>
                <a:latin typeface="宋体" panose="02010600030101010101" pitchFamily="2" charset="-122"/>
                <a:ea typeface="宋体" panose="02010600030101010101" pitchFamily="2" charset="-122"/>
              </a:rPr>
              <a:t>问题：目标数据集的统计信息估计不准确，并且数据集样本数量越少，估计越不准确</a:t>
            </a:r>
          </a:p>
        </p:txBody>
      </p:sp>
      <p:sp>
        <p:nvSpPr>
          <p:cNvPr id="20" name="文本框 19">
            <a:extLst>
              <a:ext uri="{FF2B5EF4-FFF2-40B4-BE49-F238E27FC236}">
                <a16:creationId xmlns:a16="http://schemas.microsoft.com/office/drawing/2014/main" id="{98970FD6-1338-4504-9B80-8306DA343AE7}"/>
              </a:ext>
            </a:extLst>
          </p:cNvPr>
          <p:cNvSpPr txBox="1"/>
          <p:nvPr/>
        </p:nvSpPr>
        <p:spPr>
          <a:xfrm>
            <a:off x="660400" y="4967733"/>
            <a:ext cx="5067413" cy="369332"/>
          </a:xfrm>
          <a:prstGeom prst="rect">
            <a:avLst/>
          </a:prstGeom>
          <a:noFill/>
        </p:spPr>
        <p:txBody>
          <a:bodyPr wrap="none" rtlCol="0">
            <a:spAutoFit/>
          </a:bodyPr>
          <a:lstStyle/>
          <a:p>
            <a:r>
              <a:rPr lang="zh-CN" altLang="en-US" b="1" dirty="0">
                <a:solidFill>
                  <a:schemeClr val="accent6">
                    <a:lumMod val="50000"/>
                  </a:schemeClr>
                </a:solidFill>
                <a:latin typeface="宋体" panose="02010600030101010101" pitchFamily="2" charset="-122"/>
                <a:ea typeface="宋体" panose="02010600030101010101" pitchFamily="2" charset="-122"/>
              </a:rPr>
              <a:t>原因：目标数据集批次内类别多样性的大幅降低</a:t>
            </a:r>
          </a:p>
        </p:txBody>
      </p:sp>
    </p:spTree>
    <p:extLst>
      <p:ext uri="{BB962C8B-B14F-4D97-AF65-F5344CB8AC3E}">
        <p14:creationId xmlns:p14="http://schemas.microsoft.com/office/powerpoint/2010/main" val="25081753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0E889EC5-702E-4CDE-B8C4-7D5B3FD74CE5}"/>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Unraveling Batch Normalization for Realistic Test-Time Adaptation  AAAI 2024</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占位符 1">
            <a:extLst>
              <a:ext uri="{FF2B5EF4-FFF2-40B4-BE49-F238E27FC236}">
                <a16:creationId xmlns:a16="http://schemas.microsoft.com/office/drawing/2014/main" id="{C72C9BD7-D78B-4FB9-A1A5-7F67405B50E1}"/>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sym typeface="+mn-ea"/>
              </a:rPr>
              <a:t>Test-Time Adaptation</a:t>
            </a:r>
            <a:endPar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endParaRPr>
          </a:p>
        </p:txBody>
      </p:sp>
      <p:pic>
        <p:nvPicPr>
          <p:cNvPr id="8" name="图片 7">
            <a:extLst>
              <a:ext uri="{FF2B5EF4-FFF2-40B4-BE49-F238E27FC236}">
                <a16:creationId xmlns:a16="http://schemas.microsoft.com/office/drawing/2014/main" id="{543E1213-47A9-453F-8261-7E070CBDCB36}"/>
              </a:ext>
            </a:extLst>
          </p:cNvPr>
          <p:cNvPicPr>
            <a:picLocks noChangeAspect="1"/>
          </p:cNvPicPr>
          <p:nvPr/>
        </p:nvPicPr>
        <p:blipFill>
          <a:blip r:embed="rId4"/>
          <a:stretch>
            <a:fillRect/>
          </a:stretch>
        </p:blipFill>
        <p:spPr>
          <a:xfrm>
            <a:off x="6400800" y="1268930"/>
            <a:ext cx="4829142" cy="5282278"/>
          </a:xfrm>
          <a:prstGeom prst="rect">
            <a:avLst/>
          </a:prstGeom>
        </p:spPr>
      </p:pic>
      <p:sp>
        <p:nvSpPr>
          <p:cNvPr id="9" name="文本框 8">
            <a:extLst>
              <a:ext uri="{FF2B5EF4-FFF2-40B4-BE49-F238E27FC236}">
                <a16:creationId xmlns:a16="http://schemas.microsoft.com/office/drawing/2014/main" id="{3D65CC4B-2C8C-4FB0-9EE7-C285308AE2EC}"/>
              </a:ext>
            </a:extLst>
          </p:cNvPr>
          <p:cNvSpPr txBox="1"/>
          <p:nvPr/>
        </p:nvSpPr>
        <p:spPr>
          <a:xfrm>
            <a:off x="475130" y="2021876"/>
            <a:ext cx="4628190" cy="2092881"/>
          </a:xfrm>
          <a:prstGeom prst="rect">
            <a:avLst/>
          </a:prstGeom>
          <a:noFill/>
        </p:spPr>
        <p:txBody>
          <a:bodyPr wrap="none" rtlCol="0">
            <a:spAutoFit/>
          </a:bodyPr>
          <a:lstStyle/>
          <a:p>
            <a:pPr marL="285750" indent="-285750">
              <a:spcAft>
                <a:spcPts val="1200"/>
              </a:spcAft>
              <a:buFont typeface="Arial" panose="020B0604020202020204" pitchFamily="34" charset="0"/>
              <a:buChar char="•"/>
            </a:pPr>
            <a:r>
              <a:rPr lang="zh-CN" altLang="en-US" dirty="0">
                <a:solidFill>
                  <a:schemeClr val="accent4">
                    <a:lumMod val="50000"/>
                  </a:schemeClr>
                </a:solidFill>
                <a:latin typeface="宋体" panose="02010600030101010101" pitchFamily="2" charset="-122"/>
                <a:ea typeface="宋体" panose="02010600030101010101" pitchFamily="2" charset="-122"/>
              </a:rPr>
              <a:t>小批量数据下目标统计数据的不准确性：</a:t>
            </a:r>
            <a:endParaRPr lang="en-US" altLang="zh-CN" dirty="0">
              <a:solidFill>
                <a:schemeClr val="accent4">
                  <a:lumMod val="50000"/>
                </a:schemeClr>
              </a:solidFill>
              <a:latin typeface="宋体" panose="02010600030101010101" pitchFamily="2" charset="-122"/>
              <a:ea typeface="宋体" panose="02010600030101010101" pitchFamily="2" charset="-122"/>
            </a:endParaRPr>
          </a:p>
          <a:p>
            <a:pPr>
              <a:spcAft>
                <a:spcPts val="1200"/>
              </a:spcAft>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测试时指数移动平均</a:t>
            </a:r>
            <a:endParaRPr lang="en-US" altLang="zh-CN" b="1" dirty="0">
              <a:latin typeface="宋体" panose="02010600030101010101" pitchFamily="2" charset="-122"/>
              <a:ea typeface="宋体" panose="02010600030101010101" pitchFamily="2" charset="-122"/>
            </a:endParaRPr>
          </a:p>
          <a:p>
            <a:pPr>
              <a:spcAft>
                <a:spcPts val="1200"/>
              </a:spcAft>
            </a:pPr>
            <a:r>
              <a:rPr lang="en-US" altLang="zh-CN" dirty="0">
                <a:latin typeface="宋体" panose="02010600030101010101" pitchFamily="2" charset="-122"/>
                <a:ea typeface="宋体" panose="02010600030101010101" pitchFamily="2" charset="-122"/>
              </a:rPr>
              <a:t>	</a:t>
            </a:r>
          </a:p>
          <a:p>
            <a:pPr marL="285750" indent="-285750">
              <a:spcAft>
                <a:spcPts val="1200"/>
              </a:spcAft>
              <a:buFont typeface="Arial" panose="020B0604020202020204" pitchFamily="34" charset="0"/>
              <a:buChar char="•"/>
            </a:pPr>
            <a:r>
              <a:rPr lang="zh-CN" altLang="en-US" dirty="0">
                <a:solidFill>
                  <a:schemeClr val="accent4">
                    <a:lumMod val="50000"/>
                  </a:schemeClr>
                </a:solidFill>
                <a:latin typeface="宋体" panose="02010600030101010101" pitchFamily="2" charset="-122"/>
                <a:ea typeface="宋体" panose="02010600030101010101" pitchFamily="2" charset="-122"/>
              </a:rPr>
              <a:t>测试性能的持续提升：</a:t>
            </a:r>
            <a:endParaRPr lang="en-US" altLang="zh-CN" dirty="0">
              <a:solidFill>
                <a:schemeClr val="accent4">
                  <a:lumMod val="50000"/>
                </a:schemeClr>
              </a:solidFill>
              <a:latin typeface="宋体" panose="02010600030101010101" pitchFamily="2" charset="-122"/>
              <a:ea typeface="宋体" panose="02010600030101010101" pitchFamily="2" charset="-122"/>
            </a:endParaRPr>
          </a:p>
          <a:p>
            <a:pPr>
              <a:spcAft>
                <a:spcPts val="1200"/>
              </a:spcAft>
            </a:pPr>
            <a:r>
              <a:rPr lang="zh-CN" altLang="en-US" b="1" dirty="0">
                <a:latin typeface="宋体" panose="02010600030101010101" pitchFamily="2" charset="-122"/>
                <a:ea typeface="宋体" panose="02010600030101010101" pitchFamily="2" charset="-122"/>
              </a:rPr>
              <a:t>   逐层校正策略</a:t>
            </a:r>
          </a:p>
        </p:txBody>
      </p:sp>
      <p:sp>
        <p:nvSpPr>
          <p:cNvPr id="2" name="文本框 1">
            <a:extLst>
              <a:ext uri="{FF2B5EF4-FFF2-40B4-BE49-F238E27FC236}">
                <a16:creationId xmlns:a16="http://schemas.microsoft.com/office/drawing/2014/main" id="{10793DB3-8C9D-439B-8F41-245F6207FF5F}"/>
              </a:ext>
            </a:extLst>
          </p:cNvPr>
          <p:cNvSpPr txBox="1"/>
          <p:nvPr/>
        </p:nvSpPr>
        <p:spPr>
          <a:xfrm>
            <a:off x="592554" y="4632476"/>
            <a:ext cx="1665841"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Class Diversity:</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BE9DA5E-776B-4B65-9205-B4C098D50C73}"/>
              </a:ext>
            </a:extLst>
          </p:cNvPr>
          <p:cNvPicPr>
            <a:picLocks noChangeAspect="1"/>
          </p:cNvPicPr>
          <p:nvPr/>
        </p:nvPicPr>
        <p:blipFill>
          <a:blip r:embed="rId5"/>
          <a:stretch>
            <a:fillRect/>
          </a:stretch>
        </p:blipFill>
        <p:spPr>
          <a:xfrm>
            <a:off x="2258395" y="4436109"/>
            <a:ext cx="2964437" cy="762066"/>
          </a:xfrm>
          <a:prstGeom prst="rect">
            <a:avLst/>
          </a:prstGeom>
        </p:spPr>
      </p:pic>
    </p:spTree>
    <p:extLst>
      <p:ext uri="{BB962C8B-B14F-4D97-AF65-F5344CB8AC3E}">
        <p14:creationId xmlns:p14="http://schemas.microsoft.com/office/powerpoint/2010/main" val="166795320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0E889EC5-702E-4CDE-B8C4-7D5B3FD74CE5}"/>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Unraveling Batch Normalization for Realistic Test-Time Adaptation  AAAI 2024</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占位符 1">
            <a:extLst>
              <a:ext uri="{FF2B5EF4-FFF2-40B4-BE49-F238E27FC236}">
                <a16:creationId xmlns:a16="http://schemas.microsoft.com/office/drawing/2014/main" id="{C72C9BD7-D78B-4FB9-A1A5-7F67405B50E1}"/>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sym typeface="+mn-ea"/>
              </a:rPr>
              <a:t>Test-Time Adaptation</a:t>
            </a:r>
            <a:endPar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endParaRPr>
          </a:p>
        </p:txBody>
      </p:sp>
      <p:sp>
        <p:nvSpPr>
          <p:cNvPr id="2" name="文本框 1">
            <a:extLst>
              <a:ext uri="{FF2B5EF4-FFF2-40B4-BE49-F238E27FC236}">
                <a16:creationId xmlns:a16="http://schemas.microsoft.com/office/drawing/2014/main" id="{07BBC741-59C5-428E-946B-84B934520263}"/>
              </a:ext>
            </a:extLst>
          </p:cNvPr>
          <p:cNvSpPr txBox="1"/>
          <p:nvPr/>
        </p:nvSpPr>
        <p:spPr>
          <a:xfrm>
            <a:off x="649542" y="1335132"/>
            <a:ext cx="2271776" cy="369332"/>
          </a:xfrm>
          <a:prstGeom prst="rect">
            <a:avLst/>
          </a:prstGeom>
          <a:noFill/>
        </p:spPr>
        <p:txBody>
          <a:bodyPr wrap="none" rtlCol="0">
            <a:spAutoFit/>
          </a:bodyPr>
          <a:lstStyle/>
          <a:p>
            <a:r>
              <a:rPr lang="zh-CN" altLang="en-US" b="1" dirty="0">
                <a:latin typeface="宋体" panose="02010600030101010101" pitchFamily="2" charset="-122"/>
                <a:ea typeface="宋体" panose="02010600030101010101" pitchFamily="2" charset="-122"/>
              </a:rPr>
              <a:t>指数移动平均</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TEMA</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7812E218-5BBA-4ED1-88D9-3FC0D8093F0A}"/>
              </a:ext>
            </a:extLst>
          </p:cNvPr>
          <p:cNvPicPr>
            <a:picLocks noChangeAspect="1"/>
          </p:cNvPicPr>
          <p:nvPr/>
        </p:nvPicPr>
        <p:blipFill>
          <a:blip r:embed="rId4"/>
          <a:stretch>
            <a:fillRect/>
          </a:stretch>
        </p:blipFill>
        <p:spPr>
          <a:xfrm>
            <a:off x="758610" y="1747021"/>
            <a:ext cx="2914784" cy="697175"/>
          </a:xfrm>
          <a:prstGeom prst="rect">
            <a:avLst/>
          </a:prstGeom>
        </p:spPr>
      </p:pic>
      <p:sp>
        <p:nvSpPr>
          <p:cNvPr id="5" name="文本框 4">
            <a:extLst>
              <a:ext uri="{FF2B5EF4-FFF2-40B4-BE49-F238E27FC236}">
                <a16:creationId xmlns:a16="http://schemas.microsoft.com/office/drawing/2014/main" id="{D5C4585E-4A97-4839-8277-27913E248B53}"/>
              </a:ext>
            </a:extLst>
          </p:cNvPr>
          <p:cNvSpPr txBox="1"/>
          <p:nvPr/>
        </p:nvSpPr>
        <p:spPr>
          <a:xfrm>
            <a:off x="592554" y="2796765"/>
            <a:ext cx="4310795" cy="800219"/>
          </a:xfrm>
          <a:prstGeom prst="rect">
            <a:avLst/>
          </a:prstGeom>
          <a:noFill/>
          <a:ln w="19050">
            <a:solidFill>
              <a:schemeClr val="tx1"/>
            </a:solidFill>
            <a:prstDash val="lgDash"/>
          </a:ln>
        </p:spPr>
        <p:txBody>
          <a:bodyPr wrap="none" rtlCol="0">
            <a:spAutoFit/>
          </a:bodyPr>
          <a:lstStyle/>
          <a:p>
            <a:pPr>
              <a:spcAft>
                <a:spcPts val="1200"/>
              </a:spcAft>
            </a:pP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latin typeface="宋体" panose="02010600030101010101" pitchFamily="2" charset="-122"/>
                <a:ea typeface="宋体" panose="02010600030101010101" pitchFamily="2" charset="-122"/>
              </a:rPr>
              <a:t>太大：</a:t>
            </a:r>
            <a:r>
              <a:rPr lang="zh-CN" altLang="en-US" b="1" i="0" dirty="0">
                <a:solidFill>
                  <a:srgbClr val="2C2C36"/>
                </a:solidFill>
                <a:effectLst/>
                <a:latin typeface="宋体" panose="02010600030101010101" pitchFamily="2" charset="-122"/>
                <a:ea typeface="宋体" panose="02010600030101010101" pitchFamily="2" charset="-122"/>
              </a:rPr>
              <a:t>信息丰富性不足</a:t>
            </a:r>
            <a:endParaRPr lang="en-US" altLang="zh-CN" dirty="0">
              <a:latin typeface="宋体" panose="02010600030101010101" pitchFamily="2" charset="-122"/>
              <a:ea typeface="宋体" panose="02010600030101010101" pitchFamily="2" charset="-122"/>
            </a:endParaRPr>
          </a:p>
          <a:p>
            <a:pPr>
              <a:spcAft>
                <a:spcPts val="1200"/>
              </a:spcAft>
            </a:pP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latin typeface="宋体" panose="02010600030101010101" pitchFamily="2" charset="-122"/>
                <a:ea typeface="宋体" panose="02010600030101010101" pitchFamily="2" charset="-122"/>
              </a:rPr>
              <a:t>太小：</a:t>
            </a:r>
            <a:r>
              <a:rPr lang="zh-CN" altLang="en-US" b="1" i="0" dirty="0">
                <a:solidFill>
                  <a:srgbClr val="2C2C36"/>
                </a:solidFill>
                <a:effectLst/>
                <a:latin typeface="宋体" panose="02010600030101010101" pitchFamily="2" charset="-122"/>
                <a:ea typeface="宋体" panose="02010600030101010101" pitchFamily="2" charset="-122"/>
              </a:rPr>
              <a:t>忽略了当前批次提供的即时信息</a:t>
            </a:r>
            <a:endParaRPr lang="zh-CN" altLang="en-US" b="1" dirty="0">
              <a:latin typeface="宋体" panose="02010600030101010101" pitchFamily="2" charset="-122"/>
              <a:ea typeface="宋体" panose="02010600030101010101" pitchFamily="2" charset="-122"/>
            </a:endParaRPr>
          </a:p>
        </p:txBody>
      </p:sp>
      <p:sp>
        <p:nvSpPr>
          <p:cNvPr id="25" name="文本框 24">
            <a:extLst>
              <a:ext uri="{FF2B5EF4-FFF2-40B4-BE49-F238E27FC236}">
                <a16:creationId xmlns:a16="http://schemas.microsoft.com/office/drawing/2014/main" id="{D08E69A8-5C54-4B17-A03B-6EBEA763E526}"/>
              </a:ext>
            </a:extLst>
          </p:cNvPr>
          <p:cNvSpPr txBox="1"/>
          <p:nvPr/>
        </p:nvSpPr>
        <p:spPr>
          <a:xfrm>
            <a:off x="6676521" y="1245812"/>
            <a:ext cx="1569660" cy="369332"/>
          </a:xfrm>
          <a:prstGeom prst="rect">
            <a:avLst/>
          </a:prstGeom>
          <a:noFill/>
        </p:spPr>
        <p:txBody>
          <a:bodyPr wrap="none" rtlCol="0">
            <a:spAutoFit/>
          </a:bodyPr>
          <a:lstStyle/>
          <a:p>
            <a:r>
              <a:rPr lang="zh-CN" altLang="en-US" b="1" dirty="0">
                <a:latin typeface="宋体" panose="02010600030101010101" pitchFamily="2" charset="-122"/>
                <a:ea typeface="宋体" panose="02010600030101010101" pitchFamily="2" charset="-122"/>
              </a:rPr>
              <a:t>逐层调整策略</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36840201-2137-47A1-9DE0-C846F42D0ADA}"/>
              </a:ext>
            </a:extLst>
          </p:cNvPr>
          <p:cNvPicPr>
            <a:picLocks noChangeAspect="1"/>
          </p:cNvPicPr>
          <p:nvPr/>
        </p:nvPicPr>
        <p:blipFill>
          <a:blip r:embed="rId5"/>
          <a:stretch>
            <a:fillRect/>
          </a:stretch>
        </p:blipFill>
        <p:spPr>
          <a:xfrm>
            <a:off x="6676521" y="1685920"/>
            <a:ext cx="3810356" cy="4877256"/>
          </a:xfrm>
          <a:prstGeom prst="rect">
            <a:avLst/>
          </a:prstGeom>
        </p:spPr>
      </p:pic>
      <p:pic>
        <p:nvPicPr>
          <p:cNvPr id="12" name="图片 11">
            <a:extLst>
              <a:ext uri="{FF2B5EF4-FFF2-40B4-BE49-F238E27FC236}">
                <a16:creationId xmlns:a16="http://schemas.microsoft.com/office/drawing/2014/main" id="{D3AA7299-B8CB-413F-A982-C07C8692DBC8}"/>
              </a:ext>
            </a:extLst>
          </p:cNvPr>
          <p:cNvPicPr>
            <a:picLocks noChangeAspect="1"/>
          </p:cNvPicPr>
          <p:nvPr/>
        </p:nvPicPr>
        <p:blipFill>
          <a:blip r:embed="rId6"/>
          <a:stretch>
            <a:fillRect/>
          </a:stretch>
        </p:blipFill>
        <p:spPr>
          <a:xfrm>
            <a:off x="8784222" y="792935"/>
            <a:ext cx="3063165" cy="908106"/>
          </a:xfrm>
          <a:prstGeom prst="rect">
            <a:avLst/>
          </a:prstGeom>
        </p:spPr>
      </p:pic>
      <p:sp>
        <p:nvSpPr>
          <p:cNvPr id="17" name="文本框 16">
            <a:extLst>
              <a:ext uri="{FF2B5EF4-FFF2-40B4-BE49-F238E27FC236}">
                <a16:creationId xmlns:a16="http://schemas.microsoft.com/office/drawing/2014/main" id="{F50CA3F4-575A-4ECC-80E1-12CB7B1E326B}"/>
              </a:ext>
            </a:extLst>
          </p:cNvPr>
          <p:cNvSpPr txBox="1"/>
          <p:nvPr/>
        </p:nvSpPr>
        <p:spPr>
          <a:xfrm>
            <a:off x="566065" y="3855280"/>
            <a:ext cx="2339622" cy="1864036"/>
          </a:xfrm>
          <a:prstGeom prst="rect">
            <a:avLst/>
          </a:prstGeom>
          <a:noFill/>
        </p:spPr>
        <p:txBody>
          <a:bodyPr wrap="square" rtlCol="0">
            <a:spAutoFit/>
          </a:bodyPr>
          <a:lstStyle/>
          <a:p>
            <a:pPr>
              <a:lnSpc>
                <a:spcPct val="120000"/>
              </a:lnSpc>
              <a:spcAft>
                <a:spcPts val="600"/>
              </a:spcAft>
            </a:pPr>
            <a:r>
              <a:rPr lang="zh-CN" altLang="en-US"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目标：</a:t>
            </a:r>
            <a:endParaRPr lang="en-US" altLang="zh-CN" b="1"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lnSpc>
                <a:spcPct val="120000"/>
              </a:lnSpc>
              <a:spcAft>
                <a:spcPts val="600"/>
              </a:spcAft>
              <a:buFont typeface="Arial" panose="020B0604020202020204" pitchFamily="34" charset="0"/>
              <a:buChar char="•"/>
            </a:pPr>
            <a:r>
              <a:rPr lang="zh-CN" altLang="en-US" dirty="0">
                <a:latin typeface="宋体" panose="02010600030101010101" pitchFamily="2" charset="-122"/>
                <a:ea typeface="宋体" panose="02010600030101010101" pitchFamily="2" charset="-122"/>
                <a:cs typeface="Times New Roman" panose="02020603050405020304" pitchFamily="18" charset="0"/>
              </a:rPr>
              <a:t>使类别信息尽可能接近源分布</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285750" indent="-285750">
              <a:lnSpc>
                <a:spcPct val="120000"/>
              </a:lnSpc>
              <a:spcAft>
                <a:spcPts val="600"/>
              </a:spcAft>
              <a:buFont typeface="Arial" panose="020B0604020202020204" pitchFamily="34" charset="0"/>
              <a:buChar char="•"/>
            </a:pPr>
            <a:r>
              <a:rPr lang="zh-CN" altLang="en-US" dirty="0">
                <a:latin typeface="宋体" panose="02010600030101010101" pitchFamily="2" charset="-122"/>
                <a:ea typeface="宋体" panose="02010600030101010101" pitchFamily="2" charset="-122"/>
                <a:cs typeface="Times New Roman" panose="02020603050405020304" pitchFamily="18" charset="0"/>
              </a:rPr>
              <a:t>使用尽可能少的批次信息</a:t>
            </a:r>
          </a:p>
        </p:txBody>
      </p:sp>
      <p:pic>
        <p:nvPicPr>
          <p:cNvPr id="19" name="图片 18">
            <a:extLst>
              <a:ext uri="{FF2B5EF4-FFF2-40B4-BE49-F238E27FC236}">
                <a16:creationId xmlns:a16="http://schemas.microsoft.com/office/drawing/2014/main" id="{AF977BAE-7E52-42FB-B4E9-9ACF8A6B8AFF}"/>
              </a:ext>
            </a:extLst>
          </p:cNvPr>
          <p:cNvPicPr>
            <a:picLocks noChangeAspect="1"/>
          </p:cNvPicPr>
          <p:nvPr/>
        </p:nvPicPr>
        <p:blipFill>
          <a:blip r:embed="rId7"/>
          <a:stretch>
            <a:fillRect/>
          </a:stretch>
        </p:blipFill>
        <p:spPr>
          <a:xfrm>
            <a:off x="3813679" y="1711095"/>
            <a:ext cx="1897544" cy="274344"/>
          </a:xfrm>
          <a:prstGeom prst="rect">
            <a:avLst/>
          </a:prstGeom>
        </p:spPr>
      </p:pic>
      <p:sp>
        <p:nvSpPr>
          <p:cNvPr id="20" name="文本框 19">
            <a:extLst>
              <a:ext uri="{FF2B5EF4-FFF2-40B4-BE49-F238E27FC236}">
                <a16:creationId xmlns:a16="http://schemas.microsoft.com/office/drawing/2014/main" id="{6B6790D6-315A-41F2-8982-2061FB35AFAF}"/>
              </a:ext>
            </a:extLst>
          </p:cNvPr>
          <p:cNvSpPr txBox="1"/>
          <p:nvPr/>
        </p:nvSpPr>
        <p:spPr>
          <a:xfrm>
            <a:off x="3753533" y="1282993"/>
            <a:ext cx="1415772"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扩大样本池：</a:t>
            </a:r>
          </a:p>
        </p:txBody>
      </p:sp>
      <p:pic>
        <p:nvPicPr>
          <p:cNvPr id="21" name="图片 20">
            <a:extLst>
              <a:ext uri="{FF2B5EF4-FFF2-40B4-BE49-F238E27FC236}">
                <a16:creationId xmlns:a16="http://schemas.microsoft.com/office/drawing/2014/main" id="{FD7FE019-DB05-4A60-A99B-21CA1DAAA0D9}"/>
              </a:ext>
            </a:extLst>
          </p:cNvPr>
          <p:cNvPicPr>
            <a:picLocks noChangeAspect="1"/>
          </p:cNvPicPr>
          <p:nvPr/>
        </p:nvPicPr>
        <p:blipFill>
          <a:blip r:embed="rId8"/>
          <a:stretch>
            <a:fillRect/>
          </a:stretch>
        </p:blipFill>
        <p:spPr>
          <a:xfrm>
            <a:off x="3813679" y="2381791"/>
            <a:ext cx="1898780" cy="333677"/>
          </a:xfrm>
          <a:prstGeom prst="rect">
            <a:avLst/>
          </a:prstGeom>
        </p:spPr>
      </p:pic>
      <p:pic>
        <p:nvPicPr>
          <p:cNvPr id="22" name="图片 21">
            <a:extLst>
              <a:ext uri="{FF2B5EF4-FFF2-40B4-BE49-F238E27FC236}">
                <a16:creationId xmlns:a16="http://schemas.microsoft.com/office/drawing/2014/main" id="{92543243-195A-4DC6-B2CB-DE0B4CFA92B1}"/>
              </a:ext>
            </a:extLst>
          </p:cNvPr>
          <p:cNvPicPr>
            <a:picLocks noChangeAspect="1"/>
          </p:cNvPicPr>
          <p:nvPr/>
        </p:nvPicPr>
        <p:blipFill>
          <a:blip r:embed="rId9"/>
          <a:stretch>
            <a:fillRect/>
          </a:stretch>
        </p:blipFill>
        <p:spPr>
          <a:xfrm>
            <a:off x="3813679" y="2046129"/>
            <a:ext cx="1013548" cy="251482"/>
          </a:xfrm>
          <a:prstGeom prst="rect">
            <a:avLst/>
          </a:prstGeom>
        </p:spPr>
      </p:pic>
      <p:sp>
        <p:nvSpPr>
          <p:cNvPr id="34" name="文本框 33">
            <a:extLst>
              <a:ext uri="{FF2B5EF4-FFF2-40B4-BE49-F238E27FC236}">
                <a16:creationId xmlns:a16="http://schemas.microsoft.com/office/drawing/2014/main" id="{4FAF986D-753E-4DE7-9446-1F49BE39090A}"/>
              </a:ext>
            </a:extLst>
          </p:cNvPr>
          <p:cNvSpPr txBox="1"/>
          <p:nvPr/>
        </p:nvSpPr>
        <p:spPr>
          <a:xfrm>
            <a:off x="3057592" y="3852238"/>
            <a:ext cx="1074333" cy="369332"/>
          </a:xfrm>
          <a:prstGeom prst="rect">
            <a:avLst/>
          </a:prstGeom>
          <a:noFill/>
        </p:spPr>
        <p:txBody>
          <a:bodyPr wrap="none" rtlCol="0">
            <a:spAutoFit/>
          </a:bodyPr>
          <a:lstStyle/>
          <a:p>
            <a:r>
              <a:rPr lang="zh-CN" altLang="en-US" b="1" dirty="0">
                <a:solidFill>
                  <a:srgbClr val="C00000"/>
                </a:solidFill>
                <a:latin typeface="宋体" panose="02010600030101010101" pitchFamily="2" charset="-122"/>
                <a:ea typeface="宋体" panose="02010600030101010101" pitchFamily="2" charset="-122"/>
              </a:rPr>
              <a:t>确定</a:t>
            </a:r>
            <a:r>
              <a:rPr lang="en-US" altLang="zh-CN"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b="1" dirty="0">
                <a:solidFill>
                  <a:srgbClr val="C00000"/>
                </a:solidFill>
                <a:latin typeface="宋体" panose="02010600030101010101" pitchFamily="2" charset="-122"/>
                <a:ea typeface="宋体" panose="02010600030101010101" pitchFamily="2" charset="-122"/>
              </a:rPr>
              <a:t>：</a:t>
            </a:r>
          </a:p>
        </p:txBody>
      </p:sp>
      <p:pic>
        <p:nvPicPr>
          <p:cNvPr id="23" name="图片 22">
            <a:extLst>
              <a:ext uri="{FF2B5EF4-FFF2-40B4-BE49-F238E27FC236}">
                <a16:creationId xmlns:a16="http://schemas.microsoft.com/office/drawing/2014/main" id="{FFB2E9C0-C6D6-4661-A49F-624BFA24F17B}"/>
              </a:ext>
            </a:extLst>
          </p:cNvPr>
          <p:cNvPicPr>
            <a:picLocks noChangeAspect="1"/>
          </p:cNvPicPr>
          <p:nvPr/>
        </p:nvPicPr>
        <p:blipFill>
          <a:blip r:embed="rId10"/>
          <a:stretch>
            <a:fillRect/>
          </a:stretch>
        </p:blipFill>
        <p:spPr>
          <a:xfrm>
            <a:off x="4949557" y="2034966"/>
            <a:ext cx="1586678" cy="273808"/>
          </a:xfrm>
          <a:prstGeom prst="rect">
            <a:avLst/>
          </a:prstGeom>
        </p:spPr>
      </p:pic>
      <p:pic>
        <p:nvPicPr>
          <p:cNvPr id="24" name="图片 23">
            <a:extLst>
              <a:ext uri="{FF2B5EF4-FFF2-40B4-BE49-F238E27FC236}">
                <a16:creationId xmlns:a16="http://schemas.microsoft.com/office/drawing/2014/main" id="{FD0B84AD-23FD-407D-A2BE-203D41D7F40F}"/>
              </a:ext>
            </a:extLst>
          </p:cNvPr>
          <p:cNvPicPr>
            <a:picLocks noChangeAspect="1"/>
          </p:cNvPicPr>
          <p:nvPr/>
        </p:nvPicPr>
        <p:blipFill>
          <a:blip r:embed="rId11"/>
          <a:stretch>
            <a:fillRect/>
          </a:stretch>
        </p:blipFill>
        <p:spPr>
          <a:xfrm>
            <a:off x="3151924" y="4296533"/>
            <a:ext cx="2937726" cy="596060"/>
          </a:xfrm>
          <a:prstGeom prst="rect">
            <a:avLst/>
          </a:prstGeom>
        </p:spPr>
      </p:pic>
      <p:cxnSp>
        <p:nvCxnSpPr>
          <p:cNvPr id="27" name="直接箭头连接符 26">
            <a:extLst>
              <a:ext uri="{FF2B5EF4-FFF2-40B4-BE49-F238E27FC236}">
                <a16:creationId xmlns:a16="http://schemas.microsoft.com/office/drawing/2014/main" id="{6AD76A50-73FA-4853-8FDD-5F297E2618EA}"/>
              </a:ext>
            </a:extLst>
          </p:cNvPr>
          <p:cNvCxnSpPr/>
          <p:nvPr/>
        </p:nvCxnSpPr>
        <p:spPr>
          <a:xfrm>
            <a:off x="1515035" y="2381791"/>
            <a:ext cx="0" cy="33367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DA777978-4E7E-4B01-B646-2D3E656EA2D0}"/>
              </a:ext>
            </a:extLst>
          </p:cNvPr>
          <p:cNvPicPr>
            <a:picLocks noChangeAspect="1"/>
          </p:cNvPicPr>
          <p:nvPr/>
        </p:nvPicPr>
        <p:blipFill>
          <a:blip r:embed="rId12"/>
          <a:stretch>
            <a:fillRect/>
          </a:stretch>
        </p:blipFill>
        <p:spPr>
          <a:xfrm>
            <a:off x="3151924" y="5051700"/>
            <a:ext cx="3462636" cy="252697"/>
          </a:xfrm>
          <a:prstGeom prst="rect">
            <a:avLst/>
          </a:prstGeom>
        </p:spPr>
      </p:pic>
      <p:cxnSp>
        <p:nvCxnSpPr>
          <p:cNvPr id="6" name="直接连接符 5">
            <a:extLst>
              <a:ext uri="{FF2B5EF4-FFF2-40B4-BE49-F238E27FC236}">
                <a16:creationId xmlns:a16="http://schemas.microsoft.com/office/drawing/2014/main" id="{8BB722AD-9243-4856-B9F1-949DE07604FB}"/>
              </a:ext>
            </a:extLst>
          </p:cNvPr>
          <p:cNvCxnSpPr>
            <a:cxnSpLocks/>
          </p:cNvCxnSpPr>
          <p:nvPr/>
        </p:nvCxnSpPr>
        <p:spPr>
          <a:xfrm>
            <a:off x="6592679" y="1364226"/>
            <a:ext cx="21881" cy="5198950"/>
          </a:xfrm>
          <a:prstGeom prst="line">
            <a:avLst/>
          </a:prstGeom>
          <a:ln w="19050">
            <a:solidFill>
              <a:srgbClr val="C0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19459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0E889EC5-702E-4CDE-B8C4-7D5B3FD74CE5}"/>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Unraveling Batch Normalization for Realistic Test-Time Adaptation  AAAI 2024</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占位符 1">
            <a:extLst>
              <a:ext uri="{FF2B5EF4-FFF2-40B4-BE49-F238E27FC236}">
                <a16:creationId xmlns:a16="http://schemas.microsoft.com/office/drawing/2014/main" id="{C72C9BD7-D78B-4FB9-A1A5-7F67405B50E1}"/>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sym typeface="+mn-ea"/>
              </a:rPr>
              <a:t>Test-Time Adaptation</a:t>
            </a:r>
            <a:endPar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endParaRPr>
          </a:p>
        </p:txBody>
      </p:sp>
      <p:pic>
        <p:nvPicPr>
          <p:cNvPr id="9" name="图片 8">
            <a:extLst>
              <a:ext uri="{FF2B5EF4-FFF2-40B4-BE49-F238E27FC236}">
                <a16:creationId xmlns:a16="http://schemas.microsoft.com/office/drawing/2014/main" id="{FCF4AAE6-5261-47E5-881D-F425A3CE2F17}"/>
              </a:ext>
            </a:extLst>
          </p:cNvPr>
          <p:cNvPicPr>
            <a:picLocks noChangeAspect="1"/>
          </p:cNvPicPr>
          <p:nvPr/>
        </p:nvPicPr>
        <p:blipFill>
          <a:blip r:embed="rId4"/>
          <a:stretch>
            <a:fillRect/>
          </a:stretch>
        </p:blipFill>
        <p:spPr>
          <a:xfrm>
            <a:off x="6363148" y="1610114"/>
            <a:ext cx="4940870" cy="3774756"/>
          </a:xfrm>
          <a:prstGeom prst="rect">
            <a:avLst/>
          </a:prstGeom>
        </p:spPr>
      </p:pic>
      <p:pic>
        <p:nvPicPr>
          <p:cNvPr id="11" name="图片 10">
            <a:extLst>
              <a:ext uri="{FF2B5EF4-FFF2-40B4-BE49-F238E27FC236}">
                <a16:creationId xmlns:a16="http://schemas.microsoft.com/office/drawing/2014/main" id="{44AB4D23-3A43-41DC-9CF3-E595F53A625D}"/>
              </a:ext>
            </a:extLst>
          </p:cNvPr>
          <p:cNvPicPr>
            <a:picLocks noChangeAspect="1"/>
          </p:cNvPicPr>
          <p:nvPr/>
        </p:nvPicPr>
        <p:blipFill>
          <a:blip r:embed="rId5"/>
          <a:stretch>
            <a:fillRect/>
          </a:stretch>
        </p:blipFill>
        <p:spPr>
          <a:xfrm>
            <a:off x="569233" y="1610118"/>
            <a:ext cx="5380442" cy="3774760"/>
          </a:xfrm>
          <a:prstGeom prst="rect">
            <a:avLst/>
          </a:prstGeom>
        </p:spPr>
      </p:pic>
    </p:spTree>
    <p:extLst>
      <p:ext uri="{BB962C8B-B14F-4D97-AF65-F5344CB8AC3E}">
        <p14:creationId xmlns:p14="http://schemas.microsoft.com/office/powerpoint/2010/main" val="185118933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Domain Generalization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25ACBACC-B8F3-445A-90F8-9E33E32CAF17}"/>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Learning to Optimize Domain Specific Normalization for Domain Generalization  ECCV 2020</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24502EFA-A4FB-4D94-B405-3FD2B9714451}"/>
              </a:ext>
            </a:extLst>
          </p:cNvPr>
          <p:cNvPicPr>
            <a:picLocks noChangeAspect="1"/>
          </p:cNvPicPr>
          <p:nvPr/>
        </p:nvPicPr>
        <p:blipFill>
          <a:blip r:embed="rId4"/>
          <a:stretch>
            <a:fillRect/>
          </a:stretch>
        </p:blipFill>
        <p:spPr>
          <a:xfrm>
            <a:off x="734797" y="1364291"/>
            <a:ext cx="5607023" cy="51628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Domain Generalization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25ACBACC-B8F3-445A-90F8-9E33E32CAF17}"/>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Learning to Optimize Domain Specific Normalization for Domain Generalization  ECCV 2020</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2B7D20B0-018C-4BBE-9645-A4932D683D9A}"/>
              </a:ext>
            </a:extLst>
          </p:cNvPr>
          <p:cNvPicPr>
            <a:picLocks noChangeAspect="1"/>
          </p:cNvPicPr>
          <p:nvPr/>
        </p:nvPicPr>
        <p:blipFill>
          <a:blip r:embed="rId4"/>
          <a:stretch>
            <a:fillRect/>
          </a:stretch>
        </p:blipFill>
        <p:spPr>
          <a:xfrm>
            <a:off x="617338" y="1385126"/>
            <a:ext cx="6432542" cy="2213738"/>
          </a:xfrm>
          <a:prstGeom prst="rect">
            <a:avLst/>
          </a:prstGeom>
        </p:spPr>
      </p:pic>
      <p:pic>
        <p:nvPicPr>
          <p:cNvPr id="3" name="图片 2">
            <a:extLst>
              <a:ext uri="{FF2B5EF4-FFF2-40B4-BE49-F238E27FC236}">
                <a16:creationId xmlns:a16="http://schemas.microsoft.com/office/drawing/2014/main" id="{B39E4A47-CDF5-4659-829A-51F4AD5CD840}"/>
              </a:ext>
            </a:extLst>
          </p:cNvPr>
          <p:cNvPicPr>
            <a:picLocks noChangeAspect="1"/>
          </p:cNvPicPr>
          <p:nvPr/>
        </p:nvPicPr>
        <p:blipFill>
          <a:blip r:embed="rId5"/>
          <a:stretch>
            <a:fillRect/>
          </a:stretch>
        </p:blipFill>
        <p:spPr>
          <a:xfrm>
            <a:off x="617338" y="3688686"/>
            <a:ext cx="4901818" cy="2852099"/>
          </a:xfrm>
          <a:prstGeom prst="rect">
            <a:avLst/>
          </a:prstGeom>
        </p:spPr>
      </p:pic>
      <p:sp>
        <p:nvSpPr>
          <p:cNvPr id="17" name="文本框 16">
            <a:extLst>
              <a:ext uri="{FF2B5EF4-FFF2-40B4-BE49-F238E27FC236}">
                <a16:creationId xmlns:a16="http://schemas.microsoft.com/office/drawing/2014/main" id="{30F521B6-BD86-4C9E-89E8-C86896531A85}"/>
              </a:ext>
            </a:extLst>
          </p:cNvPr>
          <p:cNvSpPr txBox="1"/>
          <p:nvPr/>
        </p:nvSpPr>
        <p:spPr>
          <a:xfrm>
            <a:off x="7298466" y="2376815"/>
            <a:ext cx="4852893" cy="2226443"/>
          </a:xfrm>
          <a:prstGeom prst="rect">
            <a:avLst/>
          </a:prstGeom>
          <a:noFill/>
        </p:spPr>
        <p:txBody>
          <a:bodyPr wrap="square" rtlCol="0">
            <a:spAutoFit/>
          </a:bodyPr>
          <a:lstStyle/>
          <a:p>
            <a:pPr>
              <a:lnSpc>
                <a:spcPct val="130000"/>
              </a:lnSpc>
              <a:spcAft>
                <a:spcPts val="2400"/>
              </a:spcAft>
            </a:pPr>
            <a:r>
              <a:rPr lang="zh-CN" altLang="en-US" b="1" dirty="0">
                <a:solidFill>
                  <a:schemeClr val="accent4">
                    <a:lumMod val="50000"/>
                  </a:schemeClr>
                </a:solidFill>
                <a:latin typeface="宋体" panose="02010600030101010101" pitchFamily="2" charset="-122"/>
                <a:ea typeface="宋体" panose="02010600030101010101" pitchFamily="2" charset="-122"/>
              </a:rPr>
              <a:t>问题：如何从多个源域中学习与领域无关的判别性特征表示，提升模型的泛化能力</a:t>
            </a:r>
            <a:endParaRPr lang="en-US" altLang="zh-CN" b="1" dirty="0">
              <a:solidFill>
                <a:schemeClr val="accent4">
                  <a:lumMod val="50000"/>
                </a:schemeClr>
              </a:solidFill>
              <a:latin typeface="宋体" panose="02010600030101010101" pitchFamily="2" charset="-122"/>
              <a:ea typeface="宋体" panose="02010600030101010101" pitchFamily="2" charset="-122"/>
            </a:endParaRPr>
          </a:p>
          <a:p>
            <a:pPr>
              <a:lnSpc>
                <a:spcPct val="130000"/>
              </a:lnSpc>
              <a:spcAft>
                <a:spcPts val="600"/>
              </a:spcAft>
            </a:pPr>
            <a:r>
              <a:rPr lang="zh-CN" altLang="en-US" b="0" i="0" dirty="0">
                <a:solidFill>
                  <a:srgbClr val="2C2C36"/>
                </a:solidFill>
                <a:effectLst/>
                <a:latin typeface="宋体" panose="02010600030101010101" pitchFamily="2" charset="-122"/>
                <a:ea typeface="宋体" panose="02010600030101010101" pitchFamily="2" charset="-122"/>
              </a:rPr>
              <a:t>使用所有训练样本来训练一个带批量归一化的深度神经网络：</a:t>
            </a:r>
            <a:endParaRPr lang="en-US" altLang="zh-CN" b="0" i="0" dirty="0">
              <a:solidFill>
                <a:srgbClr val="2C2C36"/>
              </a:solidFill>
              <a:effectLst/>
              <a:latin typeface="宋体" panose="02010600030101010101" pitchFamily="2" charset="-122"/>
              <a:ea typeface="宋体" panose="02010600030101010101" pitchFamily="2" charset="-122"/>
            </a:endParaRPr>
          </a:p>
          <a:p>
            <a:pPr marL="285750" indent="-285750">
              <a:lnSpc>
                <a:spcPct val="130000"/>
              </a:lnSpc>
              <a:spcAft>
                <a:spcPts val="600"/>
              </a:spcAft>
              <a:buFont typeface="Arial" panose="020B0604020202020204" pitchFamily="34" charset="0"/>
              <a:buChar char="•"/>
            </a:pPr>
            <a:r>
              <a:rPr lang="zh-CN" altLang="en-US" b="1" i="0" dirty="0">
                <a:solidFill>
                  <a:srgbClr val="060607"/>
                </a:solidFill>
                <a:effectLst/>
                <a:latin typeface="宋体" panose="02010600030101010101" pitchFamily="2" charset="-122"/>
                <a:ea typeface="宋体" panose="02010600030101010101" pitchFamily="2" charset="-122"/>
              </a:rPr>
              <a:t>过拟合域特定风格</a:t>
            </a:r>
            <a:r>
              <a:rPr lang="en-US" altLang="zh-CN" b="1" i="0" dirty="0">
                <a:solidFill>
                  <a:schemeClr val="accent4">
                    <a:lumMod val="50000"/>
                  </a:schemeClr>
                </a:solidFill>
                <a:effectLst/>
                <a:latin typeface="宋体" panose="02010600030101010101" pitchFamily="2" charset="-122"/>
                <a:ea typeface="宋体" panose="02010600030101010101" pitchFamily="2" charset="-122"/>
              </a:rPr>
              <a:t>,</a:t>
            </a:r>
            <a:r>
              <a:rPr lang="zh-CN" altLang="en-US" b="1" i="0" dirty="0">
                <a:effectLst/>
                <a:latin typeface="宋体" panose="02010600030101010101" pitchFamily="2" charset="-122"/>
                <a:ea typeface="宋体" panose="02010600030101010101" pitchFamily="2" charset="-122"/>
              </a:rPr>
              <a:t>泛化能力差</a:t>
            </a:r>
            <a:endParaRPr lang="en-US" altLang="zh-CN" b="1"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6B392511-D52E-4193-BBF4-934ECD273430}"/>
              </a:ext>
            </a:extLst>
          </p:cNvPr>
          <p:cNvPicPr>
            <a:picLocks noChangeAspect="1"/>
          </p:cNvPicPr>
          <p:nvPr/>
        </p:nvPicPr>
        <p:blipFill rotWithShape="1">
          <a:blip r:embed="rId6"/>
          <a:srcRect r="2905"/>
          <a:stretch/>
        </p:blipFill>
        <p:spPr>
          <a:xfrm>
            <a:off x="7161639" y="4780400"/>
            <a:ext cx="4989720" cy="1013166"/>
          </a:xfrm>
          <a:prstGeom prst="rect">
            <a:avLst/>
          </a:prstGeom>
        </p:spPr>
      </p:pic>
    </p:spTree>
    <p:extLst>
      <p:ext uri="{BB962C8B-B14F-4D97-AF65-F5344CB8AC3E}">
        <p14:creationId xmlns:p14="http://schemas.microsoft.com/office/powerpoint/2010/main" val="148796436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Domain Generalization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25ACBACC-B8F3-445A-90F8-9E33E32CAF17}"/>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Learning to Optimize Domain Specific Normalization for Domain Generalization  ECCV 2020</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AAAA15F7-77FB-48E5-A58D-1D2054437F8E}"/>
              </a:ext>
            </a:extLst>
          </p:cNvPr>
          <p:cNvSpPr txBox="1"/>
          <p:nvPr/>
        </p:nvSpPr>
        <p:spPr>
          <a:xfrm>
            <a:off x="660400" y="1509236"/>
            <a:ext cx="6096000" cy="915315"/>
          </a:xfrm>
          <a:prstGeom prst="rect">
            <a:avLst/>
          </a:prstGeom>
          <a:noFill/>
        </p:spPr>
        <p:txBody>
          <a:bodyPr wrap="square">
            <a:spAutoFit/>
          </a:bodyPr>
          <a:lstStyle/>
          <a:p>
            <a:pPr>
              <a:lnSpc>
                <a:spcPct val="130000"/>
              </a:lnSpc>
              <a:spcAft>
                <a:spcPts val="1200"/>
              </a:spcAft>
            </a:pPr>
            <a:r>
              <a:rPr lang="zh-CN" altLang="en-US" b="1" dirty="0">
                <a:solidFill>
                  <a:srgbClr val="C00000"/>
                </a:solidFill>
                <a:latin typeface="宋体" panose="02010600030101010101" pitchFamily="2" charset="-122"/>
                <a:ea typeface="宋体" panose="02010600030101010101" pitchFamily="2" charset="-122"/>
              </a:rPr>
              <a:t>目标：与领域无关的判别特征提取器</a:t>
            </a:r>
            <a:endParaRPr lang="en-US" altLang="zh-CN" b="1" dirty="0">
              <a:solidFill>
                <a:srgbClr val="C00000"/>
              </a:solidFill>
              <a:latin typeface="宋体" panose="02010600030101010101" pitchFamily="2" charset="-122"/>
              <a:ea typeface="宋体" panose="02010600030101010101" pitchFamily="2" charset="-122"/>
            </a:endParaRPr>
          </a:p>
          <a:p>
            <a:pPr>
              <a:lnSpc>
                <a:spcPct val="130000"/>
              </a:lnSpc>
              <a:spcAft>
                <a:spcPts val="1200"/>
              </a:spcAft>
            </a:pPr>
            <a:r>
              <a:rPr lang="zh-CN" altLang="en-US" b="1" dirty="0">
                <a:solidFill>
                  <a:srgbClr val="C00000"/>
                </a:solidFill>
                <a:latin typeface="宋体" panose="02010600030101010101" pitchFamily="2" charset="-122"/>
                <a:ea typeface="宋体" panose="02010600030101010101" pitchFamily="2" charset="-122"/>
              </a:rPr>
              <a:t>办法：设计</a:t>
            </a:r>
            <a:r>
              <a:rPr lang="zh-CN" altLang="en-US" b="1" i="0" dirty="0">
                <a:solidFill>
                  <a:srgbClr val="C00000"/>
                </a:solidFill>
                <a:effectLst/>
                <a:latin typeface="宋体" panose="02010600030101010101" pitchFamily="2" charset="-122"/>
                <a:ea typeface="宋体" panose="02010600030101010101" pitchFamily="2" charset="-122"/>
              </a:rPr>
              <a:t>针对各个领域的优化归一化层</a:t>
            </a:r>
            <a:endParaRPr lang="zh-CN" altLang="en-US" b="1" dirty="0">
              <a:solidFill>
                <a:srgbClr val="C00000"/>
              </a:solidFill>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2858532C-ED89-4E61-B7A2-E9FAFA442478}"/>
              </a:ext>
            </a:extLst>
          </p:cNvPr>
          <p:cNvPicPr>
            <a:picLocks noChangeAspect="1"/>
          </p:cNvPicPr>
          <p:nvPr/>
        </p:nvPicPr>
        <p:blipFill>
          <a:blip r:embed="rId4"/>
          <a:stretch>
            <a:fillRect/>
          </a:stretch>
        </p:blipFill>
        <p:spPr>
          <a:xfrm>
            <a:off x="6997026" y="1290469"/>
            <a:ext cx="3964672" cy="2037854"/>
          </a:xfrm>
          <a:prstGeom prst="rect">
            <a:avLst/>
          </a:prstGeom>
        </p:spPr>
      </p:pic>
      <p:sp>
        <p:nvSpPr>
          <p:cNvPr id="7" name="文本框 6">
            <a:extLst>
              <a:ext uri="{FF2B5EF4-FFF2-40B4-BE49-F238E27FC236}">
                <a16:creationId xmlns:a16="http://schemas.microsoft.com/office/drawing/2014/main" id="{14479382-6C90-4699-9F5E-61BD98D973E7}"/>
              </a:ext>
            </a:extLst>
          </p:cNvPr>
          <p:cNvSpPr txBox="1"/>
          <p:nvPr/>
        </p:nvSpPr>
        <p:spPr>
          <a:xfrm>
            <a:off x="714033" y="2476132"/>
            <a:ext cx="5988733" cy="3431709"/>
          </a:xfrm>
          <a:prstGeom prst="rect">
            <a:avLst/>
          </a:prstGeom>
          <a:noFill/>
        </p:spPr>
        <p:txBody>
          <a:bodyPr wrap="square" rtlCol="0">
            <a:spAutoFit/>
          </a:bodyPr>
          <a:lstStyle/>
          <a:p>
            <a:pPr>
              <a:spcAft>
                <a:spcPts val="1200"/>
              </a:spcAft>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IN:</a:t>
            </a:r>
          </a:p>
          <a:p>
            <a:pPr>
              <a:spcAft>
                <a:spcPts val="1200"/>
              </a:spcAft>
            </a:pP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zh-CN" altLang="en-US" b="0" i="0" dirty="0">
                <a:solidFill>
                  <a:srgbClr val="2C2C36"/>
                </a:solidFill>
                <a:effectLst/>
                <a:latin typeface="宋体" panose="02010600030101010101" pitchFamily="2" charset="-122"/>
                <a:ea typeface="宋体" panose="02010600030101010101" pitchFamily="2" charset="-122"/>
              </a:rPr>
              <a:t>学习到领域不变的特征表示</a:t>
            </a:r>
            <a:endParaRPr lang="en-US" altLang="zh-CN" b="0" i="0" dirty="0">
              <a:solidFill>
                <a:srgbClr val="2C2C36"/>
              </a:solidFill>
              <a:effectLst/>
              <a:latin typeface="宋体" panose="02010600030101010101" pitchFamily="2" charset="-122"/>
              <a:ea typeface="宋体" panose="02010600030101010101" pitchFamily="2" charset="-122"/>
            </a:endParaRPr>
          </a:p>
          <a:p>
            <a:pPr>
              <a:spcAft>
                <a:spcPts val="1800"/>
              </a:spcAft>
            </a:pPr>
            <a:r>
              <a:rPr lang="en-US" altLang="zh-CN" dirty="0">
                <a:solidFill>
                  <a:srgbClr val="2C2C36"/>
                </a:solidFill>
                <a:latin typeface="宋体" panose="02010600030101010101" pitchFamily="2" charset="-122"/>
                <a:ea typeface="宋体" panose="02010600030101010101" pitchFamily="2" charset="-122"/>
                <a:cs typeface="Times New Roman" panose="02020603050405020304" pitchFamily="18" charset="0"/>
              </a:rPr>
              <a:t>×</a:t>
            </a:r>
            <a:r>
              <a:rPr lang="zh-CN" altLang="en-US" dirty="0">
                <a:solidFill>
                  <a:srgbClr val="2C2C36"/>
                </a:solidFill>
                <a:latin typeface="宋体" panose="02010600030101010101" pitchFamily="2" charset="-122"/>
                <a:ea typeface="宋体" panose="02010600030101010101" pitchFamily="2" charset="-122"/>
                <a:cs typeface="Times New Roman" panose="02020603050405020304" pitchFamily="18" charset="0"/>
              </a:rPr>
              <a:t>：</a:t>
            </a:r>
            <a:r>
              <a:rPr lang="zh-CN" altLang="en-US" b="0" i="0" dirty="0">
                <a:solidFill>
                  <a:srgbClr val="2C2C36"/>
                </a:solidFill>
                <a:effectLst/>
                <a:latin typeface="宋体" panose="02010600030101010101" pitchFamily="2" charset="-122"/>
                <a:ea typeface="宋体" panose="02010600030101010101" pitchFamily="2" charset="-122"/>
              </a:rPr>
              <a:t>会大幅减少类别间的方差，这可能使得模型在区分不同类别方面变得不太有效</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spcAft>
                <a:spcPts val="1200"/>
              </a:spcAft>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BN:</a:t>
            </a:r>
          </a:p>
          <a:p>
            <a:pPr>
              <a:spcAft>
                <a:spcPts val="1200"/>
              </a:spcAft>
            </a:pP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zh-CN" altLang="en-US" b="0" i="0" dirty="0">
                <a:solidFill>
                  <a:srgbClr val="2C2C36"/>
                </a:solidFill>
                <a:effectLst/>
                <a:latin typeface="宋体" panose="02010600030101010101" pitchFamily="2" charset="-122"/>
                <a:ea typeface="宋体" panose="02010600030101010101" pitchFamily="2" charset="-122"/>
              </a:rPr>
              <a:t>保留了不同类别的</a:t>
            </a:r>
            <a:r>
              <a:rPr lang="zh-CN" altLang="en-US" dirty="0">
                <a:solidFill>
                  <a:srgbClr val="2C2C36"/>
                </a:solidFill>
                <a:latin typeface="宋体" panose="02010600030101010101" pitchFamily="2" charset="-122"/>
                <a:ea typeface="宋体" panose="02010600030101010101" pitchFamily="2" charset="-122"/>
              </a:rPr>
              <a:t>差异</a:t>
            </a:r>
            <a:r>
              <a:rPr lang="zh-CN" altLang="en-US" b="0" i="0" dirty="0">
                <a:solidFill>
                  <a:srgbClr val="2C2C36"/>
                </a:solidFill>
                <a:effectLst/>
                <a:latin typeface="宋体" panose="02010600030101010101" pitchFamily="2" charset="-122"/>
                <a:ea typeface="宋体" panose="02010600030101010101" pitchFamily="2" charset="-122"/>
              </a:rPr>
              <a:t>，使得模型能够较好地区分类别</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spcAft>
                <a:spcPts val="2400"/>
              </a:spcAft>
            </a:pP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zh-CN" altLang="en-US" b="0" i="0" dirty="0">
                <a:solidFill>
                  <a:srgbClr val="2C2C36"/>
                </a:solidFill>
                <a:effectLst/>
                <a:latin typeface="宋体" panose="02010600030101010101" pitchFamily="2" charset="-122"/>
                <a:ea typeface="宋体" panose="02010600030101010101" pitchFamily="2" charset="-122"/>
              </a:rPr>
              <a:t>当领域间存在较大差异时，</a:t>
            </a:r>
            <a:r>
              <a:rPr lang="en-US" altLang="zh-CN" b="0" i="0" dirty="0">
                <a:solidFill>
                  <a:srgbClr val="2C2C36"/>
                </a:solidFill>
                <a:effectLst/>
                <a:latin typeface="Times New Roman" panose="02020603050405020304" pitchFamily="18" charset="0"/>
                <a:ea typeface="宋体" panose="02010600030101010101" pitchFamily="2" charset="-122"/>
                <a:cs typeface="Times New Roman" panose="02020603050405020304" pitchFamily="18" charset="0"/>
              </a:rPr>
              <a:t>BN</a:t>
            </a:r>
            <a:r>
              <a:rPr lang="zh-CN" altLang="en-US" b="0" i="0" dirty="0">
                <a:solidFill>
                  <a:srgbClr val="2C2C36"/>
                </a:solidFill>
                <a:effectLst/>
                <a:latin typeface="宋体" panose="02010600030101010101" pitchFamily="2" charset="-122"/>
                <a:ea typeface="宋体" panose="02010600030101010101" pitchFamily="2" charset="-122"/>
              </a:rPr>
              <a:t>的统计信息可能会过拟合到特定的训练领域，泛化性差</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DAA29FC8-3A86-4552-90B6-45CF887C4C02}"/>
              </a:ext>
            </a:extLst>
          </p:cNvPr>
          <p:cNvPicPr>
            <a:picLocks noChangeAspect="1"/>
          </p:cNvPicPr>
          <p:nvPr/>
        </p:nvPicPr>
        <p:blipFill rotWithShape="1">
          <a:blip r:embed="rId5"/>
          <a:srcRect r="66286"/>
          <a:stretch/>
        </p:blipFill>
        <p:spPr>
          <a:xfrm>
            <a:off x="7126436" y="3350999"/>
            <a:ext cx="2068114" cy="1512000"/>
          </a:xfrm>
          <a:prstGeom prst="rect">
            <a:avLst/>
          </a:prstGeom>
        </p:spPr>
      </p:pic>
      <p:pic>
        <p:nvPicPr>
          <p:cNvPr id="9" name="图片 8">
            <a:extLst>
              <a:ext uri="{FF2B5EF4-FFF2-40B4-BE49-F238E27FC236}">
                <a16:creationId xmlns:a16="http://schemas.microsoft.com/office/drawing/2014/main" id="{FE8402B5-7500-48AC-B08D-A465B68B5211}"/>
              </a:ext>
            </a:extLst>
          </p:cNvPr>
          <p:cNvPicPr>
            <a:picLocks noChangeAspect="1"/>
          </p:cNvPicPr>
          <p:nvPr/>
        </p:nvPicPr>
        <p:blipFill>
          <a:blip r:embed="rId6"/>
          <a:stretch>
            <a:fillRect/>
          </a:stretch>
        </p:blipFill>
        <p:spPr>
          <a:xfrm>
            <a:off x="9488810" y="3376117"/>
            <a:ext cx="2133957" cy="1512000"/>
          </a:xfrm>
          <a:prstGeom prst="rect">
            <a:avLst/>
          </a:prstGeom>
        </p:spPr>
      </p:pic>
      <p:pic>
        <p:nvPicPr>
          <p:cNvPr id="10" name="图片 9">
            <a:extLst>
              <a:ext uri="{FF2B5EF4-FFF2-40B4-BE49-F238E27FC236}">
                <a16:creationId xmlns:a16="http://schemas.microsoft.com/office/drawing/2014/main" id="{2547ACB8-A591-4DCD-A6F8-A4481F20C15D}"/>
              </a:ext>
            </a:extLst>
          </p:cNvPr>
          <p:cNvPicPr>
            <a:picLocks noChangeAspect="1"/>
          </p:cNvPicPr>
          <p:nvPr/>
        </p:nvPicPr>
        <p:blipFill>
          <a:blip r:embed="rId7"/>
          <a:stretch>
            <a:fillRect/>
          </a:stretch>
        </p:blipFill>
        <p:spPr>
          <a:xfrm>
            <a:off x="7141905" y="4949161"/>
            <a:ext cx="2139322" cy="1512000"/>
          </a:xfrm>
          <a:prstGeom prst="rect">
            <a:avLst/>
          </a:prstGeom>
        </p:spPr>
      </p:pic>
      <p:sp>
        <p:nvSpPr>
          <p:cNvPr id="25" name="文本框 24">
            <a:extLst>
              <a:ext uri="{FF2B5EF4-FFF2-40B4-BE49-F238E27FC236}">
                <a16:creationId xmlns:a16="http://schemas.microsoft.com/office/drawing/2014/main" id="{58936F77-3A83-4B9E-BC52-9A4EEC6E27D2}"/>
              </a:ext>
            </a:extLst>
          </p:cNvPr>
          <p:cNvSpPr txBox="1"/>
          <p:nvPr/>
        </p:nvSpPr>
        <p:spPr>
          <a:xfrm>
            <a:off x="660400" y="6054254"/>
            <a:ext cx="6676913" cy="369332"/>
          </a:xfrm>
          <a:prstGeom prst="rect">
            <a:avLst/>
          </a:prstGeom>
          <a:noFill/>
        </p:spPr>
        <p:txBody>
          <a:bodyPr wrap="square">
            <a:spAutoFit/>
          </a:bodyPr>
          <a:lstStyle/>
          <a:p>
            <a:r>
              <a:rPr lang="zh-CN" altLang="en-US" b="1" dirty="0">
                <a:solidFill>
                  <a:srgbClr val="C00000"/>
                </a:solidFill>
                <a:latin typeface="宋体" panose="02010600030101010101" pitchFamily="2" charset="-122"/>
                <a:ea typeface="宋体" panose="02010600030101010101" pitchFamily="2" charset="-122"/>
              </a:rPr>
              <a:t>混合</a:t>
            </a:r>
            <a:r>
              <a:rPr lang="en-US" altLang="zh-CN" b="1" dirty="0">
                <a:solidFill>
                  <a:srgbClr val="C00000"/>
                </a:solidFill>
                <a:latin typeface="宋体" panose="02010600030101010101" pitchFamily="2" charset="-122"/>
                <a:ea typeface="宋体" panose="02010600030101010101" pitchFamily="2" charset="-122"/>
              </a:rPr>
              <a:t>I</a:t>
            </a:r>
            <a:r>
              <a:rPr lang="zh-CN" altLang="en-US" b="1" dirty="0">
                <a:solidFill>
                  <a:srgbClr val="C00000"/>
                </a:solidFill>
                <a:latin typeface="宋体" panose="02010600030101010101" pitchFamily="2" charset="-122"/>
                <a:ea typeface="宋体" panose="02010600030101010101" pitchFamily="2" charset="-122"/>
              </a:rPr>
              <a:t>N和BN</a:t>
            </a:r>
            <a:r>
              <a:rPr lang="en-US" altLang="zh-CN" b="1" dirty="0">
                <a:solidFill>
                  <a:srgbClr val="C00000"/>
                </a:solidFill>
                <a:latin typeface="宋体" panose="02010600030101010101" pitchFamily="2" charset="-122"/>
                <a:ea typeface="宋体" panose="02010600030101010101" pitchFamily="2" charset="-122"/>
              </a:rPr>
              <a:t>,</a:t>
            </a:r>
            <a:r>
              <a:rPr lang="zh-CN" altLang="en-US" b="1" dirty="0">
                <a:solidFill>
                  <a:srgbClr val="C00000"/>
                </a:solidFill>
                <a:latin typeface="宋体" panose="02010600030101010101" pitchFamily="2" charset="-122"/>
                <a:ea typeface="宋体" panose="02010600030101010101" pitchFamily="2" charset="-122"/>
              </a:rPr>
              <a:t>优化跨类别方差和领域不变性之间的权衡</a:t>
            </a:r>
          </a:p>
        </p:txBody>
      </p:sp>
    </p:spTree>
    <p:extLst>
      <p:ext uri="{BB962C8B-B14F-4D97-AF65-F5344CB8AC3E}">
        <p14:creationId xmlns:p14="http://schemas.microsoft.com/office/powerpoint/2010/main" val="89984520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Domain Generalization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25ACBACC-B8F3-445A-90F8-9E33E32CAF17}"/>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Learning to Optimize Domain Specific Normalization for Domain Generalization  ECCV 2020</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845A6AE1-37DE-4E36-8721-A3D54A1E14CF}"/>
              </a:ext>
            </a:extLst>
          </p:cNvPr>
          <p:cNvPicPr>
            <a:picLocks noChangeAspect="1"/>
          </p:cNvPicPr>
          <p:nvPr/>
        </p:nvPicPr>
        <p:blipFill>
          <a:blip r:embed="rId4"/>
          <a:stretch>
            <a:fillRect/>
          </a:stretch>
        </p:blipFill>
        <p:spPr>
          <a:xfrm>
            <a:off x="851338" y="1471073"/>
            <a:ext cx="9386515" cy="4890389"/>
          </a:xfrm>
          <a:prstGeom prst="rect">
            <a:avLst/>
          </a:prstGeom>
        </p:spPr>
      </p:pic>
      <p:grpSp>
        <p:nvGrpSpPr>
          <p:cNvPr id="6" name="组合 5">
            <a:extLst>
              <a:ext uri="{FF2B5EF4-FFF2-40B4-BE49-F238E27FC236}">
                <a16:creationId xmlns:a16="http://schemas.microsoft.com/office/drawing/2014/main" id="{EB801599-9EF6-459B-BBCD-A71C7885B727}"/>
              </a:ext>
            </a:extLst>
          </p:cNvPr>
          <p:cNvGrpSpPr/>
          <p:nvPr/>
        </p:nvGrpSpPr>
        <p:grpSpPr>
          <a:xfrm>
            <a:off x="1438688" y="1262535"/>
            <a:ext cx="5139479" cy="858095"/>
            <a:chOff x="1438688" y="1262535"/>
            <a:chExt cx="5139479" cy="858095"/>
          </a:xfrm>
        </p:grpSpPr>
        <p:pic>
          <p:nvPicPr>
            <p:cNvPr id="3" name="图片 2">
              <a:extLst>
                <a:ext uri="{FF2B5EF4-FFF2-40B4-BE49-F238E27FC236}">
                  <a16:creationId xmlns:a16="http://schemas.microsoft.com/office/drawing/2014/main" id="{5126A4EC-DAB5-454B-995F-EB290856C2DF}"/>
                </a:ext>
              </a:extLst>
            </p:cNvPr>
            <p:cNvPicPr>
              <a:picLocks noChangeAspect="1"/>
            </p:cNvPicPr>
            <p:nvPr/>
          </p:nvPicPr>
          <p:blipFill>
            <a:blip r:embed="rId5"/>
            <a:stretch>
              <a:fillRect/>
            </a:stretch>
          </p:blipFill>
          <p:spPr>
            <a:xfrm>
              <a:off x="1438688" y="1262535"/>
              <a:ext cx="5139479" cy="573481"/>
            </a:xfrm>
            <a:prstGeom prst="rect">
              <a:avLst/>
            </a:prstGeom>
            <a:ln w="28575">
              <a:solidFill>
                <a:srgbClr val="C00000"/>
              </a:solidFill>
              <a:prstDash val="sysDash"/>
            </a:ln>
          </p:spPr>
        </p:pic>
        <p:cxnSp>
          <p:nvCxnSpPr>
            <p:cNvPr id="5" name="直接箭头连接符 4">
              <a:extLst>
                <a:ext uri="{FF2B5EF4-FFF2-40B4-BE49-F238E27FC236}">
                  <a16:creationId xmlns:a16="http://schemas.microsoft.com/office/drawing/2014/main" id="{F66C7F48-7FE9-4794-9FC3-A354AF402AEB}"/>
                </a:ext>
              </a:extLst>
            </p:cNvPr>
            <p:cNvCxnSpPr/>
            <p:nvPr/>
          </p:nvCxnSpPr>
          <p:spPr>
            <a:xfrm flipV="1">
              <a:off x="2869660" y="1867711"/>
              <a:ext cx="0" cy="252919"/>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C2DD3CDD-753A-4577-A32C-0E9437B6B36C}"/>
              </a:ext>
            </a:extLst>
          </p:cNvPr>
          <p:cNvGrpSpPr/>
          <p:nvPr/>
        </p:nvGrpSpPr>
        <p:grpSpPr>
          <a:xfrm>
            <a:off x="2267139" y="4640094"/>
            <a:ext cx="5334158" cy="943120"/>
            <a:chOff x="2267139" y="4640094"/>
            <a:chExt cx="5334158" cy="943120"/>
          </a:xfrm>
        </p:grpSpPr>
        <p:pic>
          <p:nvPicPr>
            <p:cNvPr id="7" name="图片 6">
              <a:extLst>
                <a:ext uri="{FF2B5EF4-FFF2-40B4-BE49-F238E27FC236}">
                  <a16:creationId xmlns:a16="http://schemas.microsoft.com/office/drawing/2014/main" id="{C7DBB60F-8C01-4892-B3FF-BC54A4A31FB1}"/>
                </a:ext>
              </a:extLst>
            </p:cNvPr>
            <p:cNvPicPr>
              <a:picLocks noChangeAspect="1"/>
            </p:cNvPicPr>
            <p:nvPr/>
          </p:nvPicPr>
          <p:blipFill>
            <a:blip r:embed="rId6"/>
            <a:stretch>
              <a:fillRect/>
            </a:stretch>
          </p:blipFill>
          <p:spPr>
            <a:xfrm>
              <a:off x="2267139" y="5021985"/>
              <a:ext cx="5334158" cy="561229"/>
            </a:xfrm>
            <a:prstGeom prst="rect">
              <a:avLst/>
            </a:prstGeom>
            <a:ln w="28575">
              <a:solidFill>
                <a:srgbClr val="C00000"/>
              </a:solidFill>
              <a:prstDash val="dash"/>
            </a:ln>
          </p:spPr>
        </p:pic>
        <p:cxnSp>
          <p:nvCxnSpPr>
            <p:cNvPr id="11" name="直接箭头连接符 10">
              <a:extLst>
                <a:ext uri="{FF2B5EF4-FFF2-40B4-BE49-F238E27FC236}">
                  <a16:creationId xmlns:a16="http://schemas.microsoft.com/office/drawing/2014/main" id="{C13C51FB-D5DA-45D6-8F60-61A36A776B00}"/>
                </a:ext>
              </a:extLst>
            </p:cNvPr>
            <p:cNvCxnSpPr>
              <a:cxnSpLocks/>
              <a:stCxn id="7" idx="0"/>
            </p:cNvCxnSpPr>
            <p:nvPr/>
          </p:nvCxnSpPr>
          <p:spPr>
            <a:xfrm flipV="1">
              <a:off x="4934218" y="4640094"/>
              <a:ext cx="0" cy="38189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B73D4004-FBB2-4AE6-B225-700FF8EAE831}"/>
              </a:ext>
            </a:extLst>
          </p:cNvPr>
          <p:cNvGrpSpPr/>
          <p:nvPr/>
        </p:nvGrpSpPr>
        <p:grpSpPr>
          <a:xfrm>
            <a:off x="3694567" y="1776237"/>
            <a:ext cx="2516220" cy="954465"/>
            <a:chOff x="3694567" y="1776237"/>
            <a:chExt cx="2516220" cy="954465"/>
          </a:xfrm>
        </p:grpSpPr>
        <p:pic>
          <p:nvPicPr>
            <p:cNvPr id="15" name="图片 14">
              <a:extLst>
                <a:ext uri="{FF2B5EF4-FFF2-40B4-BE49-F238E27FC236}">
                  <a16:creationId xmlns:a16="http://schemas.microsoft.com/office/drawing/2014/main" id="{671B122E-1E2E-4E3A-B66F-CA5D860E834D}"/>
                </a:ext>
              </a:extLst>
            </p:cNvPr>
            <p:cNvPicPr>
              <a:picLocks noChangeAspect="1"/>
            </p:cNvPicPr>
            <p:nvPr/>
          </p:nvPicPr>
          <p:blipFill>
            <a:blip r:embed="rId7"/>
            <a:stretch>
              <a:fillRect/>
            </a:stretch>
          </p:blipFill>
          <p:spPr>
            <a:xfrm>
              <a:off x="3694567" y="1776237"/>
              <a:ext cx="2516220" cy="653779"/>
            </a:xfrm>
            <a:prstGeom prst="rect">
              <a:avLst/>
            </a:prstGeom>
            <a:ln w="28575">
              <a:solidFill>
                <a:srgbClr val="C00000"/>
              </a:solidFill>
              <a:prstDash val="dash"/>
            </a:ln>
          </p:spPr>
        </p:pic>
        <p:cxnSp>
          <p:nvCxnSpPr>
            <p:cNvPr id="17" name="直接箭头连接符 16">
              <a:extLst>
                <a:ext uri="{FF2B5EF4-FFF2-40B4-BE49-F238E27FC236}">
                  <a16:creationId xmlns:a16="http://schemas.microsoft.com/office/drawing/2014/main" id="{13AC3889-077C-4B68-973B-E5122381C709}"/>
                </a:ext>
              </a:extLst>
            </p:cNvPr>
            <p:cNvCxnSpPr>
              <a:cxnSpLocks/>
            </p:cNvCxnSpPr>
            <p:nvPr/>
          </p:nvCxnSpPr>
          <p:spPr>
            <a:xfrm>
              <a:off x="4934218" y="2440826"/>
              <a:ext cx="0" cy="289876"/>
            </a:xfrm>
            <a:prstGeom prst="straightConnector1">
              <a:avLst/>
            </a:prstGeom>
            <a:ln w="254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95433973-9208-4C01-B5C6-792FCE3A0BAC}"/>
              </a:ext>
            </a:extLst>
          </p:cNvPr>
          <p:cNvGrpSpPr/>
          <p:nvPr/>
        </p:nvGrpSpPr>
        <p:grpSpPr>
          <a:xfrm>
            <a:off x="4832702" y="2103778"/>
            <a:ext cx="2756170" cy="988174"/>
            <a:chOff x="4832702" y="2103778"/>
            <a:chExt cx="2756170" cy="988174"/>
          </a:xfrm>
        </p:grpSpPr>
        <p:pic>
          <p:nvPicPr>
            <p:cNvPr id="20" name="图片 19">
              <a:extLst>
                <a:ext uri="{FF2B5EF4-FFF2-40B4-BE49-F238E27FC236}">
                  <a16:creationId xmlns:a16="http://schemas.microsoft.com/office/drawing/2014/main" id="{F29D8174-CBEA-498A-8FD1-E5CC861CF530}"/>
                </a:ext>
              </a:extLst>
            </p:cNvPr>
            <p:cNvPicPr>
              <a:picLocks noChangeAspect="1"/>
            </p:cNvPicPr>
            <p:nvPr/>
          </p:nvPicPr>
          <p:blipFill>
            <a:blip r:embed="rId8"/>
            <a:stretch>
              <a:fillRect/>
            </a:stretch>
          </p:blipFill>
          <p:spPr>
            <a:xfrm>
              <a:off x="4832702" y="2103778"/>
              <a:ext cx="2756170" cy="680936"/>
            </a:xfrm>
            <a:prstGeom prst="rect">
              <a:avLst/>
            </a:prstGeom>
            <a:ln w="28575">
              <a:solidFill>
                <a:srgbClr val="C00000"/>
              </a:solidFill>
              <a:prstDash val="dash"/>
            </a:ln>
          </p:spPr>
        </p:pic>
        <p:cxnSp>
          <p:nvCxnSpPr>
            <p:cNvPr id="22" name="直接箭头连接符 21">
              <a:extLst>
                <a:ext uri="{FF2B5EF4-FFF2-40B4-BE49-F238E27FC236}">
                  <a16:creationId xmlns:a16="http://schemas.microsoft.com/office/drawing/2014/main" id="{DB116BFD-B58A-4E5C-8E9D-C57AF01111DA}"/>
                </a:ext>
              </a:extLst>
            </p:cNvPr>
            <p:cNvCxnSpPr>
              <a:stCxn id="20" idx="2"/>
            </p:cNvCxnSpPr>
            <p:nvPr/>
          </p:nvCxnSpPr>
          <p:spPr>
            <a:xfrm>
              <a:off x="6210787" y="2784714"/>
              <a:ext cx="948" cy="30723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A4B1B031-803E-4D95-8537-76C905B5D929}"/>
              </a:ext>
            </a:extLst>
          </p:cNvPr>
          <p:cNvGrpSpPr/>
          <p:nvPr/>
        </p:nvGrpSpPr>
        <p:grpSpPr>
          <a:xfrm>
            <a:off x="5931110" y="2246374"/>
            <a:ext cx="5418290" cy="657696"/>
            <a:chOff x="5931110" y="2246374"/>
            <a:chExt cx="5418290" cy="657696"/>
          </a:xfrm>
        </p:grpSpPr>
        <p:pic>
          <p:nvPicPr>
            <p:cNvPr id="24" name="图片 23">
              <a:extLst>
                <a:ext uri="{FF2B5EF4-FFF2-40B4-BE49-F238E27FC236}">
                  <a16:creationId xmlns:a16="http://schemas.microsoft.com/office/drawing/2014/main" id="{D9D1BFBB-7858-4D20-9598-48B4F68792AD}"/>
                </a:ext>
              </a:extLst>
            </p:cNvPr>
            <p:cNvPicPr>
              <a:picLocks noChangeAspect="1"/>
            </p:cNvPicPr>
            <p:nvPr/>
          </p:nvPicPr>
          <p:blipFill>
            <a:blip r:embed="rId9"/>
            <a:stretch>
              <a:fillRect/>
            </a:stretch>
          </p:blipFill>
          <p:spPr>
            <a:xfrm>
              <a:off x="5931110" y="2246374"/>
              <a:ext cx="5418290" cy="403895"/>
            </a:xfrm>
            <a:prstGeom prst="rect">
              <a:avLst/>
            </a:prstGeom>
            <a:ln w="28575">
              <a:solidFill>
                <a:srgbClr val="C00000"/>
              </a:solidFill>
              <a:prstDash val="dash"/>
            </a:ln>
          </p:spPr>
        </p:pic>
        <p:cxnSp>
          <p:nvCxnSpPr>
            <p:cNvPr id="28" name="直接箭头连接符 27">
              <a:extLst>
                <a:ext uri="{FF2B5EF4-FFF2-40B4-BE49-F238E27FC236}">
                  <a16:creationId xmlns:a16="http://schemas.microsoft.com/office/drawing/2014/main" id="{071BA246-FB6E-4231-90EF-9A9B35A6DC12}"/>
                </a:ext>
              </a:extLst>
            </p:cNvPr>
            <p:cNvCxnSpPr/>
            <p:nvPr/>
          </p:nvCxnSpPr>
          <p:spPr>
            <a:xfrm>
              <a:off x="8466666" y="2647583"/>
              <a:ext cx="0" cy="25648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849056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childTnLst>
                                </p:cTn>
                              </p:par>
                              <p:par>
                                <p:cTn id="20" presetID="1" presetClass="exit" presetSubtype="0" fill="hold" nodeType="withEffect">
                                  <p:stCondLst>
                                    <p:cond delay="0"/>
                                  </p:stCondLst>
                                  <p:childTnLst>
                                    <p:set>
                                      <p:cBhvr>
                                        <p:cTn id="21" dur="1" fill="hold">
                                          <p:stCondLst>
                                            <p:cond delay="0"/>
                                          </p:stCondLst>
                                        </p:cTn>
                                        <p:tgtEl>
                                          <p:spTgt spid="1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childTnLst>
                                </p:cTn>
                              </p:par>
                              <p:par>
                                <p:cTn id="27" presetID="1" presetClass="exit" presetSubtype="0" fill="hold" nodeType="withEffect">
                                  <p:stCondLst>
                                    <p:cond delay="0"/>
                                  </p:stCondLst>
                                  <p:childTnLst>
                                    <p:set>
                                      <p:cBhvr>
                                        <p:cTn id="28" dur="1" fill="hold">
                                          <p:stCondLst>
                                            <p:cond delay="0"/>
                                          </p:stCondLst>
                                        </p:cTn>
                                        <p:tgtEl>
                                          <p:spTgt spid="1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 presetClass="exit" presetSubtype="0" fill="hold" nodeType="withEffect">
                                  <p:stCondLst>
                                    <p:cond delay="0"/>
                                  </p:stCondLst>
                                  <p:childTnLst>
                                    <p:set>
                                      <p:cBhvr>
                                        <p:cTn id="35"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4" name="标题占位符 1">
            <a:extLst>
              <a:ext uri="{FF2B5EF4-FFF2-40B4-BE49-F238E27FC236}">
                <a16:creationId xmlns:a16="http://schemas.microsoft.com/office/drawing/2014/main" id="{050D8A2D-5E0B-4279-B3F0-8F50AFEB3D5A}"/>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Batch Normalization</a:t>
            </a:r>
          </a:p>
        </p:txBody>
      </p:sp>
      <p:sp>
        <p:nvSpPr>
          <p:cNvPr id="16" name="文本框 15">
            <a:extLst>
              <a:ext uri="{FF2B5EF4-FFF2-40B4-BE49-F238E27FC236}">
                <a16:creationId xmlns:a16="http://schemas.microsoft.com/office/drawing/2014/main" id="{B590AC0B-8ED7-4715-A949-1E5DD50BA91A}"/>
              </a:ext>
            </a:extLst>
          </p:cNvPr>
          <p:cNvSpPr txBox="1"/>
          <p:nvPr/>
        </p:nvSpPr>
        <p:spPr>
          <a:xfrm>
            <a:off x="592554" y="948790"/>
            <a:ext cx="10272670" cy="369332"/>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Batch Normalization: Accelerating Deep Network Training by Reducing Internal Covariate Shift   </a:t>
            </a:r>
            <a:r>
              <a:rPr lang="en-US" altLang="zh-CN" b="1" dirty="0">
                <a:latin typeface="Times New Roman" panose="02020603050405020304" pitchFamily="18" charset="0"/>
                <a:cs typeface="Times New Roman" panose="02020603050405020304" pitchFamily="18" charset="0"/>
              </a:rPr>
              <a:t>2015</a:t>
            </a:r>
            <a:endParaRPr lang="zh-CN" altLang="en-US" b="1"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91CFE7EB-DBF8-449C-8AB4-80A131BA19CD}"/>
              </a:ext>
            </a:extLst>
          </p:cNvPr>
          <p:cNvSpPr txBox="1"/>
          <p:nvPr/>
        </p:nvSpPr>
        <p:spPr>
          <a:xfrm flipH="1">
            <a:off x="2521245" y="1506498"/>
            <a:ext cx="360000" cy="1512000"/>
          </a:xfrm>
          <a:prstGeom prst="rect">
            <a:avLst/>
          </a:prstGeom>
          <a:noFill/>
          <a:ln w="19050">
            <a:solidFill>
              <a:schemeClr val="tx1"/>
            </a:solidFill>
          </a:ln>
        </p:spPr>
        <p:txBody>
          <a:bodyPr vert="eaVert" wrap="square" rtlCol="0" anchor="ctr" anchorCtr="1">
            <a:spAutoFit/>
          </a:bodyPr>
          <a:lstStyle/>
          <a:p>
            <a:pPr algn="ctr"/>
            <a:r>
              <a:rPr lang="en-US" altLang="zh-CN" sz="1600" dirty="0">
                <a:latin typeface="Times New Roman" panose="02020603050405020304" pitchFamily="18" charset="0"/>
                <a:cs typeface="Times New Roman" panose="02020603050405020304" pitchFamily="18" charset="0"/>
              </a:rPr>
              <a:t>Conv</a:t>
            </a:r>
            <a:endParaRPr lang="zh-CN" altLang="en-US" sz="1600" dirty="0">
              <a:latin typeface="Times New Roman" panose="02020603050405020304" pitchFamily="18" charset="0"/>
              <a:cs typeface="Times New Roman" panose="02020603050405020304" pitchFamily="18" charset="0"/>
            </a:endParaRPr>
          </a:p>
        </p:txBody>
      </p:sp>
      <p:cxnSp>
        <p:nvCxnSpPr>
          <p:cNvPr id="5" name="直接箭头连接符 4">
            <a:extLst>
              <a:ext uri="{FF2B5EF4-FFF2-40B4-BE49-F238E27FC236}">
                <a16:creationId xmlns:a16="http://schemas.microsoft.com/office/drawing/2014/main" id="{84C43432-979D-464C-B678-A3FBDA755170}"/>
              </a:ext>
            </a:extLst>
          </p:cNvPr>
          <p:cNvCxnSpPr>
            <a:cxnSpLocks/>
          </p:cNvCxnSpPr>
          <p:nvPr/>
        </p:nvCxnSpPr>
        <p:spPr>
          <a:xfrm flipV="1">
            <a:off x="3390915" y="2238996"/>
            <a:ext cx="411377" cy="123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B140032-4347-4A45-B37B-5AF6A083C331}"/>
              </a:ext>
            </a:extLst>
          </p:cNvPr>
          <p:cNvSpPr txBox="1"/>
          <p:nvPr/>
        </p:nvSpPr>
        <p:spPr>
          <a:xfrm flipH="1">
            <a:off x="2915109" y="1506498"/>
            <a:ext cx="360000" cy="1512000"/>
          </a:xfrm>
          <a:prstGeom prst="rect">
            <a:avLst/>
          </a:prstGeom>
          <a:noFill/>
          <a:ln w="19050">
            <a:solidFill>
              <a:schemeClr val="tx1"/>
            </a:solidFill>
          </a:ln>
        </p:spPr>
        <p:txBody>
          <a:bodyPr vert="eaVert" wrap="square" rtlCol="0" anchor="ctr" anchorCtr="1">
            <a:spAutoFit/>
          </a:bodyPr>
          <a:lstStyle/>
          <a:p>
            <a:pPr algn="ctr"/>
            <a:r>
              <a:rPr lang="en-US" altLang="zh-CN" sz="1600" dirty="0">
                <a:latin typeface="Times New Roman" panose="02020603050405020304" pitchFamily="18" charset="0"/>
                <a:cs typeface="Times New Roman" panose="02020603050405020304" pitchFamily="18" charset="0"/>
              </a:rPr>
              <a:t>Sigmoid</a:t>
            </a:r>
            <a:endParaRPr lang="zh-CN" altLang="en-US" sz="16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5EB19996-BBD2-4502-91ED-83EBCF3DC4A5}"/>
              </a:ext>
            </a:extLst>
          </p:cNvPr>
          <p:cNvSpPr txBox="1"/>
          <p:nvPr/>
        </p:nvSpPr>
        <p:spPr>
          <a:xfrm flipH="1">
            <a:off x="3900585" y="1506498"/>
            <a:ext cx="360000" cy="1512000"/>
          </a:xfrm>
          <a:prstGeom prst="rect">
            <a:avLst/>
          </a:prstGeom>
          <a:noFill/>
          <a:ln w="19050">
            <a:solidFill>
              <a:schemeClr val="tx1"/>
            </a:solidFill>
          </a:ln>
        </p:spPr>
        <p:txBody>
          <a:bodyPr vert="eaVert" wrap="square" rtlCol="0" anchor="ctr" anchorCtr="1">
            <a:spAutoFit/>
          </a:bodyPr>
          <a:lstStyle/>
          <a:p>
            <a:pPr algn="ctr"/>
            <a:r>
              <a:rPr lang="en-US" altLang="zh-CN" sz="1600" dirty="0">
                <a:latin typeface="Times New Roman" panose="02020603050405020304" pitchFamily="18" charset="0"/>
                <a:cs typeface="Times New Roman" panose="02020603050405020304" pitchFamily="18" charset="0"/>
              </a:rPr>
              <a:t>Conv</a:t>
            </a:r>
            <a:endParaRPr lang="zh-CN" altLang="en-US" sz="16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E3C31A75-8C86-4997-B187-C4A51B1C10F7}"/>
              </a:ext>
            </a:extLst>
          </p:cNvPr>
          <p:cNvSpPr txBox="1"/>
          <p:nvPr/>
        </p:nvSpPr>
        <p:spPr>
          <a:xfrm flipH="1">
            <a:off x="4294449" y="1506498"/>
            <a:ext cx="360000" cy="1512000"/>
          </a:xfrm>
          <a:prstGeom prst="rect">
            <a:avLst/>
          </a:prstGeom>
          <a:noFill/>
          <a:ln w="19050">
            <a:solidFill>
              <a:schemeClr val="tx1"/>
            </a:solidFill>
          </a:ln>
        </p:spPr>
        <p:txBody>
          <a:bodyPr vert="eaVert" wrap="square" rtlCol="0" anchor="ctr" anchorCtr="1">
            <a:spAutoFit/>
          </a:bodyPr>
          <a:lstStyle/>
          <a:p>
            <a:pPr algn="ctr"/>
            <a:r>
              <a:rPr lang="en-US" altLang="zh-CN" sz="1600" dirty="0">
                <a:latin typeface="Times New Roman" panose="02020603050405020304" pitchFamily="18" charset="0"/>
                <a:cs typeface="Times New Roman" panose="02020603050405020304" pitchFamily="18" charset="0"/>
              </a:rPr>
              <a:t>Sigmoid</a:t>
            </a:r>
            <a:endParaRPr lang="zh-CN" altLang="en-US" sz="16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A21AF28-9433-4FBA-81C2-AE4CD52195AD}"/>
              </a:ext>
            </a:extLst>
          </p:cNvPr>
          <p:cNvSpPr txBox="1"/>
          <p:nvPr/>
        </p:nvSpPr>
        <p:spPr>
          <a:xfrm>
            <a:off x="4723339" y="2054266"/>
            <a:ext cx="372218" cy="369460"/>
          </a:xfrm>
          <a:prstGeom prst="rect">
            <a:avLst/>
          </a:prstGeom>
          <a:noFill/>
        </p:spPr>
        <p:txBody>
          <a:bodyPr wrap="none" rtlCol="0">
            <a:spAutoFit/>
          </a:bodyPr>
          <a:lstStyle/>
          <a:p>
            <a:r>
              <a:rPr lang="en-US" altLang="zh-CN" sz="1801" b="1" dirty="0"/>
              <a:t>…</a:t>
            </a:r>
            <a:endParaRPr lang="zh-CN" altLang="en-US" sz="1801" b="1" dirty="0"/>
          </a:p>
        </p:txBody>
      </p:sp>
      <p:sp>
        <p:nvSpPr>
          <p:cNvPr id="24" name="文本框 23">
            <a:extLst>
              <a:ext uri="{FF2B5EF4-FFF2-40B4-BE49-F238E27FC236}">
                <a16:creationId xmlns:a16="http://schemas.microsoft.com/office/drawing/2014/main" id="{DEF1740D-626B-426F-94F5-4CD83B9DF355}"/>
              </a:ext>
            </a:extLst>
          </p:cNvPr>
          <p:cNvSpPr txBox="1"/>
          <p:nvPr/>
        </p:nvSpPr>
        <p:spPr>
          <a:xfrm>
            <a:off x="5095557" y="2054266"/>
            <a:ext cx="372218" cy="369460"/>
          </a:xfrm>
          <a:prstGeom prst="rect">
            <a:avLst/>
          </a:prstGeom>
          <a:noFill/>
        </p:spPr>
        <p:txBody>
          <a:bodyPr wrap="none" rtlCol="0">
            <a:spAutoFit/>
          </a:bodyPr>
          <a:lstStyle/>
          <a:p>
            <a:r>
              <a:rPr lang="en-US" altLang="zh-CN" sz="1801" b="1" dirty="0"/>
              <a:t>…</a:t>
            </a:r>
            <a:endParaRPr lang="zh-CN" altLang="en-US" sz="1801" b="1" dirty="0"/>
          </a:p>
        </p:txBody>
      </p:sp>
      <p:sp>
        <p:nvSpPr>
          <p:cNvPr id="25" name="文本框 24">
            <a:extLst>
              <a:ext uri="{FF2B5EF4-FFF2-40B4-BE49-F238E27FC236}">
                <a16:creationId xmlns:a16="http://schemas.microsoft.com/office/drawing/2014/main" id="{B9740F4C-2C33-4CCE-B4F4-B934D8B78BEE}"/>
              </a:ext>
            </a:extLst>
          </p:cNvPr>
          <p:cNvSpPr txBox="1"/>
          <p:nvPr/>
        </p:nvSpPr>
        <p:spPr>
          <a:xfrm flipH="1">
            <a:off x="5467775" y="1506498"/>
            <a:ext cx="360000" cy="1512000"/>
          </a:xfrm>
          <a:prstGeom prst="rect">
            <a:avLst/>
          </a:prstGeom>
          <a:noFill/>
          <a:ln w="19050">
            <a:solidFill>
              <a:schemeClr val="tx1"/>
            </a:solidFill>
          </a:ln>
        </p:spPr>
        <p:txBody>
          <a:bodyPr vert="eaVert" wrap="square" rtlCol="0" anchor="ctr" anchorCtr="1">
            <a:spAutoFit/>
          </a:bodyPr>
          <a:lstStyle/>
          <a:p>
            <a:pPr algn="ctr"/>
            <a:r>
              <a:rPr lang="en-US" altLang="zh-CN" sz="1600" dirty="0">
                <a:latin typeface="Times New Roman" panose="02020603050405020304" pitchFamily="18" charset="0"/>
                <a:cs typeface="Times New Roman" panose="02020603050405020304" pitchFamily="18" charset="0"/>
              </a:rPr>
              <a:t>Conv</a:t>
            </a:r>
            <a:endParaRPr lang="zh-CN" altLang="en-US" sz="16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D6E9EF92-36F1-4FB4-987A-5CEF7E95FD0D}"/>
              </a:ext>
            </a:extLst>
          </p:cNvPr>
          <p:cNvCxnSpPr>
            <a:cxnSpLocks/>
          </p:cNvCxnSpPr>
          <p:nvPr/>
        </p:nvCxnSpPr>
        <p:spPr>
          <a:xfrm flipV="1">
            <a:off x="6337445" y="2238996"/>
            <a:ext cx="411377" cy="123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A65CA7D-8BA8-4226-9F85-48A90AD4F89C}"/>
              </a:ext>
            </a:extLst>
          </p:cNvPr>
          <p:cNvSpPr txBox="1"/>
          <p:nvPr/>
        </p:nvSpPr>
        <p:spPr>
          <a:xfrm flipH="1">
            <a:off x="5861639" y="1506498"/>
            <a:ext cx="360000" cy="1512000"/>
          </a:xfrm>
          <a:prstGeom prst="rect">
            <a:avLst/>
          </a:prstGeom>
          <a:noFill/>
          <a:ln w="19050">
            <a:solidFill>
              <a:schemeClr val="tx1"/>
            </a:solidFill>
          </a:ln>
        </p:spPr>
        <p:txBody>
          <a:bodyPr vert="eaVert" wrap="square" rtlCol="0" anchor="ctr" anchorCtr="1">
            <a:spAutoFit/>
          </a:bodyPr>
          <a:lstStyle/>
          <a:p>
            <a:pPr algn="ctr"/>
            <a:r>
              <a:rPr lang="en-US" altLang="zh-CN" sz="1600" dirty="0">
                <a:latin typeface="Times New Roman" panose="02020603050405020304" pitchFamily="18" charset="0"/>
                <a:cs typeface="Times New Roman" panose="02020603050405020304" pitchFamily="18" charset="0"/>
              </a:rPr>
              <a:t>Sigmoid</a:t>
            </a:r>
            <a:endParaRPr lang="zh-CN" altLang="en-US" sz="1600"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FC225349-31D6-4C7F-888D-246A01230C3B}"/>
              </a:ext>
            </a:extLst>
          </p:cNvPr>
          <p:cNvSpPr txBox="1"/>
          <p:nvPr/>
        </p:nvSpPr>
        <p:spPr>
          <a:xfrm flipH="1">
            <a:off x="6847115" y="1506498"/>
            <a:ext cx="360000" cy="1512000"/>
          </a:xfrm>
          <a:prstGeom prst="rect">
            <a:avLst/>
          </a:prstGeom>
          <a:noFill/>
          <a:ln w="19050">
            <a:solidFill>
              <a:schemeClr val="tx1"/>
            </a:solidFill>
          </a:ln>
        </p:spPr>
        <p:txBody>
          <a:bodyPr vert="eaVert" wrap="square" rtlCol="0" anchor="ctr" anchorCtr="1">
            <a:spAutoFit/>
          </a:bodyPr>
          <a:lstStyle/>
          <a:p>
            <a:pPr algn="ctr"/>
            <a:r>
              <a:rPr lang="en-US" altLang="zh-CN" sz="1600" dirty="0">
                <a:latin typeface="Times New Roman" panose="02020603050405020304" pitchFamily="18" charset="0"/>
                <a:cs typeface="Times New Roman" panose="02020603050405020304" pitchFamily="18" charset="0"/>
              </a:rPr>
              <a:t>Conv</a:t>
            </a:r>
            <a:endParaRPr lang="zh-CN" altLang="en-US" sz="1600" dirty="0">
              <a:latin typeface="Times New Roman" panose="02020603050405020304" pitchFamily="18" charset="0"/>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id="{15352B41-EDD9-4C2B-A974-85C54B03CFED}"/>
              </a:ext>
            </a:extLst>
          </p:cNvPr>
          <p:cNvCxnSpPr>
            <a:cxnSpLocks/>
          </p:cNvCxnSpPr>
          <p:nvPr/>
        </p:nvCxnSpPr>
        <p:spPr>
          <a:xfrm flipV="1">
            <a:off x="7305408" y="2226639"/>
            <a:ext cx="411377" cy="123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23F011C-31AF-42AE-8082-9406FE794FE7}"/>
              </a:ext>
            </a:extLst>
          </p:cNvPr>
          <p:cNvSpPr txBox="1"/>
          <p:nvPr/>
        </p:nvSpPr>
        <p:spPr>
          <a:xfrm flipH="1">
            <a:off x="7815078" y="1506498"/>
            <a:ext cx="360000" cy="1512000"/>
          </a:xfrm>
          <a:prstGeom prst="rect">
            <a:avLst/>
          </a:prstGeom>
          <a:noFill/>
          <a:ln w="19050">
            <a:solidFill>
              <a:schemeClr val="tx1"/>
            </a:solidFill>
          </a:ln>
        </p:spPr>
        <p:txBody>
          <a:bodyPr vert="eaVert" wrap="square" rtlCol="0" anchor="ctr" anchorCtr="1">
            <a:spAutoFit/>
          </a:bodyPr>
          <a:lstStyle/>
          <a:p>
            <a:pPr algn="ctr"/>
            <a:r>
              <a:rPr lang="en-US" altLang="zh-CN" sz="1600" dirty="0">
                <a:latin typeface="Times New Roman" panose="02020603050405020304" pitchFamily="18" charset="0"/>
                <a:cs typeface="Times New Roman" panose="02020603050405020304" pitchFamily="18" charset="0"/>
              </a:rPr>
              <a:t>Classifier</a:t>
            </a:r>
            <a:endParaRPr lang="zh-CN" altLang="en-US" sz="1600" dirty="0">
              <a:latin typeface="Times New Roman" panose="02020603050405020304" pitchFamily="18" charset="0"/>
              <a:cs typeface="Times New Roman" panose="02020603050405020304" pitchFamily="18" charset="0"/>
            </a:endParaRPr>
          </a:p>
        </p:txBody>
      </p:sp>
      <p:cxnSp>
        <p:nvCxnSpPr>
          <p:cNvPr id="32" name="直接箭头连接符 31">
            <a:extLst>
              <a:ext uri="{FF2B5EF4-FFF2-40B4-BE49-F238E27FC236}">
                <a16:creationId xmlns:a16="http://schemas.microsoft.com/office/drawing/2014/main" id="{76200541-B81A-45BE-9DD6-6810AB8FC637}"/>
              </a:ext>
            </a:extLst>
          </p:cNvPr>
          <p:cNvCxnSpPr>
            <a:cxnSpLocks/>
          </p:cNvCxnSpPr>
          <p:nvPr/>
        </p:nvCxnSpPr>
        <p:spPr>
          <a:xfrm flipV="1">
            <a:off x="8273371" y="2226639"/>
            <a:ext cx="411377" cy="123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1607FCA4-5FB1-4BD8-B949-ACE4FBDF3988}"/>
              </a:ext>
            </a:extLst>
          </p:cNvPr>
          <p:cNvCxnSpPr>
            <a:cxnSpLocks/>
          </p:cNvCxnSpPr>
          <p:nvPr/>
        </p:nvCxnSpPr>
        <p:spPr>
          <a:xfrm flipV="1">
            <a:off x="1943338" y="2277600"/>
            <a:ext cx="411377" cy="123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69BC36E0-E869-42AD-BA77-16D19E120A53}"/>
              </a:ext>
            </a:extLst>
          </p:cNvPr>
          <p:cNvSpPr txBox="1"/>
          <p:nvPr/>
        </p:nvSpPr>
        <p:spPr>
          <a:xfrm>
            <a:off x="8783041" y="2089542"/>
            <a:ext cx="74892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LOSS</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F6FC8D03-33E2-43C6-A258-E68846BD3FB4}"/>
              </a:ext>
            </a:extLst>
          </p:cNvPr>
          <p:cNvSpPr txBox="1"/>
          <p:nvPr/>
        </p:nvSpPr>
        <p:spPr>
          <a:xfrm>
            <a:off x="1132129" y="4354587"/>
            <a:ext cx="1338828"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协变量偏移</a:t>
            </a:r>
          </a:p>
        </p:txBody>
      </p:sp>
      <p:cxnSp>
        <p:nvCxnSpPr>
          <p:cNvPr id="9" name="直接箭头连接符 8">
            <a:extLst>
              <a:ext uri="{FF2B5EF4-FFF2-40B4-BE49-F238E27FC236}">
                <a16:creationId xmlns:a16="http://schemas.microsoft.com/office/drawing/2014/main" id="{889A9986-B114-4691-B441-C956B7A0CBE7}"/>
              </a:ext>
            </a:extLst>
          </p:cNvPr>
          <p:cNvCxnSpPr/>
          <p:nvPr/>
        </p:nvCxnSpPr>
        <p:spPr>
          <a:xfrm flipH="1">
            <a:off x="8273371" y="2396145"/>
            <a:ext cx="411377"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FADB1A5-5EE7-4D31-A7CC-A29B84B686E5}"/>
              </a:ext>
            </a:extLst>
          </p:cNvPr>
          <p:cNvCxnSpPr/>
          <p:nvPr/>
        </p:nvCxnSpPr>
        <p:spPr>
          <a:xfrm flipH="1">
            <a:off x="7305407" y="2443080"/>
            <a:ext cx="411377"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E0A5E32B-3F47-45BB-9F85-1F6B3ACF6DC2}"/>
              </a:ext>
            </a:extLst>
          </p:cNvPr>
          <p:cNvCxnSpPr/>
          <p:nvPr/>
        </p:nvCxnSpPr>
        <p:spPr>
          <a:xfrm flipH="1">
            <a:off x="6337444" y="2431649"/>
            <a:ext cx="411377"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589A3941-7879-4E63-9E05-7A30F01E2BA9}"/>
              </a:ext>
            </a:extLst>
          </p:cNvPr>
          <p:cNvCxnSpPr/>
          <p:nvPr/>
        </p:nvCxnSpPr>
        <p:spPr>
          <a:xfrm flipH="1">
            <a:off x="3390914" y="2396145"/>
            <a:ext cx="411377"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FB85F518-0134-4EEF-AEE1-2CC21C8D0FFD}"/>
              </a:ext>
            </a:extLst>
          </p:cNvPr>
          <p:cNvSpPr txBox="1"/>
          <p:nvPr/>
        </p:nvSpPr>
        <p:spPr>
          <a:xfrm>
            <a:off x="3160082" y="3728102"/>
            <a:ext cx="1569660"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模型训练困难</a:t>
            </a:r>
          </a:p>
        </p:txBody>
      </p:sp>
      <p:sp>
        <p:nvSpPr>
          <p:cNvPr id="44" name="文本框 43">
            <a:extLst>
              <a:ext uri="{FF2B5EF4-FFF2-40B4-BE49-F238E27FC236}">
                <a16:creationId xmlns:a16="http://schemas.microsoft.com/office/drawing/2014/main" id="{9B5187FA-E423-46DD-99F8-E9DB369B8624}"/>
              </a:ext>
            </a:extLst>
          </p:cNvPr>
          <p:cNvSpPr txBox="1"/>
          <p:nvPr/>
        </p:nvSpPr>
        <p:spPr>
          <a:xfrm>
            <a:off x="3390914" y="4354587"/>
            <a:ext cx="1107996"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梯度消失</a:t>
            </a:r>
          </a:p>
        </p:txBody>
      </p:sp>
      <p:sp>
        <p:nvSpPr>
          <p:cNvPr id="45" name="文本框 44">
            <a:extLst>
              <a:ext uri="{FF2B5EF4-FFF2-40B4-BE49-F238E27FC236}">
                <a16:creationId xmlns:a16="http://schemas.microsoft.com/office/drawing/2014/main" id="{CD3700D7-0202-42DF-88AB-938C11BCD874}"/>
              </a:ext>
            </a:extLst>
          </p:cNvPr>
          <p:cNvSpPr txBox="1"/>
          <p:nvPr/>
        </p:nvSpPr>
        <p:spPr>
          <a:xfrm>
            <a:off x="3160082" y="4977361"/>
            <a:ext cx="1569660"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初始参数敏感</a:t>
            </a:r>
          </a:p>
        </p:txBody>
      </p:sp>
      <p:sp>
        <p:nvSpPr>
          <p:cNvPr id="46" name="文本框 45">
            <a:extLst>
              <a:ext uri="{FF2B5EF4-FFF2-40B4-BE49-F238E27FC236}">
                <a16:creationId xmlns:a16="http://schemas.microsoft.com/office/drawing/2014/main" id="{DE907DC1-EAFD-4A9E-B271-7E16437F8B5F}"/>
              </a:ext>
            </a:extLst>
          </p:cNvPr>
          <p:cNvSpPr txBox="1"/>
          <p:nvPr/>
        </p:nvSpPr>
        <p:spPr>
          <a:xfrm>
            <a:off x="6466459" y="4356000"/>
            <a:ext cx="2492990"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固定每一层的输入分布</a:t>
            </a:r>
          </a:p>
        </p:txBody>
      </p:sp>
      <p:sp>
        <p:nvSpPr>
          <p:cNvPr id="47" name="文本框 46">
            <a:extLst>
              <a:ext uri="{FF2B5EF4-FFF2-40B4-BE49-F238E27FC236}">
                <a16:creationId xmlns:a16="http://schemas.microsoft.com/office/drawing/2014/main" id="{1182953F-5B5E-42DE-8636-3AE35BBA8247}"/>
              </a:ext>
            </a:extLst>
          </p:cNvPr>
          <p:cNvSpPr txBox="1"/>
          <p:nvPr/>
        </p:nvSpPr>
        <p:spPr>
          <a:xfrm>
            <a:off x="9295564" y="3732620"/>
            <a:ext cx="1569660"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加速模型训练</a:t>
            </a:r>
          </a:p>
        </p:txBody>
      </p:sp>
      <p:sp>
        <p:nvSpPr>
          <p:cNvPr id="48" name="文本框 47">
            <a:extLst>
              <a:ext uri="{FF2B5EF4-FFF2-40B4-BE49-F238E27FC236}">
                <a16:creationId xmlns:a16="http://schemas.microsoft.com/office/drawing/2014/main" id="{A521AE22-5878-489E-9C22-31F408A200FA}"/>
              </a:ext>
            </a:extLst>
          </p:cNvPr>
          <p:cNvSpPr txBox="1"/>
          <p:nvPr/>
        </p:nvSpPr>
        <p:spPr>
          <a:xfrm>
            <a:off x="9431874" y="4359324"/>
            <a:ext cx="1338828"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梯度更稳定</a:t>
            </a:r>
          </a:p>
        </p:txBody>
      </p:sp>
      <p:sp>
        <p:nvSpPr>
          <p:cNvPr id="11" name="箭头: 右 10">
            <a:extLst>
              <a:ext uri="{FF2B5EF4-FFF2-40B4-BE49-F238E27FC236}">
                <a16:creationId xmlns:a16="http://schemas.microsoft.com/office/drawing/2014/main" id="{C30D2DE0-97DD-4505-B4BE-8D5D14D898D7}"/>
              </a:ext>
            </a:extLst>
          </p:cNvPr>
          <p:cNvSpPr/>
          <p:nvPr/>
        </p:nvSpPr>
        <p:spPr>
          <a:xfrm>
            <a:off x="5688277" y="4296039"/>
            <a:ext cx="570673" cy="483668"/>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2E7305BD-3275-4B09-83E9-7996CE5F0B6D}"/>
              </a:ext>
            </a:extLst>
          </p:cNvPr>
          <p:cNvSpPr txBox="1"/>
          <p:nvPr/>
        </p:nvSpPr>
        <p:spPr>
          <a:xfrm>
            <a:off x="9025910" y="4964370"/>
            <a:ext cx="2492990"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减少对初始参数的依赖</a:t>
            </a:r>
          </a:p>
        </p:txBody>
      </p:sp>
      <p:sp>
        <p:nvSpPr>
          <p:cNvPr id="12" name="文本框 11">
            <a:extLst>
              <a:ext uri="{FF2B5EF4-FFF2-40B4-BE49-F238E27FC236}">
                <a16:creationId xmlns:a16="http://schemas.microsoft.com/office/drawing/2014/main" id="{1C098F24-1CA2-4908-9076-76D8D457088A}"/>
              </a:ext>
            </a:extLst>
          </p:cNvPr>
          <p:cNvSpPr txBox="1"/>
          <p:nvPr/>
        </p:nvSpPr>
        <p:spPr>
          <a:xfrm>
            <a:off x="912981" y="1613442"/>
            <a:ext cx="1436393" cy="1431161"/>
          </a:xfrm>
          <a:prstGeom prst="rect">
            <a:avLst/>
          </a:prstGeom>
          <a:noFill/>
        </p:spPr>
        <p:txBody>
          <a:bodyPr wrap="square" rtlCol="0">
            <a:spAutoFit/>
          </a:bodyPr>
          <a:lstStyle/>
          <a:p>
            <a:pPr>
              <a:spcAft>
                <a:spcPts val="600"/>
              </a:spcAft>
            </a:pPr>
            <a:r>
              <a:rPr lang="en-US" altLang="zh-CN" dirty="0">
                <a:latin typeface="Times New Roman" panose="02020603050405020304" pitchFamily="18" charset="0"/>
                <a:cs typeface="Times New Roman" panose="02020603050405020304" pitchFamily="18" charset="0"/>
              </a:rPr>
              <a:t>Batch 1</a:t>
            </a:r>
          </a:p>
          <a:p>
            <a:pPr>
              <a:spcAft>
                <a:spcPts val="600"/>
              </a:spcAft>
            </a:pPr>
            <a:r>
              <a:rPr lang="en-US" altLang="zh-CN" dirty="0">
                <a:latin typeface="Times New Roman" panose="02020603050405020304" pitchFamily="18" charset="0"/>
                <a:cs typeface="Times New Roman" panose="02020603050405020304" pitchFamily="18" charset="0"/>
              </a:rPr>
              <a:t>Batch 2</a:t>
            </a:r>
          </a:p>
          <a:p>
            <a:pPr>
              <a:spcAft>
                <a:spcPts val="600"/>
              </a:spcAft>
            </a:pPr>
            <a:r>
              <a:rPr lang="en-US" altLang="zh-CN" dirty="0">
                <a:latin typeface="Times New Roman" panose="02020603050405020304" pitchFamily="18" charset="0"/>
                <a:cs typeface="Times New Roman" panose="02020603050405020304" pitchFamily="18" charset="0"/>
              </a:rPr>
              <a:t>…</a:t>
            </a:r>
          </a:p>
          <a:p>
            <a:pPr>
              <a:spcAft>
                <a:spcPts val="600"/>
              </a:spcAft>
            </a:pPr>
            <a:r>
              <a:rPr lang="en-US" altLang="zh-CN" dirty="0">
                <a:latin typeface="Times New Roman" panose="02020603050405020304" pitchFamily="18" charset="0"/>
                <a:cs typeface="Times New Roman" panose="02020603050405020304" pitchFamily="18" charset="0"/>
              </a:rPr>
              <a:t>Batch N</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Domain Generalization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25ACBACC-B8F3-445A-90F8-9E33E32CAF17}"/>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Learning to Optimize Domain Specific Normalization for Domain Generalization  ECCV 2020</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22252847-5C5D-4D65-92AF-E41B914AF625}"/>
              </a:ext>
            </a:extLst>
          </p:cNvPr>
          <p:cNvPicPr>
            <a:picLocks noChangeAspect="1"/>
          </p:cNvPicPr>
          <p:nvPr/>
        </p:nvPicPr>
        <p:blipFill rotWithShape="1">
          <a:blip r:embed="rId4"/>
          <a:srcRect t="-1" b="2912"/>
          <a:stretch/>
        </p:blipFill>
        <p:spPr>
          <a:xfrm>
            <a:off x="333357" y="1482731"/>
            <a:ext cx="11361756" cy="3918885"/>
          </a:xfrm>
          <a:prstGeom prst="rect">
            <a:avLst/>
          </a:prstGeom>
        </p:spPr>
      </p:pic>
    </p:spTree>
    <p:extLst>
      <p:ext uri="{BB962C8B-B14F-4D97-AF65-F5344CB8AC3E}">
        <p14:creationId xmlns:p14="http://schemas.microsoft.com/office/powerpoint/2010/main" val="153132833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4" name="标题占位符 1">
            <a:extLst>
              <a:ext uri="{FF2B5EF4-FFF2-40B4-BE49-F238E27FC236}">
                <a16:creationId xmlns:a16="http://schemas.microsoft.com/office/drawing/2014/main" id="{050D8A2D-5E0B-4279-B3F0-8F50AFEB3D5A}"/>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Batch Normalization</a:t>
            </a:r>
          </a:p>
        </p:txBody>
      </p:sp>
      <p:sp>
        <p:nvSpPr>
          <p:cNvPr id="16" name="文本框 15">
            <a:extLst>
              <a:ext uri="{FF2B5EF4-FFF2-40B4-BE49-F238E27FC236}">
                <a16:creationId xmlns:a16="http://schemas.microsoft.com/office/drawing/2014/main" id="{B590AC0B-8ED7-4715-A949-1E5DD50BA91A}"/>
              </a:ext>
            </a:extLst>
          </p:cNvPr>
          <p:cNvSpPr txBox="1"/>
          <p:nvPr/>
        </p:nvSpPr>
        <p:spPr>
          <a:xfrm>
            <a:off x="592554" y="948790"/>
            <a:ext cx="10272670" cy="369332"/>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Batch Normalization: Accelerating Deep Network Training by Reducing Internal Covariate Shift   </a:t>
            </a:r>
            <a:r>
              <a:rPr lang="en-US" altLang="zh-CN" b="1" dirty="0">
                <a:latin typeface="Times New Roman" panose="02020603050405020304" pitchFamily="18" charset="0"/>
                <a:cs typeface="Times New Roman" panose="02020603050405020304" pitchFamily="18" charset="0"/>
              </a:rPr>
              <a:t>2015</a:t>
            </a:r>
            <a:endParaRPr lang="zh-CN" altLang="en-US"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A6BCC1B2-D115-435C-A222-9D3C26726D21}"/>
              </a:ext>
            </a:extLst>
          </p:cNvPr>
          <p:cNvPicPr>
            <a:picLocks noChangeAspect="1"/>
          </p:cNvPicPr>
          <p:nvPr/>
        </p:nvPicPr>
        <p:blipFill>
          <a:blip r:embed="rId4"/>
          <a:stretch>
            <a:fillRect/>
          </a:stretch>
        </p:blipFill>
        <p:spPr>
          <a:xfrm>
            <a:off x="660400" y="1838213"/>
            <a:ext cx="4413825" cy="3181574"/>
          </a:xfrm>
          <a:prstGeom prst="rect">
            <a:avLst/>
          </a:prstGeom>
        </p:spPr>
      </p:pic>
      <p:pic>
        <p:nvPicPr>
          <p:cNvPr id="4" name="图片 3">
            <a:extLst>
              <a:ext uri="{FF2B5EF4-FFF2-40B4-BE49-F238E27FC236}">
                <a16:creationId xmlns:a16="http://schemas.microsoft.com/office/drawing/2014/main" id="{4F7432A9-1ED9-4F21-9111-053C58BC1CF0}"/>
              </a:ext>
            </a:extLst>
          </p:cNvPr>
          <p:cNvPicPr>
            <a:picLocks noChangeAspect="1"/>
          </p:cNvPicPr>
          <p:nvPr/>
        </p:nvPicPr>
        <p:blipFill>
          <a:blip r:embed="rId5"/>
          <a:stretch>
            <a:fillRect/>
          </a:stretch>
        </p:blipFill>
        <p:spPr>
          <a:xfrm>
            <a:off x="6856204" y="1331771"/>
            <a:ext cx="3775937" cy="5236056"/>
          </a:xfrm>
          <a:prstGeom prst="rect">
            <a:avLst/>
          </a:prstGeom>
        </p:spPr>
      </p:pic>
      <p:sp>
        <p:nvSpPr>
          <p:cNvPr id="2" name="矩形 1">
            <a:extLst>
              <a:ext uri="{FF2B5EF4-FFF2-40B4-BE49-F238E27FC236}">
                <a16:creationId xmlns:a16="http://schemas.microsoft.com/office/drawing/2014/main" id="{B995C6A4-EF87-41CE-8B95-000C1ABE046A}"/>
              </a:ext>
            </a:extLst>
          </p:cNvPr>
          <p:cNvSpPr/>
          <p:nvPr/>
        </p:nvSpPr>
        <p:spPr>
          <a:xfrm>
            <a:off x="965200" y="4518212"/>
            <a:ext cx="2145553" cy="27790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5D22C786-07F0-4FA2-BD6B-629FF7625A84}"/>
              </a:ext>
            </a:extLst>
          </p:cNvPr>
          <p:cNvSpPr txBox="1"/>
          <p:nvPr/>
        </p:nvSpPr>
        <p:spPr>
          <a:xfrm>
            <a:off x="2356869" y="5096127"/>
            <a:ext cx="2268071"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恢复网络的表示能力</a:t>
            </a:r>
          </a:p>
        </p:txBody>
      </p:sp>
      <p:sp>
        <p:nvSpPr>
          <p:cNvPr id="8" name="对话气泡: 椭圆形 7">
            <a:extLst>
              <a:ext uri="{FF2B5EF4-FFF2-40B4-BE49-F238E27FC236}">
                <a16:creationId xmlns:a16="http://schemas.microsoft.com/office/drawing/2014/main" id="{E1A6EDD8-9C7D-434B-B431-323F098758AA}"/>
              </a:ext>
            </a:extLst>
          </p:cNvPr>
          <p:cNvSpPr/>
          <p:nvPr/>
        </p:nvSpPr>
        <p:spPr>
          <a:xfrm flipV="1">
            <a:off x="2086879" y="4902252"/>
            <a:ext cx="2780956" cy="736547"/>
          </a:xfrm>
          <a:prstGeom prst="wedgeEllipse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CDC8039B-7356-4255-94B1-2D5EF6FCAD07}"/>
              </a:ext>
            </a:extLst>
          </p:cNvPr>
          <p:cNvSpPr/>
          <p:nvPr/>
        </p:nvSpPr>
        <p:spPr>
          <a:xfrm>
            <a:off x="7171765" y="3702424"/>
            <a:ext cx="3379694" cy="43030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F2803AA-A6F3-4374-9BAC-C960BC628200}"/>
                  </a:ext>
                </a:extLst>
              </p:cNvPr>
              <p:cNvSpPr txBox="1"/>
              <p:nvPr/>
            </p:nvSpPr>
            <p:spPr>
              <a:xfrm>
                <a:off x="4384592" y="5744933"/>
                <a:ext cx="2285149" cy="5568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0" smtClean="0">
                          <a:solidFill>
                            <a:srgbClr val="C00000"/>
                          </a:solidFill>
                          <a:latin typeface="Cambria Math" panose="02040503050406030204" pitchFamily="18" charset="0"/>
                        </a:rPr>
                        <m:t> </m:t>
                      </m:r>
                      <m:r>
                        <m:rPr>
                          <m:sty m:val="p"/>
                        </m:rPr>
                        <a:rPr lang="en-US" altLang="zh-CN" sz="1400" b="0" i="0" smtClean="0">
                          <a:solidFill>
                            <a:srgbClr val="C00000"/>
                          </a:solidFill>
                          <a:latin typeface="Cambria Math" panose="02040503050406030204" pitchFamily="18" charset="0"/>
                        </a:rPr>
                        <m:t>y</m:t>
                      </m:r>
                      <m:r>
                        <a:rPr lang="en-US" altLang="zh-CN" sz="1400" i="1" smtClean="0">
                          <a:solidFill>
                            <a:srgbClr val="C00000"/>
                          </a:solidFill>
                          <a:latin typeface="Cambria Math" panose="02040503050406030204" pitchFamily="18" charset="0"/>
                        </a:rPr>
                        <m:t>=</m:t>
                      </m:r>
                      <m:r>
                        <a:rPr lang="zh-CN" altLang="en-US" sz="1400" i="1" smtClean="0">
                          <a:solidFill>
                            <a:srgbClr val="C00000"/>
                          </a:solidFill>
                          <a:latin typeface="Cambria Math" panose="02040503050406030204" pitchFamily="18" charset="0"/>
                        </a:rPr>
                        <m:t>𝛾</m:t>
                      </m:r>
                      <m:d>
                        <m:dPr>
                          <m:ctrlPr>
                            <a:rPr lang="en-US" altLang="zh-CN" sz="1400" b="0" i="1" smtClean="0">
                              <a:solidFill>
                                <a:srgbClr val="C00000"/>
                              </a:solidFill>
                              <a:latin typeface="Cambria Math" panose="02040503050406030204" pitchFamily="18" charset="0"/>
                            </a:rPr>
                          </m:ctrlPr>
                        </m:dPr>
                        <m:e>
                          <m:f>
                            <m:fPr>
                              <m:ctrlPr>
                                <a:rPr lang="en-US" altLang="zh-CN" sz="1400" b="0" i="1" smtClean="0">
                                  <a:solidFill>
                                    <a:srgbClr val="C00000"/>
                                  </a:solidFill>
                                  <a:latin typeface="Cambria Math" panose="02040503050406030204" pitchFamily="18" charset="0"/>
                                </a:rPr>
                              </m:ctrlPr>
                            </m:fPr>
                            <m:num>
                              <m:r>
                                <a:rPr lang="en-US" altLang="zh-CN" sz="1400" b="0" i="1" smtClean="0">
                                  <a:solidFill>
                                    <a:srgbClr val="C00000"/>
                                  </a:solidFill>
                                  <a:latin typeface="Cambria Math" panose="02040503050406030204" pitchFamily="18" charset="0"/>
                                </a:rPr>
                                <m:t>𝑥</m:t>
                              </m:r>
                              <m:r>
                                <a:rPr lang="en-US" altLang="zh-CN" sz="1400" b="0" i="1" smtClean="0">
                                  <a:solidFill>
                                    <a:srgbClr val="C00000"/>
                                  </a:solidFill>
                                  <a:latin typeface="Cambria Math" panose="02040503050406030204" pitchFamily="18" charset="0"/>
                                </a:rPr>
                                <m:t>−</m:t>
                              </m:r>
                              <m:r>
                                <a:rPr lang="en-US" altLang="zh-CN" sz="1400" b="0" i="1" smtClean="0">
                                  <a:solidFill>
                                    <a:srgbClr val="C00000"/>
                                  </a:solidFill>
                                  <a:latin typeface="Cambria Math" panose="02040503050406030204" pitchFamily="18" charset="0"/>
                                </a:rPr>
                                <m:t>𝐸</m:t>
                              </m:r>
                              <m:r>
                                <a:rPr lang="en-US" altLang="zh-CN" sz="1400" b="0" i="1" smtClean="0">
                                  <a:solidFill>
                                    <a:srgbClr val="C00000"/>
                                  </a:solidFill>
                                  <a:latin typeface="Cambria Math" panose="02040503050406030204" pitchFamily="18" charset="0"/>
                                </a:rPr>
                                <m:t>[</m:t>
                              </m:r>
                              <m:r>
                                <a:rPr lang="en-US" altLang="zh-CN" sz="1400" b="0" i="1" smtClean="0">
                                  <a:solidFill>
                                    <a:srgbClr val="C00000"/>
                                  </a:solidFill>
                                  <a:latin typeface="Cambria Math" panose="02040503050406030204" pitchFamily="18" charset="0"/>
                                </a:rPr>
                                <m:t>𝑥</m:t>
                              </m:r>
                              <m:r>
                                <a:rPr lang="en-US" altLang="zh-CN" sz="1400" b="0" i="1" smtClean="0">
                                  <a:solidFill>
                                    <a:srgbClr val="C00000"/>
                                  </a:solidFill>
                                  <a:latin typeface="Cambria Math" panose="02040503050406030204" pitchFamily="18" charset="0"/>
                                </a:rPr>
                                <m:t>]</m:t>
                              </m:r>
                            </m:num>
                            <m:den>
                              <m:rad>
                                <m:radPr>
                                  <m:degHide m:val="on"/>
                                  <m:ctrlPr>
                                    <a:rPr lang="en-US" altLang="zh-CN" sz="1400" b="0" i="1" smtClean="0">
                                      <a:solidFill>
                                        <a:srgbClr val="C00000"/>
                                      </a:solidFill>
                                      <a:latin typeface="Cambria Math" panose="02040503050406030204" pitchFamily="18" charset="0"/>
                                    </a:rPr>
                                  </m:ctrlPr>
                                </m:radPr>
                                <m:deg/>
                                <m:e>
                                  <m:r>
                                    <a:rPr lang="en-US" altLang="zh-CN" sz="1400" b="0" i="1" smtClean="0">
                                      <a:solidFill>
                                        <a:srgbClr val="C00000"/>
                                      </a:solidFill>
                                      <a:latin typeface="Cambria Math" panose="02040503050406030204" pitchFamily="18" charset="0"/>
                                    </a:rPr>
                                    <m:t>𝑉𝑎𝑟</m:t>
                                  </m:r>
                                  <m:d>
                                    <m:dPr>
                                      <m:begChr m:val="["/>
                                      <m:endChr m:val="]"/>
                                      <m:ctrlPr>
                                        <a:rPr lang="en-US" altLang="zh-CN" sz="1400" b="0" i="1" smtClean="0">
                                          <a:solidFill>
                                            <a:srgbClr val="C00000"/>
                                          </a:solidFill>
                                          <a:latin typeface="Cambria Math" panose="02040503050406030204" pitchFamily="18" charset="0"/>
                                        </a:rPr>
                                      </m:ctrlPr>
                                    </m:dPr>
                                    <m:e>
                                      <m:r>
                                        <a:rPr lang="en-US" altLang="zh-CN" sz="1400" b="0" i="1" smtClean="0">
                                          <a:solidFill>
                                            <a:srgbClr val="C00000"/>
                                          </a:solidFill>
                                          <a:latin typeface="Cambria Math" panose="02040503050406030204" pitchFamily="18" charset="0"/>
                                        </a:rPr>
                                        <m:t>𝑥</m:t>
                                      </m:r>
                                    </m:e>
                                  </m:d>
                                  <m:r>
                                    <a:rPr lang="en-US" altLang="zh-CN" sz="1400" b="0" i="1" smtClean="0">
                                      <a:solidFill>
                                        <a:srgbClr val="C00000"/>
                                      </a:solidFill>
                                      <a:latin typeface="Cambria Math" panose="02040503050406030204" pitchFamily="18" charset="0"/>
                                    </a:rPr>
                                    <m:t>+</m:t>
                                  </m:r>
                                  <m:r>
                                    <a:rPr lang="zh-CN" altLang="en-US" sz="1400" b="0" i="1" smtClean="0">
                                      <a:solidFill>
                                        <a:srgbClr val="C00000"/>
                                      </a:solidFill>
                                      <a:latin typeface="Cambria Math" panose="02040503050406030204" pitchFamily="18" charset="0"/>
                                    </a:rPr>
                                    <m:t>𝜀</m:t>
                                  </m:r>
                                </m:e>
                              </m:rad>
                            </m:den>
                          </m:f>
                        </m:e>
                      </m:d>
                      <m:r>
                        <a:rPr lang="en-US" altLang="zh-CN" sz="1400" b="0" i="1" smtClean="0">
                          <a:solidFill>
                            <a:srgbClr val="C00000"/>
                          </a:solidFill>
                          <a:latin typeface="Cambria Math" panose="02040503050406030204" pitchFamily="18" charset="0"/>
                        </a:rPr>
                        <m:t>+</m:t>
                      </m:r>
                      <m:r>
                        <a:rPr lang="zh-CN" altLang="en-US" sz="1400" b="0" i="1" smtClean="0">
                          <a:solidFill>
                            <a:srgbClr val="C00000"/>
                          </a:solidFill>
                          <a:latin typeface="Cambria Math" panose="02040503050406030204" pitchFamily="18" charset="0"/>
                        </a:rPr>
                        <m:t>𝛽</m:t>
                      </m:r>
                    </m:oMath>
                  </m:oMathPara>
                </a14:m>
                <a:endParaRPr lang="zh-CN" altLang="en-US" sz="1400" dirty="0">
                  <a:solidFill>
                    <a:srgbClr val="C00000"/>
                  </a:solidFill>
                </a:endParaRPr>
              </a:p>
            </p:txBody>
          </p:sp>
        </mc:Choice>
        <mc:Fallback xmlns="">
          <p:sp>
            <p:nvSpPr>
              <p:cNvPr id="10" name="文本框 9">
                <a:extLst>
                  <a:ext uri="{FF2B5EF4-FFF2-40B4-BE49-F238E27FC236}">
                    <a16:creationId xmlns:a16="http://schemas.microsoft.com/office/drawing/2014/main" id="{BF2803AA-A6F3-4374-9BAC-C960BC628200}"/>
                  </a:ext>
                </a:extLst>
              </p:cNvPr>
              <p:cNvSpPr txBox="1">
                <a:spLocks noRot="1" noChangeAspect="1" noMove="1" noResize="1" noEditPoints="1" noAdjustHandles="1" noChangeArrowheads="1" noChangeShapeType="1" noTextEdit="1"/>
              </p:cNvSpPr>
              <p:nvPr/>
            </p:nvSpPr>
            <p:spPr>
              <a:xfrm>
                <a:off x="4384592" y="5744933"/>
                <a:ext cx="2285149" cy="556819"/>
              </a:xfrm>
              <a:prstGeom prst="rect">
                <a:avLst/>
              </a:prstGeom>
              <a:blipFill>
                <a:blip r:embed="rId6"/>
                <a:stretch>
                  <a:fillRect/>
                </a:stretch>
              </a:blipFill>
            </p:spPr>
            <p:txBody>
              <a:bodyPr/>
              <a:lstStyle/>
              <a:p>
                <a:r>
                  <a:rPr lang="zh-CN" altLang="en-US">
                    <a:noFill/>
                  </a:rPr>
                  <a:t> </a:t>
                </a:r>
              </a:p>
            </p:txBody>
          </p:sp>
        </mc:Fallback>
      </mc:AlternateContent>
      <p:cxnSp>
        <p:nvCxnSpPr>
          <p:cNvPr id="12" name="直接箭头连接符 11">
            <a:extLst>
              <a:ext uri="{FF2B5EF4-FFF2-40B4-BE49-F238E27FC236}">
                <a16:creationId xmlns:a16="http://schemas.microsoft.com/office/drawing/2014/main" id="{C63857B6-FE51-4907-852F-F53A6E1FA75D}"/>
              </a:ext>
            </a:extLst>
          </p:cNvPr>
          <p:cNvCxnSpPr/>
          <p:nvPr/>
        </p:nvCxnSpPr>
        <p:spPr>
          <a:xfrm flipH="1">
            <a:off x="6669741" y="6023342"/>
            <a:ext cx="555811"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73592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4" name="标题占位符 1">
            <a:extLst>
              <a:ext uri="{FF2B5EF4-FFF2-40B4-BE49-F238E27FC236}">
                <a16:creationId xmlns:a16="http://schemas.microsoft.com/office/drawing/2014/main" id="{050D8A2D-5E0B-4279-B3F0-8F50AFEB3D5A}"/>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Batch Normalization</a:t>
            </a:r>
          </a:p>
        </p:txBody>
      </p:sp>
      <p:sp>
        <p:nvSpPr>
          <p:cNvPr id="16" name="文本框 15">
            <a:extLst>
              <a:ext uri="{FF2B5EF4-FFF2-40B4-BE49-F238E27FC236}">
                <a16:creationId xmlns:a16="http://schemas.microsoft.com/office/drawing/2014/main" id="{B590AC0B-8ED7-4715-A949-1E5DD50BA91A}"/>
              </a:ext>
            </a:extLst>
          </p:cNvPr>
          <p:cNvSpPr txBox="1"/>
          <p:nvPr/>
        </p:nvSpPr>
        <p:spPr>
          <a:xfrm>
            <a:off x="592554" y="948790"/>
            <a:ext cx="10272670" cy="369332"/>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Batch Normalization: Accelerating Deep Network Training by Reducing Internal Covariate Shift   </a:t>
            </a:r>
            <a:r>
              <a:rPr lang="en-US" altLang="zh-CN" b="1" dirty="0">
                <a:latin typeface="Times New Roman" panose="02020603050405020304" pitchFamily="18" charset="0"/>
                <a:cs typeface="Times New Roman" panose="02020603050405020304" pitchFamily="18" charset="0"/>
              </a:rPr>
              <a:t>2015</a:t>
            </a:r>
            <a:endParaRPr lang="zh-CN" altLang="en-US"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4D32B340-94E9-4110-947D-8378DF31A192}"/>
              </a:ext>
            </a:extLst>
          </p:cNvPr>
          <p:cNvSpPr txBox="1"/>
          <p:nvPr/>
        </p:nvSpPr>
        <p:spPr>
          <a:xfrm>
            <a:off x="617338" y="1639184"/>
            <a:ext cx="4801314" cy="369332"/>
          </a:xfrm>
          <a:prstGeom prst="rect">
            <a:avLst/>
          </a:prstGeom>
          <a:noFill/>
        </p:spPr>
        <p:txBody>
          <a:bodyPr wrap="none" rtlCol="0">
            <a:spAutoFit/>
          </a:bodyPr>
          <a:lstStyle/>
          <a:p>
            <a:r>
              <a:rPr lang="zh-CN" altLang="en-US" dirty="0">
                <a:solidFill>
                  <a:srgbClr val="C00000"/>
                </a:solidFill>
                <a:latin typeface="宋体" panose="02010600030101010101" pitchFamily="2" charset="-122"/>
                <a:ea typeface="宋体" panose="02010600030101010101" pitchFamily="2" charset="-122"/>
              </a:rPr>
              <a:t>存在问题：统计信息能否使样本正常归一化？</a:t>
            </a:r>
          </a:p>
        </p:txBody>
      </p:sp>
      <p:sp>
        <p:nvSpPr>
          <p:cNvPr id="5" name="文本框 4">
            <a:extLst>
              <a:ext uri="{FF2B5EF4-FFF2-40B4-BE49-F238E27FC236}">
                <a16:creationId xmlns:a16="http://schemas.microsoft.com/office/drawing/2014/main" id="{09DCC182-18E0-4987-AEEB-0F382F9C3C60}"/>
              </a:ext>
            </a:extLst>
          </p:cNvPr>
          <p:cNvSpPr txBox="1"/>
          <p:nvPr/>
        </p:nvSpPr>
        <p:spPr>
          <a:xfrm>
            <a:off x="662592" y="2237226"/>
            <a:ext cx="7629012" cy="800219"/>
          </a:xfrm>
          <a:prstGeom prst="rect">
            <a:avLst/>
          </a:prstGeom>
          <a:noFill/>
        </p:spPr>
        <p:txBody>
          <a:bodyPr wrap="none" rtlCol="0">
            <a:spAutoFit/>
          </a:bodyPr>
          <a:lstStyle/>
          <a:p>
            <a:pPr marL="285750" indent="-285750">
              <a:spcAft>
                <a:spcPts val="1200"/>
              </a:spcAft>
              <a:buFont typeface="Arial" panose="020B0604020202020204" pitchFamily="34" charset="0"/>
              <a:buChar char="•"/>
            </a:pPr>
            <a:r>
              <a:rPr lang="zh-CN" altLang="en-US" dirty="0">
                <a:latin typeface="宋体" panose="02010600030101010101" pitchFamily="2" charset="-122"/>
                <a:ea typeface="宋体" panose="02010600030101010101" pitchFamily="2" charset="-122"/>
              </a:rPr>
              <a:t>训练阶段：</a:t>
            </a:r>
            <a:r>
              <a:rPr lang="zh-CN" altLang="en-US" b="1" i="0" dirty="0">
                <a:solidFill>
                  <a:srgbClr val="2C2C36"/>
                </a:solidFill>
                <a:effectLst/>
                <a:latin typeface="宋体" panose="02010600030101010101" pitchFamily="2" charset="-122"/>
                <a:ea typeface="宋体" panose="02010600030101010101" pitchFamily="2" charset="-122"/>
              </a:rPr>
              <a:t>整个训练数据集是否可以用单一的高斯分布刻画？</a:t>
            </a:r>
            <a:endParaRPr lang="en-US" altLang="zh-CN" dirty="0">
              <a:latin typeface="宋体" panose="02010600030101010101" pitchFamily="2" charset="-122"/>
              <a:ea typeface="宋体" panose="02010600030101010101" pitchFamily="2" charset="-122"/>
            </a:endParaRPr>
          </a:p>
          <a:p>
            <a:pPr marL="285750" indent="-285750">
              <a:spcAft>
                <a:spcPts val="1200"/>
              </a:spcAft>
              <a:buFont typeface="Arial" panose="020B0604020202020204" pitchFamily="34" charset="0"/>
              <a:buChar char="•"/>
            </a:pPr>
            <a:r>
              <a:rPr lang="zh-CN" altLang="en-US" dirty="0">
                <a:latin typeface="宋体" panose="02010600030101010101" pitchFamily="2" charset="-122"/>
                <a:ea typeface="宋体" panose="02010600030101010101" pitchFamily="2" charset="-122"/>
              </a:rPr>
              <a:t>测试阶段：</a:t>
            </a:r>
            <a:r>
              <a:rPr lang="zh-CN" altLang="en-US" b="1" dirty="0">
                <a:latin typeface="宋体" panose="02010600030101010101" pitchFamily="2" charset="-122"/>
                <a:ea typeface="宋体" panose="02010600030101010101" pitchFamily="2" charset="-122"/>
              </a:rPr>
              <a:t>测试数据是否可以通过训练数据集的统计信息实现归一化？</a:t>
            </a:r>
            <a:endParaRPr lang="en-US" altLang="zh-CN" b="1" dirty="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3B3B5F4B-03C7-445D-9ECB-ECA58322B56E}"/>
              </a:ext>
            </a:extLst>
          </p:cNvPr>
          <p:cNvSpPr txBox="1"/>
          <p:nvPr/>
        </p:nvSpPr>
        <p:spPr>
          <a:xfrm>
            <a:off x="660400" y="3643472"/>
            <a:ext cx="1338828" cy="369332"/>
          </a:xfrm>
          <a:prstGeom prst="rect">
            <a:avLst/>
          </a:prstGeom>
          <a:noFill/>
        </p:spPr>
        <p:txBody>
          <a:bodyPr wrap="none" rtlCol="0">
            <a:spAutoFit/>
          </a:bodyPr>
          <a:lstStyle/>
          <a:p>
            <a:r>
              <a:rPr lang="zh-CN" altLang="en-US" dirty="0">
                <a:solidFill>
                  <a:srgbClr val="C00000"/>
                </a:solidFill>
                <a:latin typeface="宋体" panose="02010600030101010101" pitchFamily="2" charset="-122"/>
                <a:ea typeface="宋体" panose="02010600030101010101" pitchFamily="2" charset="-122"/>
              </a:rPr>
              <a:t>解决方法：</a:t>
            </a:r>
          </a:p>
        </p:txBody>
      </p:sp>
      <p:sp>
        <p:nvSpPr>
          <p:cNvPr id="20" name="文本框 19">
            <a:extLst>
              <a:ext uri="{FF2B5EF4-FFF2-40B4-BE49-F238E27FC236}">
                <a16:creationId xmlns:a16="http://schemas.microsoft.com/office/drawing/2014/main" id="{33AC4B37-C057-49AF-8EBC-FDAC07D2D036}"/>
              </a:ext>
            </a:extLst>
          </p:cNvPr>
          <p:cNvSpPr txBox="1"/>
          <p:nvPr/>
        </p:nvSpPr>
        <p:spPr>
          <a:xfrm>
            <a:off x="660400" y="4194840"/>
            <a:ext cx="4051109" cy="800219"/>
          </a:xfrm>
          <a:prstGeom prst="rect">
            <a:avLst/>
          </a:prstGeom>
          <a:noFill/>
        </p:spPr>
        <p:txBody>
          <a:bodyPr wrap="none" rtlCol="0">
            <a:spAutoFit/>
          </a:bodyPr>
          <a:lstStyle/>
          <a:p>
            <a:pPr marL="285750" indent="-285750">
              <a:spcAft>
                <a:spcPts val="1200"/>
              </a:spcAft>
              <a:buFont typeface="Arial" panose="020B0604020202020204" pitchFamily="34" charset="0"/>
              <a:buChar char="•"/>
            </a:pPr>
            <a:r>
              <a:rPr lang="zh-CN" altLang="en-US" dirty="0">
                <a:latin typeface="宋体" panose="02010600030101010101" pitchFamily="2" charset="-122"/>
                <a:ea typeface="宋体" panose="02010600030101010101" pitchFamily="2" charset="-122"/>
              </a:rPr>
              <a:t>分别统计不同源的统计信息</a:t>
            </a:r>
            <a:endParaRPr lang="en-US" altLang="zh-CN" dirty="0">
              <a:latin typeface="宋体" panose="02010600030101010101" pitchFamily="2" charset="-122"/>
              <a:ea typeface="宋体" panose="02010600030101010101" pitchFamily="2" charset="-122"/>
            </a:endParaRPr>
          </a:p>
          <a:p>
            <a:pPr marL="285750" indent="-285750">
              <a:spcAft>
                <a:spcPts val="1200"/>
              </a:spcAft>
              <a:buFont typeface="Arial" panose="020B0604020202020204" pitchFamily="34" charset="0"/>
              <a:buChar char="•"/>
            </a:pPr>
            <a:r>
              <a:rPr lang="zh-CN" altLang="en-US" dirty="0">
                <a:latin typeface="宋体" panose="02010600030101010101" pitchFamily="2" charset="-122"/>
                <a:ea typeface="宋体" panose="02010600030101010101" pitchFamily="2" charset="-122"/>
              </a:rPr>
              <a:t>使用其他正则化方法弥补</a:t>
            </a:r>
            <a:r>
              <a:rPr lang="en-US" altLang="zh-CN" dirty="0">
                <a:latin typeface="Times New Roman" panose="02020603050405020304" pitchFamily="18" charset="0"/>
                <a:ea typeface="宋体" panose="02010600030101010101" pitchFamily="2" charset="-122"/>
                <a:cs typeface="Times New Roman" panose="02020603050405020304" pitchFamily="18" charset="0"/>
              </a:rPr>
              <a:t>BN</a:t>
            </a:r>
            <a:r>
              <a:rPr lang="zh-CN" altLang="en-US" dirty="0">
                <a:latin typeface="宋体" panose="02010600030101010101" pitchFamily="2" charset="-122"/>
                <a:ea typeface="宋体" panose="02010600030101010101" pitchFamily="2" charset="-122"/>
              </a:rPr>
              <a:t>的不足</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7504939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Long-Tailed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6" name="文本框 15">
            <a:extLst>
              <a:ext uri="{FF2B5EF4-FFF2-40B4-BE49-F238E27FC236}">
                <a16:creationId xmlns:a16="http://schemas.microsoft.com/office/drawing/2014/main" id="{ECDF5E29-FB31-43FA-9A4B-2868DB8700F4}"/>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Compound Batch Normalization for Long-tailed Image Classification  ACM MM 2022</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043E9617-11C3-44F4-A10F-CF57EB37B19F}"/>
              </a:ext>
            </a:extLst>
          </p:cNvPr>
          <p:cNvPicPr>
            <a:picLocks noChangeAspect="1"/>
          </p:cNvPicPr>
          <p:nvPr/>
        </p:nvPicPr>
        <p:blipFill>
          <a:blip r:embed="rId4"/>
          <a:stretch>
            <a:fillRect/>
          </a:stretch>
        </p:blipFill>
        <p:spPr>
          <a:xfrm>
            <a:off x="379973" y="1501131"/>
            <a:ext cx="5633156" cy="4406710"/>
          </a:xfrm>
          <a:prstGeom prst="rect">
            <a:avLst/>
          </a:prstGeom>
        </p:spPr>
      </p:pic>
      <p:pic>
        <p:nvPicPr>
          <p:cNvPr id="3" name="图片 2">
            <a:extLst>
              <a:ext uri="{FF2B5EF4-FFF2-40B4-BE49-F238E27FC236}">
                <a16:creationId xmlns:a16="http://schemas.microsoft.com/office/drawing/2014/main" id="{08BD122A-45FF-4786-9F86-D3A4AA1AD9BE}"/>
              </a:ext>
            </a:extLst>
          </p:cNvPr>
          <p:cNvPicPr>
            <a:picLocks noChangeAspect="1"/>
          </p:cNvPicPr>
          <p:nvPr/>
        </p:nvPicPr>
        <p:blipFill>
          <a:blip r:embed="rId5"/>
          <a:stretch>
            <a:fillRect/>
          </a:stretch>
        </p:blipFill>
        <p:spPr>
          <a:xfrm>
            <a:off x="6096000" y="1509236"/>
            <a:ext cx="5815903" cy="4318034"/>
          </a:xfrm>
          <a:prstGeom prst="rect">
            <a:avLst/>
          </a:prstGeom>
        </p:spPr>
      </p:pic>
    </p:spTree>
    <p:extLst>
      <p:ext uri="{BB962C8B-B14F-4D97-AF65-F5344CB8AC3E}">
        <p14:creationId xmlns:p14="http://schemas.microsoft.com/office/powerpoint/2010/main" val="225122018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Long-Tailed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6" name="文本框 15">
            <a:extLst>
              <a:ext uri="{FF2B5EF4-FFF2-40B4-BE49-F238E27FC236}">
                <a16:creationId xmlns:a16="http://schemas.microsoft.com/office/drawing/2014/main" id="{ECDF5E29-FB31-43FA-9A4B-2868DB8700F4}"/>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Compound Batch Normalization for Long-tailed Image Classification  ACM MM 2022</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719DF56A-9973-48CF-BAED-BC92B2AB139A}"/>
              </a:ext>
            </a:extLst>
          </p:cNvPr>
          <p:cNvPicPr>
            <a:picLocks noChangeAspect="1"/>
          </p:cNvPicPr>
          <p:nvPr/>
        </p:nvPicPr>
        <p:blipFill>
          <a:blip r:embed="rId4"/>
          <a:stretch>
            <a:fillRect/>
          </a:stretch>
        </p:blipFill>
        <p:spPr>
          <a:xfrm>
            <a:off x="687294" y="1559220"/>
            <a:ext cx="5991412" cy="4878094"/>
          </a:xfrm>
          <a:prstGeom prst="rect">
            <a:avLst/>
          </a:prstGeom>
        </p:spPr>
      </p:pic>
      <p:sp>
        <p:nvSpPr>
          <p:cNvPr id="3" name="文本框 2">
            <a:extLst>
              <a:ext uri="{FF2B5EF4-FFF2-40B4-BE49-F238E27FC236}">
                <a16:creationId xmlns:a16="http://schemas.microsoft.com/office/drawing/2014/main" id="{3F50B2D2-4D27-4F1A-8452-EC0E82714183}"/>
              </a:ext>
            </a:extLst>
          </p:cNvPr>
          <p:cNvSpPr txBox="1"/>
          <p:nvPr/>
        </p:nvSpPr>
        <p:spPr>
          <a:xfrm>
            <a:off x="7073152" y="2640858"/>
            <a:ext cx="4570482" cy="369332"/>
          </a:xfrm>
          <a:prstGeom prst="rect">
            <a:avLst/>
          </a:prstGeom>
          <a:noFill/>
        </p:spPr>
        <p:txBody>
          <a:bodyPr wrap="none" rtlCol="0">
            <a:spAutoFit/>
          </a:bodyPr>
          <a:lstStyle/>
          <a:p>
            <a:r>
              <a:rPr lang="zh-CN" altLang="en-US" b="1" dirty="0">
                <a:solidFill>
                  <a:schemeClr val="accent4">
                    <a:lumMod val="50000"/>
                  </a:schemeClr>
                </a:solidFill>
                <a:latin typeface="宋体" panose="02010600030101010101" pitchFamily="2" charset="-122"/>
                <a:ea typeface="宋体" panose="02010600030101010101" pitchFamily="2" charset="-122"/>
                <a:cs typeface="Times New Roman" panose="02020603050405020304" pitchFamily="18" charset="0"/>
              </a:rPr>
              <a:t>单一高斯分布忽略</a:t>
            </a:r>
            <a:r>
              <a:rPr lang="zh-CN" altLang="en-US" b="1" i="0" dirty="0">
                <a:solidFill>
                  <a:schemeClr val="accent4">
                    <a:lumMod val="50000"/>
                  </a:schemeClr>
                </a:solidFill>
                <a:effectLst/>
                <a:latin typeface="宋体" panose="02010600030101010101" pitchFamily="2" charset="-122"/>
                <a:ea typeface="宋体" panose="02010600030101010101" pitchFamily="2" charset="-122"/>
              </a:rPr>
              <a:t>了尾部类别的协变量偏移</a:t>
            </a:r>
            <a:endParaRPr lang="en-US" altLang="zh-CN" b="1" i="0" dirty="0">
              <a:solidFill>
                <a:schemeClr val="accent4">
                  <a:lumMod val="50000"/>
                </a:schemeClr>
              </a:solidFill>
              <a:effectLst/>
              <a:latin typeface="宋体" panose="02010600030101010101" pitchFamily="2" charset="-122"/>
              <a:ea typeface="宋体" panose="02010600030101010101" pitchFamily="2" charset="-122"/>
            </a:endParaRPr>
          </a:p>
        </p:txBody>
      </p:sp>
      <p:sp>
        <p:nvSpPr>
          <p:cNvPr id="4" name="箭头: 右 3">
            <a:extLst>
              <a:ext uri="{FF2B5EF4-FFF2-40B4-BE49-F238E27FC236}">
                <a16:creationId xmlns:a16="http://schemas.microsoft.com/office/drawing/2014/main" id="{2A678982-C4FD-4558-A557-C38D7C62D045}"/>
              </a:ext>
            </a:extLst>
          </p:cNvPr>
          <p:cNvSpPr/>
          <p:nvPr/>
        </p:nvSpPr>
        <p:spPr>
          <a:xfrm>
            <a:off x="6831105" y="3384601"/>
            <a:ext cx="242047" cy="210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596C89D-6ED7-4D0D-A6F2-E8B87226C8CB}"/>
              </a:ext>
            </a:extLst>
          </p:cNvPr>
          <p:cNvSpPr txBox="1"/>
          <p:nvPr/>
        </p:nvSpPr>
        <p:spPr>
          <a:xfrm>
            <a:off x="7073153" y="3305270"/>
            <a:ext cx="1579278" cy="369332"/>
          </a:xfrm>
          <a:prstGeom prst="rect">
            <a:avLst/>
          </a:prstGeom>
          <a:noFill/>
        </p:spPr>
        <p:txBody>
          <a:bodyPr wrap="none" rtlCol="0">
            <a:spAutoFit/>
          </a:bodyPr>
          <a:lstStyle/>
          <a:p>
            <a:r>
              <a:rPr lang="zh-CN" altLang="en-US"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混合高斯分布</a:t>
            </a:r>
            <a:endParaRPr lang="en-US" altLang="zh-CN" b="1" i="0" dirty="0">
              <a:solidFill>
                <a:srgbClr val="C00000"/>
              </a:solidFill>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2DCB5440-5742-4A10-B5AA-68924ADB17B1}"/>
              </a:ext>
            </a:extLst>
          </p:cNvPr>
          <p:cNvPicPr>
            <a:picLocks noChangeAspect="1"/>
          </p:cNvPicPr>
          <p:nvPr/>
        </p:nvPicPr>
        <p:blipFill>
          <a:blip r:embed="rId4"/>
          <a:stretch>
            <a:fillRect/>
          </a:stretch>
        </p:blipFill>
        <p:spPr>
          <a:xfrm>
            <a:off x="396417" y="1878568"/>
            <a:ext cx="6025149" cy="3372339"/>
          </a:xfrm>
          <a:prstGeom prst="rect">
            <a:avLst/>
          </a:prstGeom>
        </p:spPr>
      </p:pic>
      <p:sp>
        <p:nvSpPr>
          <p:cNvPr id="16" name="标题占位符 1">
            <a:extLst>
              <a:ext uri="{FF2B5EF4-FFF2-40B4-BE49-F238E27FC236}">
                <a16:creationId xmlns:a16="http://schemas.microsoft.com/office/drawing/2014/main" id="{C72C9BD7-D78B-4FB9-A1A5-7F67405B50E1}"/>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Long-Tailed</a:t>
            </a:r>
          </a:p>
        </p:txBody>
      </p:sp>
      <p:sp>
        <p:nvSpPr>
          <p:cNvPr id="18" name="文本框 17">
            <a:extLst>
              <a:ext uri="{FF2B5EF4-FFF2-40B4-BE49-F238E27FC236}">
                <a16:creationId xmlns:a16="http://schemas.microsoft.com/office/drawing/2014/main" id="{A8881C4F-4FC8-4E35-AF1E-BB8F5EB1554B}"/>
              </a:ext>
            </a:extLst>
          </p:cNvPr>
          <p:cNvSpPr txBox="1"/>
          <p:nvPr/>
        </p:nvSpPr>
        <p:spPr>
          <a:xfrm>
            <a:off x="6269784" y="1509236"/>
            <a:ext cx="1945341"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Expectation Step：</a:t>
            </a:r>
          </a:p>
        </p:txBody>
      </p:sp>
      <p:pic>
        <p:nvPicPr>
          <p:cNvPr id="5" name="图片 4">
            <a:extLst>
              <a:ext uri="{FF2B5EF4-FFF2-40B4-BE49-F238E27FC236}">
                <a16:creationId xmlns:a16="http://schemas.microsoft.com/office/drawing/2014/main" id="{A7AC9EAA-FC19-4178-9C82-63A5E1BA4AA6}"/>
              </a:ext>
            </a:extLst>
          </p:cNvPr>
          <p:cNvPicPr>
            <a:picLocks noChangeAspect="1"/>
          </p:cNvPicPr>
          <p:nvPr/>
        </p:nvPicPr>
        <p:blipFill>
          <a:blip r:embed="rId5"/>
          <a:stretch>
            <a:fillRect/>
          </a:stretch>
        </p:blipFill>
        <p:spPr>
          <a:xfrm>
            <a:off x="8274248" y="1422573"/>
            <a:ext cx="2011854" cy="609653"/>
          </a:xfrm>
          <a:prstGeom prst="rect">
            <a:avLst/>
          </a:prstGeom>
        </p:spPr>
      </p:pic>
      <p:pic>
        <p:nvPicPr>
          <p:cNvPr id="6" name="图片 5">
            <a:extLst>
              <a:ext uri="{FF2B5EF4-FFF2-40B4-BE49-F238E27FC236}">
                <a16:creationId xmlns:a16="http://schemas.microsoft.com/office/drawing/2014/main" id="{8335540A-9AF4-43C0-A5D4-8A307E7C2D99}"/>
              </a:ext>
            </a:extLst>
          </p:cNvPr>
          <p:cNvPicPr>
            <a:picLocks noChangeAspect="1"/>
          </p:cNvPicPr>
          <p:nvPr/>
        </p:nvPicPr>
        <p:blipFill rotWithShape="1">
          <a:blip r:embed="rId6"/>
          <a:srcRect r="30540" b="68254"/>
          <a:stretch/>
        </p:blipFill>
        <p:spPr>
          <a:xfrm>
            <a:off x="8274248" y="2319973"/>
            <a:ext cx="1323321" cy="609653"/>
          </a:xfrm>
          <a:prstGeom prst="rect">
            <a:avLst/>
          </a:prstGeom>
        </p:spPr>
      </p:pic>
      <p:sp>
        <p:nvSpPr>
          <p:cNvPr id="22" name="文本框 21">
            <a:extLst>
              <a:ext uri="{FF2B5EF4-FFF2-40B4-BE49-F238E27FC236}">
                <a16:creationId xmlns:a16="http://schemas.microsoft.com/office/drawing/2014/main" id="{714827AA-83FE-4778-95E8-991E44038C20}"/>
              </a:ext>
            </a:extLst>
          </p:cNvPr>
          <p:cNvSpPr txBox="1"/>
          <p:nvPr/>
        </p:nvSpPr>
        <p:spPr>
          <a:xfrm>
            <a:off x="6269784" y="2319973"/>
            <a:ext cx="213360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Maximization Step：</a:t>
            </a:r>
          </a:p>
        </p:txBody>
      </p:sp>
      <p:pic>
        <p:nvPicPr>
          <p:cNvPr id="8" name="图片 7">
            <a:extLst>
              <a:ext uri="{FF2B5EF4-FFF2-40B4-BE49-F238E27FC236}">
                <a16:creationId xmlns:a16="http://schemas.microsoft.com/office/drawing/2014/main" id="{0C508727-EE39-4D9B-BFFC-7E26FD13D9F1}"/>
              </a:ext>
            </a:extLst>
          </p:cNvPr>
          <p:cNvPicPr>
            <a:picLocks noChangeAspect="1"/>
          </p:cNvPicPr>
          <p:nvPr/>
        </p:nvPicPr>
        <p:blipFill>
          <a:blip r:embed="rId7"/>
          <a:stretch>
            <a:fillRect/>
          </a:stretch>
        </p:blipFill>
        <p:spPr>
          <a:xfrm>
            <a:off x="9884000" y="2184553"/>
            <a:ext cx="1928027" cy="1196444"/>
          </a:xfrm>
          <a:prstGeom prst="rect">
            <a:avLst/>
          </a:prstGeom>
        </p:spPr>
      </p:pic>
      <p:pic>
        <p:nvPicPr>
          <p:cNvPr id="11" name="图片 10">
            <a:extLst>
              <a:ext uri="{FF2B5EF4-FFF2-40B4-BE49-F238E27FC236}">
                <a16:creationId xmlns:a16="http://schemas.microsoft.com/office/drawing/2014/main" id="{D2C37B57-5648-414E-8113-19D5852BC911}"/>
              </a:ext>
            </a:extLst>
          </p:cNvPr>
          <p:cNvPicPr>
            <a:picLocks noChangeAspect="1"/>
          </p:cNvPicPr>
          <p:nvPr/>
        </p:nvPicPr>
        <p:blipFill>
          <a:blip r:embed="rId8"/>
          <a:stretch>
            <a:fillRect/>
          </a:stretch>
        </p:blipFill>
        <p:spPr>
          <a:xfrm>
            <a:off x="6421566" y="3395210"/>
            <a:ext cx="2782859" cy="1066329"/>
          </a:xfrm>
          <a:prstGeom prst="rect">
            <a:avLst/>
          </a:prstGeom>
        </p:spPr>
      </p:pic>
      <p:pic>
        <p:nvPicPr>
          <p:cNvPr id="12" name="图片 11">
            <a:extLst>
              <a:ext uri="{FF2B5EF4-FFF2-40B4-BE49-F238E27FC236}">
                <a16:creationId xmlns:a16="http://schemas.microsoft.com/office/drawing/2014/main" id="{37C43F77-A272-43B5-91B8-E3E35E1D9C25}"/>
              </a:ext>
            </a:extLst>
          </p:cNvPr>
          <p:cNvPicPr>
            <a:picLocks noChangeAspect="1"/>
          </p:cNvPicPr>
          <p:nvPr/>
        </p:nvPicPr>
        <p:blipFill>
          <a:blip r:embed="rId9"/>
          <a:stretch>
            <a:fillRect/>
          </a:stretch>
        </p:blipFill>
        <p:spPr>
          <a:xfrm>
            <a:off x="6400800" y="4658861"/>
            <a:ext cx="2011854" cy="708721"/>
          </a:xfrm>
          <a:prstGeom prst="rect">
            <a:avLst/>
          </a:prstGeom>
        </p:spPr>
      </p:pic>
      <p:sp>
        <p:nvSpPr>
          <p:cNvPr id="13" name="文本框 12">
            <a:extLst>
              <a:ext uri="{FF2B5EF4-FFF2-40B4-BE49-F238E27FC236}">
                <a16:creationId xmlns:a16="http://schemas.microsoft.com/office/drawing/2014/main" id="{D6C64FEA-A266-4FFB-B565-DF40A2FF7EE2}"/>
              </a:ext>
            </a:extLst>
          </p:cNvPr>
          <p:cNvSpPr txBox="1"/>
          <p:nvPr/>
        </p:nvSpPr>
        <p:spPr>
          <a:xfrm>
            <a:off x="6391064" y="5598727"/>
            <a:ext cx="2031325" cy="369332"/>
          </a:xfrm>
          <a:prstGeom prst="rect">
            <a:avLst/>
          </a:prstGeom>
          <a:noFill/>
        </p:spPr>
        <p:txBody>
          <a:bodyPr wrap="none" rtlCol="0">
            <a:spAutoFit/>
          </a:bodyPr>
          <a:lstStyle/>
          <a:p>
            <a:r>
              <a:rPr lang="zh-CN" altLang="en-US" i="1" dirty="0">
                <a:solidFill>
                  <a:schemeClr val="accent4">
                    <a:lumMod val="50000"/>
                  </a:schemeClr>
                </a:solidFill>
                <a:latin typeface="宋体" panose="02010600030101010101" pitchFamily="2" charset="-122"/>
                <a:ea typeface="宋体" panose="02010600030101010101" pitchFamily="2" charset="-122"/>
              </a:rPr>
              <a:t>容易陷入局部最优</a:t>
            </a:r>
          </a:p>
        </p:txBody>
      </p:sp>
      <p:sp>
        <p:nvSpPr>
          <p:cNvPr id="23" name="文本框 22">
            <a:extLst>
              <a:ext uri="{FF2B5EF4-FFF2-40B4-BE49-F238E27FC236}">
                <a16:creationId xmlns:a16="http://schemas.microsoft.com/office/drawing/2014/main" id="{2DC63216-6554-41E1-B260-80A4F1FF5D75}"/>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Compound Batch Normalization for Long-tailed Image Classification  ACM MM 2022</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6846F8B6-99C2-4BFE-8ABB-E2115BC2962E}"/>
              </a:ext>
            </a:extLst>
          </p:cNvPr>
          <p:cNvPicPr>
            <a:picLocks noChangeAspect="1"/>
          </p:cNvPicPr>
          <p:nvPr/>
        </p:nvPicPr>
        <p:blipFill>
          <a:blip r:embed="rId4"/>
          <a:stretch>
            <a:fillRect/>
          </a:stretch>
        </p:blipFill>
        <p:spPr>
          <a:xfrm>
            <a:off x="594090" y="1645861"/>
            <a:ext cx="6333480" cy="3198408"/>
          </a:xfrm>
          <a:prstGeom prst="rect">
            <a:avLst/>
          </a:prstGeom>
        </p:spPr>
      </p:pic>
      <p:sp>
        <p:nvSpPr>
          <p:cNvPr id="16" name="标题占位符 1">
            <a:extLst>
              <a:ext uri="{FF2B5EF4-FFF2-40B4-BE49-F238E27FC236}">
                <a16:creationId xmlns:a16="http://schemas.microsoft.com/office/drawing/2014/main" id="{C72C9BD7-D78B-4FB9-A1A5-7F67405B50E1}"/>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Long-Tailed</a:t>
            </a:r>
          </a:p>
        </p:txBody>
      </p:sp>
      <p:pic>
        <p:nvPicPr>
          <p:cNvPr id="4" name="图片 3">
            <a:extLst>
              <a:ext uri="{FF2B5EF4-FFF2-40B4-BE49-F238E27FC236}">
                <a16:creationId xmlns:a16="http://schemas.microsoft.com/office/drawing/2014/main" id="{25DB7876-D87C-465B-B24B-DAA338FA0794}"/>
              </a:ext>
            </a:extLst>
          </p:cNvPr>
          <p:cNvPicPr>
            <a:picLocks noChangeAspect="1"/>
          </p:cNvPicPr>
          <p:nvPr/>
        </p:nvPicPr>
        <p:blipFill>
          <a:blip r:embed="rId5"/>
          <a:stretch>
            <a:fillRect/>
          </a:stretch>
        </p:blipFill>
        <p:spPr>
          <a:xfrm>
            <a:off x="7135256" y="2553300"/>
            <a:ext cx="2002536" cy="1399363"/>
          </a:xfrm>
          <a:prstGeom prst="rect">
            <a:avLst/>
          </a:prstGeom>
        </p:spPr>
      </p:pic>
      <p:sp>
        <p:nvSpPr>
          <p:cNvPr id="24" name="文本框 23">
            <a:extLst>
              <a:ext uri="{FF2B5EF4-FFF2-40B4-BE49-F238E27FC236}">
                <a16:creationId xmlns:a16="http://schemas.microsoft.com/office/drawing/2014/main" id="{B8A34966-40D4-4379-8091-DFC6A640742F}"/>
              </a:ext>
            </a:extLst>
          </p:cNvPr>
          <p:cNvSpPr txBox="1"/>
          <p:nvPr/>
        </p:nvSpPr>
        <p:spPr>
          <a:xfrm>
            <a:off x="7028330" y="1992440"/>
            <a:ext cx="6096000" cy="369332"/>
          </a:xfrm>
          <a:prstGeom prst="rect">
            <a:avLst/>
          </a:prstGeom>
          <a:noFill/>
        </p:spPr>
        <p:txBody>
          <a:bodyPr wrap="square">
            <a:spAutoFit/>
          </a:bodyPr>
          <a:lstStyle/>
          <a:p>
            <a:r>
              <a:rPr lang="zh-CN" altLang="en-US" b="0" i="0" dirty="0">
                <a:solidFill>
                  <a:srgbClr val="2C2C36"/>
                </a:solidFill>
                <a:effectLst/>
                <a:latin typeface="宋体" panose="02010600030101010101" pitchFamily="2" charset="-122"/>
                <a:ea typeface="宋体" panose="02010600030101010101" pitchFamily="2" charset="-122"/>
              </a:rPr>
              <a:t>对每一组使用不同的高斯分布来进行特征归一化</a:t>
            </a:r>
            <a:endParaRPr lang="zh-CN" altLang="en-US" dirty="0">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826DD78E-F4FC-42D6-9A37-BB2388B4A8F0}"/>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Compound Batch Normalization for Long-tailed Image Classification  ACM MM 2022</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4726991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6" name="图片 15">
            <a:extLst>
              <a:ext uri="{FF2B5EF4-FFF2-40B4-BE49-F238E27FC236}">
                <a16:creationId xmlns:a16="http://schemas.microsoft.com/office/drawing/2014/main" id="{95CD33B7-7C90-4A1C-82B0-6075B0B7ED4D}"/>
              </a:ext>
            </a:extLst>
          </p:cNvPr>
          <p:cNvPicPr>
            <a:picLocks noChangeAspect="1"/>
          </p:cNvPicPr>
          <p:nvPr/>
        </p:nvPicPr>
        <p:blipFill>
          <a:blip r:embed="rId4"/>
          <a:stretch>
            <a:fillRect/>
          </a:stretch>
        </p:blipFill>
        <p:spPr>
          <a:xfrm>
            <a:off x="594090" y="1588068"/>
            <a:ext cx="10129058" cy="4071051"/>
          </a:xfrm>
          <a:prstGeom prst="rect">
            <a:avLst/>
          </a:prstGeom>
        </p:spPr>
      </p:pic>
      <p:sp>
        <p:nvSpPr>
          <p:cNvPr id="17" name="标题占位符 1">
            <a:extLst>
              <a:ext uri="{FF2B5EF4-FFF2-40B4-BE49-F238E27FC236}">
                <a16:creationId xmlns:a16="http://schemas.microsoft.com/office/drawing/2014/main" id="{94697FE2-526F-4690-9723-24EF17F908DD}"/>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Long-Tailed</a:t>
            </a:r>
          </a:p>
        </p:txBody>
      </p:sp>
      <p:sp>
        <p:nvSpPr>
          <p:cNvPr id="18" name="文本框 17">
            <a:extLst>
              <a:ext uri="{FF2B5EF4-FFF2-40B4-BE49-F238E27FC236}">
                <a16:creationId xmlns:a16="http://schemas.microsoft.com/office/drawing/2014/main" id="{1FE89327-6B58-4C47-AF23-422AC982F45B}"/>
              </a:ext>
            </a:extLst>
          </p:cNvPr>
          <p:cNvSpPr txBox="1"/>
          <p:nvPr/>
        </p:nvSpPr>
        <p:spPr>
          <a:xfrm>
            <a:off x="660400" y="950159"/>
            <a:ext cx="10301298" cy="369332"/>
          </a:xfrm>
          <a:prstGeom prst="rect">
            <a:avLst/>
          </a:prstGeom>
          <a:noFill/>
        </p:spPr>
        <p:txBody>
          <a:bodyPr wrap="square">
            <a:spAutoFit/>
          </a:bodyPr>
          <a:lstStyle/>
          <a:p>
            <a:pPr algn="just">
              <a:spcAft>
                <a:spcPts val="60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Compound Batch Normalization for Long-tailed Image Classification  ACM MM 2022</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380391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ExMTU4YzczMDgzOWVmNDk2Mjc0OTVlMjIzMDA3NzAifQ=="/>
  <p:tag name="KSO_WPP_MARK_KEY" val="73acf950-e635-47f2-b1bd-a6423c8f39e8"/>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1314</Words>
  <Application>Microsoft Office PowerPoint</Application>
  <PresentationFormat>宽屏</PresentationFormat>
  <Paragraphs>204</Paragraphs>
  <Slides>20</Slides>
  <Notes>20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20</vt:i4>
      </vt:variant>
    </vt:vector>
  </HeadingPairs>
  <TitlesOfParts>
    <vt:vector size="32" baseType="lpstr">
      <vt:lpstr>-apple-system</vt:lpstr>
      <vt:lpstr>等线</vt:lpstr>
      <vt:lpstr>宋体</vt:lpstr>
      <vt:lpstr>微软雅黑</vt:lpstr>
      <vt:lpstr>Arial</vt:lpstr>
      <vt:lpstr>Calibri</vt:lpstr>
      <vt:lpstr>Calibri Light</vt:lpstr>
      <vt:lpstr>Cambria Math</vt:lpstr>
      <vt:lpstr>Times New Roman</vt:lpstr>
      <vt:lpstr>1_Office 主题​​</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18231673751@163.com</cp:lastModifiedBy>
  <cp:revision>222</cp:revision>
  <dcterms:created xsi:type="dcterms:W3CDTF">2019-03-09T08:01:00Z</dcterms:created>
  <dcterms:modified xsi:type="dcterms:W3CDTF">2024-11-16T10:50:58Z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E30E4612DA564EB58A956DCCC6E04621</vt:lpwstr>
  </property>
</Properties>
</file>