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3" r:id="rId1"/>
    <p:sldMasterId id="2147483666" r:id="rId2"/>
  </p:sldMasterIdLst>
  <p:notesMasterIdLst>
    <p:notesMasterId r:id="rId16"/>
  </p:notesMasterIdLst>
  <p:sldIdLst>
    <p:sldId id="3228" r:id="rId3"/>
    <p:sldId id="3233" r:id="rId4"/>
    <p:sldId id="3262" r:id="rId5"/>
    <p:sldId id="548" r:id="rId6"/>
    <p:sldId id="3281" r:id="rId7"/>
    <p:sldId id="3249" r:id="rId8"/>
    <p:sldId id="3264" r:id="rId9"/>
    <p:sldId id="3277" r:id="rId10"/>
    <p:sldId id="3283" r:id="rId11"/>
    <p:sldId id="3267" r:id="rId12"/>
    <p:sldId id="3271" r:id="rId13"/>
    <p:sldId id="3284" r:id="rId14"/>
    <p:sldId id="3285"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54DC"/>
    <a:srgbClr val="5B9BD5"/>
    <a:srgbClr val="FF0000"/>
    <a:srgbClr val="1A78C2"/>
    <a:srgbClr val="1A78C3"/>
    <a:srgbClr val="1B6299"/>
    <a:srgbClr val="8609AD"/>
    <a:srgbClr val="1C6299"/>
    <a:srgbClr val="1B6298"/>
    <a:srgbClr val="96C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83039" autoAdjust="0"/>
  </p:normalViewPr>
  <p:slideViewPr>
    <p:cSldViewPr snapToGrid="0" showGuides="1">
      <p:cViewPr varScale="1">
        <p:scale>
          <a:sx n="94" d="100"/>
          <a:sy n="94" d="100"/>
        </p:scale>
        <p:origin x="123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2025/6/14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zhida.zhihu.com/search?content_id=244197019&amp;content_type=Article&amp;match_order=1&amp;q=OxfordPets&amp;zhida_source=entity"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zhida.zhihu.com/search?content_id=244197019&amp;content_type=Article&amp;match_order=1&amp;q=Food101&amp;zhida_source=entity" TargetMode="External"/><Relationship Id="rId5" Type="http://schemas.openxmlformats.org/officeDocument/2006/relationships/hyperlink" Target="https://zhida.zhihu.com/search?content_id=244197019&amp;content_type=Article&amp;match_order=1&amp;q=Flowers102&amp;zhida_source=entity" TargetMode="External"/><Relationship Id="rId4" Type="http://schemas.openxmlformats.org/officeDocument/2006/relationships/hyperlink" Target="https://zhida.zhihu.com/search?content_id=244197019&amp;content_type=Article&amp;match_order=1&amp;q=StanfordCars&amp;zhida_source=entity"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将内部视觉特征作为高效优化器用于视觉</a:t>
            </a:r>
            <a:r>
              <a:rPr lang="en-US" altLang="zh-CN" dirty="0"/>
              <a:t>-</a:t>
            </a:r>
            <a:r>
              <a:rPr lang="zh-CN" altLang="en-US" dirty="0"/>
              <a:t>语言模型的提示微调</a:t>
            </a:r>
            <a:endParaRPr lang="zh-CN" altLang="en-US" b="1"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fld id="{BB933A62-8780-4CAA-8D19-25292B7F5684}" type="slidenum">
              <a:rPr lang="zh-CN" altLang="en-US" smtClean="0"/>
              <a:t>1</a:t>
            </a:fld>
            <a:endParaRPr lang="zh-CN" altLang="en-US"/>
          </a:p>
        </p:txBody>
      </p:sp>
    </p:spTree>
    <p:extLst>
      <p:ext uri="{BB962C8B-B14F-4D97-AF65-F5344CB8AC3E}">
        <p14:creationId xmlns:p14="http://schemas.microsoft.com/office/powerpoint/2010/main" val="106613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u="none" strike="noStrike" dirty="0" err="1">
                <a:solidFill>
                  <a:srgbClr val="09408E"/>
                </a:solidFill>
                <a:effectLst/>
                <a:latin typeface="-apple-system"/>
                <a:hlinkClick r:id="rId3"/>
              </a:rPr>
              <a:t>OxfordPets</a:t>
            </a:r>
            <a:r>
              <a:rPr lang="zh-CN" altLang="en-US" b="0" i="0" dirty="0">
                <a:solidFill>
                  <a:srgbClr val="191B1F"/>
                </a:solidFill>
                <a:effectLst/>
                <a:latin typeface="-apple-system"/>
              </a:rPr>
              <a:t>、</a:t>
            </a:r>
            <a:r>
              <a:rPr lang="en-US" altLang="zh-CN" b="0" i="0" u="none" strike="noStrike" dirty="0" err="1">
                <a:solidFill>
                  <a:srgbClr val="09408E"/>
                </a:solidFill>
                <a:effectLst/>
                <a:latin typeface="-apple-system"/>
                <a:hlinkClick r:id="rId4"/>
              </a:rPr>
              <a:t>StanfordCars</a:t>
            </a:r>
            <a:r>
              <a:rPr lang="zh-CN" altLang="en-US" b="0" i="0" dirty="0">
                <a:solidFill>
                  <a:srgbClr val="191B1F"/>
                </a:solidFill>
                <a:effectLst/>
                <a:latin typeface="-apple-system"/>
              </a:rPr>
              <a:t>、</a:t>
            </a:r>
            <a:r>
              <a:rPr lang="en-US" altLang="zh-CN" b="0" i="0" u="none" strike="noStrike" dirty="0">
                <a:solidFill>
                  <a:srgbClr val="09408E"/>
                </a:solidFill>
                <a:effectLst/>
                <a:latin typeface="-apple-system"/>
                <a:hlinkClick r:id="rId5"/>
              </a:rPr>
              <a:t>Flowers102</a:t>
            </a:r>
            <a:r>
              <a:rPr lang="zh-CN" altLang="en-US" b="0" i="0" dirty="0">
                <a:solidFill>
                  <a:srgbClr val="191B1F"/>
                </a:solidFill>
                <a:effectLst/>
                <a:latin typeface="-apple-system"/>
              </a:rPr>
              <a:t>、</a:t>
            </a:r>
            <a:r>
              <a:rPr lang="en-US" altLang="zh-CN" b="0" i="0" u="none" strike="noStrike" dirty="0">
                <a:solidFill>
                  <a:srgbClr val="09408E"/>
                </a:solidFill>
                <a:effectLst/>
                <a:latin typeface="-apple-system"/>
                <a:hlinkClick r:id="rId6"/>
              </a:rPr>
              <a:t>Food101</a:t>
            </a:r>
            <a:r>
              <a:rPr lang="zh-CN" altLang="en-US" b="0" i="0" dirty="0">
                <a:solidFill>
                  <a:srgbClr val="191B1F"/>
                </a:solidFill>
                <a:effectLst/>
                <a:latin typeface="-apple-system"/>
              </a:rPr>
              <a:t>和</a:t>
            </a:r>
            <a:r>
              <a:rPr lang="en-US" altLang="zh-CN" b="0" i="0" dirty="0" err="1">
                <a:solidFill>
                  <a:srgbClr val="191B1F"/>
                </a:solidFill>
                <a:effectLst/>
                <a:latin typeface="-apple-system"/>
              </a:rPr>
              <a:t>FGVCAircraft</a:t>
            </a:r>
            <a:r>
              <a:rPr lang="zh-CN" altLang="en-US" b="0" i="0" dirty="0">
                <a:solidFill>
                  <a:srgbClr val="191B1F"/>
                </a:solidFill>
                <a:effectLst/>
                <a:latin typeface="-apple-system"/>
              </a:rPr>
              <a:t>用于细粒度分类</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236522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域迁移的性能：</a:t>
            </a:r>
            <a:endParaRPr lang="en-US" altLang="zh-CN" dirty="0"/>
          </a:p>
          <a:p>
            <a:endParaRPr lang="en-US" altLang="zh-CN" dirty="0"/>
          </a:p>
          <a:p>
            <a:r>
              <a:rPr lang="zh-CN" altLang="en-US" dirty="0"/>
              <a:t>训练性能：</a:t>
            </a:r>
            <a:endParaRPr lang="en-US" altLang="zh-CN" dirty="0"/>
          </a:p>
          <a:p>
            <a:r>
              <a:rPr lang="en-US" altLang="zh-CN" dirty="0"/>
              <a:t>FPS </a:t>
            </a:r>
            <a:r>
              <a:rPr lang="zh-CN" altLang="en-US" dirty="0"/>
              <a:t>表示每秒训练处理的图像数量（</a:t>
            </a:r>
            <a:r>
              <a:rPr lang="en-US" altLang="zh-CN" dirty="0"/>
              <a:t>batch </a:t>
            </a:r>
            <a:r>
              <a:rPr lang="zh-CN" altLang="en-US" dirty="0"/>
              <a:t>中图像的总量），在几乎不影响性能的前提下，推理正确率有所提高，而且相对于同样利用视觉信息做微调的</a:t>
            </a:r>
            <a:r>
              <a:rPr lang="en-US" altLang="zh-CN" dirty="0" err="1"/>
              <a:t>CoCoOp</a:t>
            </a:r>
            <a:r>
              <a:rPr lang="zh-CN" altLang="en-US" dirty="0"/>
              <a:t>方法，性能好上不少</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644316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C2C36"/>
                </a:solidFill>
                <a:effectLst/>
                <a:latin typeface="-apple-system"/>
              </a:rPr>
              <a:t>表示</a:t>
            </a:r>
            <a:r>
              <a:rPr lang="en-US" altLang="zh-CN" b="0" i="0" dirty="0">
                <a:solidFill>
                  <a:srgbClr val="2C2C36"/>
                </a:solidFill>
                <a:effectLst/>
                <a:latin typeface="-apple-system"/>
              </a:rPr>
              <a:t>local cache</a:t>
            </a:r>
            <a:r>
              <a:rPr lang="zh-CN" altLang="en-US" b="0" i="0" dirty="0">
                <a:solidFill>
                  <a:srgbClr val="2C2C36"/>
                </a:solidFill>
                <a:effectLst/>
                <a:latin typeface="-apple-system"/>
              </a:rPr>
              <a:t>中原型的数量</a:t>
            </a:r>
            <a:endParaRPr lang="en-US" altLang="zh-CN" b="0" i="0" dirty="0">
              <a:solidFill>
                <a:srgbClr val="2C2C36"/>
              </a:solidFill>
              <a:effectLst/>
              <a:latin typeface="-apple-system"/>
            </a:endParaRPr>
          </a:p>
          <a:p>
            <a:pPr algn="l"/>
            <a:endParaRPr lang="en-US" altLang="zh-CN" b="0" i="0" dirty="0">
              <a:solidFill>
                <a:srgbClr val="2C2C36"/>
              </a:solidFill>
              <a:effectLst/>
              <a:latin typeface="-apple-system"/>
            </a:endParaRPr>
          </a:p>
          <a:p>
            <a:pPr algn="l"/>
            <a:endParaRPr lang="en-US" altLang="zh-CN" b="0" i="0" dirty="0">
              <a:solidFill>
                <a:srgbClr val="2C2C36"/>
              </a:solidFill>
              <a:effectLst/>
              <a:latin typeface="-apple-system"/>
            </a:endParaRPr>
          </a:p>
          <a:p>
            <a:pPr algn="l"/>
            <a:r>
              <a:rPr lang="zh-CN" altLang="en-US" b="0" i="0" dirty="0">
                <a:solidFill>
                  <a:srgbClr val="2C2C36"/>
                </a:solidFill>
                <a:effectLst/>
                <a:latin typeface="-apple-system"/>
              </a:rPr>
              <a:t>如图</a:t>
            </a:r>
            <a:r>
              <a:rPr lang="en-US" altLang="zh-CN" b="0" i="0" dirty="0">
                <a:solidFill>
                  <a:srgbClr val="2C2C36"/>
                </a:solidFill>
                <a:effectLst/>
                <a:latin typeface="-apple-system"/>
              </a:rPr>
              <a:t>4</a:t>
            </a:r>
            <a:r>
              <a:rPr lang="zh-CN" altLang="en-US" b="0" i="0" dirty="0">
                <a:solidFill>
                  <a:srgbClr val="2C2C36"/>
                </a:solidFill>
                <a:effectLst/>
                <a:latin typeface="-apple-system"/>
              </a:rPr>
              <a:t>所示，随着 </a:t>
            </a:r>
            <a:r>
              <a:rPr lang="en-US" altLang="zh-CN" b="0" i="0" dirty="0">
                <a:solidFill>
                  <a:srgbClr val="2C2C36"/>
                </a:solidFill>
                <a:effectLst/>
                <a:latin typeface="KaTeX_Main"/>
              </a:rPr>
              <a:t>M</a:t>
            </a:r>
            <a:r>
              <a:rPr lang="en-US" altLang="zh-CN" b="0" i="1" dirty="0">
                <a:solidFill>
                  <a:srgbClr val="2C2C36"/>
                </a:solidFill>
                <a:effectLst/>
                <a:latin typeface="KaTeX_Math"/>
              </a:rPr>
              <a:t>M</a:t>
            </a:r>
            <a:r>
              <a:rPr lang="zh-CN" altLang="en-US" b="0" i="0" dirty="0">
                <a:solidFill>
                  <a:srgbClr val="2C2C36"/>
                </a:solidFill>
                <a:effectLst/>
                <a:latin typeface="-apple-system"/>
              </a:rPr>
              <a:t> 的增加，识别性能也随之提升；但当 </a:t>
            </a:r>
            <a:r>
              <a:rPr lang="en-US" altLang="zh-CN" b="0" i="0" dirty="0">
                <a:solidFill>
                  <a:srgbClr val="2C2C36"/>
                </a:solidFill>
                <a:effectLst/>
                <a:latin typeface="KaTeX_Main"/>
              </a:rPr>
              <a:t>M</a:t>
            </a:r>
            <a:r>
              <a:rPr lang="en-US" altLang="zh-CN" b="0" i="1" dirty="0">
                <a:solidFill>
                  <a:srgbClr val="2C2C36"/>
                </a:solidFill>
                <a:effectLst/>
                <a:latin typeface="KaTeX_Math"/>
              </a:rPr>
              <a:t>M</a:t>
            </a:r>
            <a:r>
              <a:rPr lang="zh-CN" altLang="en-US" b="0" i="0" dirty="0">
                <a:solidFill>
                  <a:srgbClr val="2C2C36"/>
                </a:solidFill>
                <a:effectLst/>
                <a:latin typeface="-apple-system"/>
              </a:rPr>
              <a:t> 达到某一阈值后，性能开始下降。这一现象可以解释如下：当 </a:t>
            </a:r>
            <a:r>
              <a:rPr lang="en-US" altLang="zh-CN" b="0" i="0" dirty="0">
                <a:solidFill>
                  <a:srgbClr val="2C2C36"/>
                </a:solidFill>
                <a:effectLst/>
                <a:latin typeface="KaTeX_Main"/>
              </a:rPr>
              <a:t>M</a:t>
            </a:r>
            <a:r>
              <a:rPr lang="en-US" altLang="zh-CN" b="0" i="1" dirty="0">
                <a:solidFill>
                  <a:srgbClr val="2C2C36"/>
                </a:solidFill>
                <a:effectLst/>
                <a:latin typeface="KaTeX_Math"/>
              </a:rPr>
              <a:t>M</a:t>
            </a:r>
            <a:r>
              <a:rPr lang="zh-CN" altLang="en-US" b="0" i="0" dirty="0">
                <a:solidFill>
                  <a:srgbClr val="2C2C36"/>
                </a:solidFill>
                <a:effectLst/>
                <a:latin typeface="-apple-system"/>
              </a:rPr>
              <a:t> 超过一定阈值时，完整的视觉属性被分割并存储在多个条目中，从而破坏了其完整性，导致文本嵌入难以正确重组这些分散的属性信息。</a:t>
            </a:r>
          </a:p>
          <a:p>
            <a:pPr algn="l"/>
            <a:br>
              <a:rPr lang="zh-CN" altLang="en-US" dirty="0"/>
            </a:b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2343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r>
              <a:rPr lang="zh-CN" altLang="en-US" dirty="0"/>
            </a:br>
            <a:r>
              <a:rPr lang="zh-CN" altLang="en-US" b="0" i="0" dirty="0">
                <a:solidFill>
                  <a:srgbClr val="2C2C36"/>
                </a:solidFill>
                <a:effectLst/>
                <a:latin typeface="-apple-system"/>
              </a:rPr>
              <a:t>我们还研究了超参数 </a:t>
            </a:r>
            <a:r>
              <a:rPr lang="en-US" altLang="zh-CN" b="0" i="0" dirty="0">
                <a:solidFill>
                  <a:srgbClr val="2C2C36"/>
                </a:solidFill>
                <a:effectLst/>
                <a:latin typeface="KaTeX_Main"/>
              </a:rPr>
              <a:t>α</a:t>
            </a:r>
            <a:r>
              <a:rPr lang="en-US" altLang="zh-CN" b="0" i="1" dirty="0">
                <a:solidFill>
                  <a:srgbClr val="2C2C36"/>
                </a:solidFill>
                <a:effectLst/>
                <a:latin typeface="KaTeX_Math"/>
              </a:rPr>
              <a:t>α</a:t>
            </a:r>
            <a:r>
              <a:rPr lang="zh-CN" altLang="en-US" b="0" i="0" dirty="0">
                <a:solidFill>
                  <a:srgbClr val="2C2C36"/>
                </a:solidFill>
                <a:effectLst/>
                <a:latin typeface="-apple-system"/>
              </a:rPr>
              <a:t> 的影响，其中较大的 </a:t>
            </a:r>
            <a:r>
              <a:rPr lang="en-US" altLang="zh-CN" b="0" i="0" dirty="0">
                <a:solidFill>
                  <a:srgbClr val="2C2C36"/>
                </a:solidFill>
                <a:effectLst/>
                <a:latin typeface="KaTeX_Main"/>
              </a:rPr>
              <a:t>α</a:t>
            </a:r>
            <a:r>
              <a:rPr lang="en-US" altLang="zh-CN" b="0" i="1" dirty="0">
                <a:solidFill>
                  <a:srgbClr val="2C2C36"/>
                </a:solidFill>
                <a:effectLst/>
                <a:latin typeface="KaTeX_Math"/>
              </a:rPr>
              <a:t>α</a:t>
            </a:r>
            <a:r>
              <a:rPr lang="zh-CN" altLang="en-US" b="0" i="0" dirty="0">
                <a:solidFill>
                  <a:srgbClr val="2C2C36"/>
                </a:solidFill>
                <a:effectLst/>
                <a:latin typeface="-apple-system"/>
              </a:rPr>
              <a:t> 表示最终的文本嵌入中包含更多来自局部特征 </a:t>
            </a:r>
            <a:r>
              <a:rPr lang="en-US" altLang="zh-CN" b="0" i="0" dirty="0">
                <a:solidFill>
                  <a:srgbClr val="2C2C36"/>
                </a:solidFill>
                <a:effectLst/>
                <a:latin typeface="KaTeX_Main"/>
              </a:rPr>
              <a:t>E</a:t>
            </a:r>
            <a:r>
              <a:rPr lang="en-US" altLang="zh-CN" b="0" i="1" dirty="0">
                <a:solidFill>
                  <a:srgbClr val="2C2C36"/>
                </a:solidFill>
                <a:effectLst/>
                <a:latin typeface="KaTeX_Math"/>
              </a:rPr>
              <a:t>E</a:t>
            </a:r>
            <a:r>
              <a:rPr lang="zh-CN" altLang="en-US" b="0" i="0" dirty="0">
                <a:solidFill>
                  <a:srgbClr val="2C2C36"/>
                </a:solidFill>
                <a:effectLst/>
                <a:latin typeface="-apple-system"/>
              </a:rPr>
              <a:t> 的信息。</a:t>
            </a:r>
          </a:p>
          <a:p>
            <a:pPr algn="l"/>
            <a:r>
              <a:rPr lang="zh-CN" altLang="en-US" b="0" i="0" dirty="0">
                <a:solidFill>
                  <a:srgbClr val="2C2C36"/>
                </a:solidFill>
                <a:effectLst/>
                <a:latin typeface="-apple-system"/>
              </a:rPr>
              <a:t>如图</a:t>
            </a:r>
            <a:r>
              <a:rPr lang="en-US" altLang="zh-CN" b="0" i="0" dirty="0">
                <a:solidFill>
                  <a:srgbClr val="2C2C36"/>
                </a:solidFill>
                <a:effectLst/>
                <a:latin typeface="-apple-system"/>
              </a:rPr>
              <a:t>5</a:t>
            </a:r>
            <a:r>
              <a:rPr lang="zh-CN" altLang="en-US" b="0" i="0" dirty="0">
                <a:solidFill>
                  <a:srgbClr val="2C2C36"/>
                </a:solidFill>
                <a:effectLst/>
                <a:latin typeface="-apple-system"/>
              </a:rPr>
              <a:t>所示，随着 </a:t>
            </a:r>
            <a:r>
              <a:rPr lang="en-US" altLang="zh-CN" b="0" i="0" dirty="0">
                <a:solidFill>
                  <a:srgbClr val="2C2C36"/>
                </a:solidFill>
                <a:effectLst/>
                <a:latin typeface="KaTeX_Main"/>
              </a:rPr>
              <a:t>α</a:t>
            </a:r>
            <a:r>
              <a:rPr lang="en-US" altLang="zh-CN" b="0" i="1" dirty="0">
                <a:solidFill>
                  <a:srgbClr val="2C2C36"/>
                </a:solidFill>
                <a:effectLst/>
                <a:latin typeface="KaTeX_Math"/>
              </a:rPr>
              <a:t>α</a:t>
            </a:r>
            <a:r>
              <a:rPr lang="zh-CN" altLang="en-US" b="0" i="0" dirty="0">
                <a:solidFill>
                  <a:srgbClr val="2C2C36"/>
                </a:solidFill>
                <a:effectLst/>
                <a:latin typeface="-apple-system"/>
              </a:rPr>
              <a:t> 的增加，模型在</a:t>
            </a:r>
            <a:r>
              <a:rPr lang="zh-CN" altLang="en-US" b="1" i="0" dirty="0">
                <a:solidFill>
                  <a:srgbClr val="2C2C36"/>
                </a:solidFill>
                <a:effectLst/>
                <a:latin typeface="-apple-system"/>
              </a:rPr>
              <a:t>基础类别</a:t>
            </a:r>
            <a:r>
              <a:rPr lang="zh-CN" altLang="en-US" b="0" i="0" dirty="0">
                <a:solidFill>
                  <a:srgbClr val="2C2C36"/>
                </a:solidFill>
                <a:effectLst/>
                <a:latin typeface="-apple-system"/>
              </a:rPr>
              <a:t>（</a:t>
            </a:r>
            <a:r>
              <a:rPr lang="en-US" altLang="zh-CN" b="0" i="0" dirty="0">
                <a:solidFill>
                  <a:srgbClr val="2C2C36"/>
                </a:solidFill>
                <a:effectLst/>
                <a:latin typeface="-apple-system"/>
              </a:rPr>
              <a:t>base class</a:t>
            </a:r>
            <a:r>
              <a:rPr lang="zh-CN" altLang="en-US" b="0" i="0" dirty="0">
                <a:solidFill>
                  <a:srgbClr val="2C2C36"/>
                </a:solidFill>
                <a:effectLst/>
                <a:latin typeface="-apple-system"/>
              </a:rPr>
              <a:t>）上的准确率持续提升；而在</a:t>
            </a:r>
            <a:r>
              <a:rPr lang="zh-CN" altLang="en-US" b="1" i="0" dirty="0">
                <a:solidFill>
                  <a:srgbClr val="2C2C36"/>
                </a:solidFill>
                <a:effectLst/>
                <a:latin typeface="-apple-system"/>
              </a:rPr>
              <a:t>新类别</a:t>
            </a:r>
            <a:r>
              <a:rPr lang="zh-CN" altLang="en-US" b="0" i="0" dirty="0">
                <a:solidFill>
                  <a:srgbClr val="2C2C36"/>
                </a:solidFill>
                <a:effectLst/>
                <a:latin typeface="-apple-system"/>
              </a:rPr>
              <a:t>（</a:t>
            </a:r>
            <a:r>
              <a:rPr lang="en-US" altLang="zh-CN" b="0" i="0" dirty="0">
                <a:solidFill>
                  <a:srgbClr val="2C2C36"/>
                </a:solidFill>
                <a:effectLst/>
                <a:latin typeface="-apple-system"/>
              </a:rPr>
              <a:t>novel class</a:t>
            </a:r>
            <a:r>
              <a:rPr lang="zh-CN" altLang="en-US" b="0" i="0" dirty="0">
                <a:solidFill>
                  <a:srgbClr val="2C2C36"/>
                </a:solidFill>
                <a:effectLst/>
                <a:latin typeface="-apple-system"/>
              </a:rPr>
              <a:t>）上的准确率则呈现出先上升后持续下降的趋势。</a:t>
            </a:r>
          </a:p>
          <a:p>
            <a:pPr algn="l"/>
            <a:r>
              <a:rPr lang="zh-CN" altLang="en-US" b="0" i="0" dirty="0">
                <a:solidFill>
                  <a:srgbClr val="2C2C36"/>
                </a:solidFill>
                <a:effectLst/>
                <a:latin typeface="-apple-system"/>
              </a:rPr>
              <a:t>这一现象表明：在样本数量有限的情况下，过度依赖来自已见样本的细粒度信息可能导致模型</a:t>
            </a:r>
            <a:r>
              <a:rPr lang="zh-CN" altLang="en-US" b="1" i="0" dirty="0">
                <a:solidFill>
                  <a:srgbClr val="2C2C36"/>
                </a:solidFill>
                <a:effectLst/>
                <a:latin typeface="-apple-system"/>
              </a:rPr>
              <a:t>过拟合</a:t>
            </a:r>
            <a:r>
              <a:rPr lang="zh-CN" altLang="en-US" b="0" i="0" dirty="0">
                <a:solidFill>
                  <a:srgbClr val="2C2C36"/>
                </a:solidFill>
                <a:effectLst/>
                <a:latin typeface="-apple-system"/>
              </a:rPr>
              <a:t>，从而损害其</a:t>
            </a:r>
            <a:r>
              <a:rPr lang="zh-CN" altLang="en-US" b="1" i="0" dirty="0">
                <a:solidFill>
                  <a:srgbClr val="2C2C36"/>
                </a:solidFill>
                <a:effectLst/>
                <a:latin typeface="-apple-system"/>
              </a:rPr>
              <a:t>泛化能力</a:t>
            </a:r>
            <a:r>
              <a:rPr lang="zh-CN" altLang="en-US" b="0" i="0" dirty="0">
                <a:solidFill>
                  <a:srgbClr val="2C2C36"/>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6939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2C3A4A"/>
                </a:solidFill>
                <a:effectLst/>
                <a:latin typeface="__Noto_Sans_086c6e"/>
              </a:rPr>
              <a:t>文本一作，</a:t>
            </a:r>
            <a:r>
              <a:rPr lang="zh-CN" altLang="en-US" b="1" i="0" dirty="0">
                <a:solidFill>
                  <a:srgbClr val="527BBD"/>
                </a:solidFill>
                <a:effectLst/>
                <a:latin typeface="Georgia" panose="02040502050405020303" pitchFamily="18" charset="0"/>
              </a:rPr>
              <a:t>张玉鑫</a:t>
            </a:r>
            <a:r>
              <a:rPr lang="zh-CN" altLang="en-US" b="1" i="0" dirty="0">
                <a:solidFill>
                  <a:srgbClr val="2C3A4A"/>
                </a:solidFill>
                <a:effectLst/>
                <a:latin typeface="__Noto_Sans_086c6e"/>
              </a:rPr>
              <a:t>，来自厦门大学，多媒体可信感知与高效计算教育部重点实验室。</a:t>
            </a:r>
            <a:endParaRPr lang="zh-CN" altLang="en-US" b="1" i="0" dirty="0">
              <a:solidFill>
                <a:srgbClr val="527BBD"/>
              </a:solidFill>
              <a:effectLst/>
              <a:latin typeface="Georgia" panose="02040502050405020303"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37150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latin typeface="-apple-system"/>
              </a:rPr>
              <a:t>主要通过优化上图中</a:t>
            </a:r>
            <a:r>
              <a:rPr lang="en-US" altLang="zh-CN" b="0" i="0" dirty="0" err="1">
                <a:solidFill>
                  <a:srgbClr val="191B1F"/>
                </a:solidFill>
                <a:effectLst/>
                <a:latin typeface="-apple-system"/>
              </a:rPr>
              <a:t>CLIP“a</a:t>
            </a:r>
            <a:r>
              <a:rPr lang="en-US" altLang="zh-CN" b="0" i="0" dirty="0">
                <a:solidFill>
                  <a:srgbClr val="191B1F"/>
                </a:solidFill>
                <a:effectLst/>
                <a:latin typeface="-apple-system"/>
              </a:rPr>
              <a:t> photo of {</a:t>
            </a:r>
            <a:r>
              <a:rPr lang="en-US" altLang="zh-CN" b="0" i="0" dirty="0" err="1">
                <a:solidFill>
                  <a:srgbClr val="191B1F"/>
                </a:solidFill>
                <a:effectLst/>
                <a:latin typeface="-apple-system"/>
              </a:rPr>
              <a:t>class_name</a:t>
            </a:r>
            <a:r>
              <a:rPr lang="en-US" altLang="zh-CN" b="0" i="0" dirty="0">
                <a:solidFill>
                  <a:srgbClr val="191B1F"/>
                </a:solidFill>
                <a:effectLst/>
                <a:latin typeface="-apple-system"/>
              </a:rPr>
              <a:t>}”</a:t>
            </a:r>
            <a:r>
              <a:rPr lang="zh-CN" altLang="en-US" b="0" i="0" dirty="0">
                <a:solidFill>
                  <a:srgbClr val="191B1F"/>
                </a:solidFill>
                <a:effectLst/>
                <a:latin typeface="-apple-system"/>
              </a:rPr>
              <a:t>文本部分描述，通过向其中插入</a:t>
            </a:r>
            <a:r>
              <a:rPr lang="en-US" altLang="zh-CN" b="0" i="0" dirty="0">
                <a:solidFill>
                  <a:srgbClr val="191B1F"/>
                </a:solidFill>
                <a:effectLst/>
                <a:latin typeface="-apple-system"/>
              </a:rPr>
              <a:t>learnable prompt token</a:t>
            </a:r>
            <a:r>
              <a:rPr lang="zh-CN" altLang="en-US" b="0" i="0" dirty="0">
                <a:solidFill>
                  <a:srgbClr val="191B1F"/>
                </a:solidFill>
                <a:effectLst/>
                <a:latin typeface="-apple-system"/>
              </a:rPr>
              <a:t>，通过仅微调这些少量</a:t>
            </a:r>
            <a:r>
              <a:rPr lang="en-US" altLang="zh-CN" b="0" i="0" dirty="0">
                <a:solidFill>
                  <a:srgbClr val="191B1F"/>
                </a:solidFill>
                <a:effectLst/>
                <a:latin typeface="-apple-system"/>
              </a:rPr>
              <a:t>prompt token</a:t>
            </a:r>
            <a:r>
              <a:rPr lang="zh-CN" altLang="en-US" b="0" i="0" dirty="0">
                <a:solidFill>
                  <a:srgbClr val="191B1F"/>
                </a:solidFill>
                <a:effectLst/>
                <a:latin typeface="-apple-system"/>
              </a:rPr>
              <a:t>，去学习下游任务中对应任务信息，以生成更适配任务的下游任务的文本描述。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16367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r>
              <a:rPr lang="zh-CN" altLang="en-US" dirty="0"/>
            </a:b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ArGue</a:t>
            </a:r>
            <a:r>
              <a:rPr lang="en-US" altLang="zh-CN" dirty="0"/>
              <a:t> </a:t>
            </a:r>
            <a:r>
              <a:rPr lang="zh-CN" altLang="en-US" dirty="0"/>
              <a:t>在将</a:t>
            </a:r>
            <a:r>
              <a:rPr lang="en-US" altLang="zh-CN" dirty="0"/>
              <a:t>LLM</a:t>
            </a:r>
            <a:r>
              <a:rPr lang="zh-CN" altLang="en-US" dirty="0"/>
              <a:t>生成的属性进行筛选后，把这些细粒度的属性，作为提示学习中的一个</a:t>
            </a:r>
            <a:r>
              <a:rPr lang="en-US" altLang="zh-CN" dirty="0"/>
              <a:t>token</a:t>
            </a:r>
            <a:r>
              <a:rPr lang="zh-CN" altLang="en-US" dirty="0"/>
              <a:t>，让模型关注这些细粒度的属性，</a:t>
            </a:r>
            <a:endParaRPr lang="en-US" altLang="zh-CN" dirty="0"/>
          </a:p>
          <a:p>
            <a:endParaRPr lang="en-US" altLang="zh-CN" dirty="0"/>
          </a:p>
          <a:p>
            <a:r>
              <a:rPr lang="zh-CN" altLang="en-US" dirty="0"/>
              <a:t>本文作者认为对细粒度的属性信息的利用可以增加模型对下游任务的适应，对于</a:t>
            </a:r>
            <a:r>
              <a:rPr lang="en-US" altLang="zh-CN" dirty="0"/>
              <a:t>clip</a:t>
            </a:r>
            <a:r>
              <a:rPr lang="zh-CN" altLang="en-US" dirty="0"/>
              <a:t>先验知识的利用增加模型泛化性</a:t>
            </a:r>
            <a:endParaRPr lang="en-US" altLang="zh-CN" dirty="0"/>
          </a:p>
          <a:p>
            <a:endParaRPr lang="en-US" altLang="zh-CN" dirty="0"/>
          </a:p>
          <a:p>
            <a:r>
              <a:rPr lang="en-US" altLang="zh-CN" dirty="0"/>
              <a:t>Soft Prompts </a:t>
            </a:r>
            <a:r>
              <a:rPr lang="zh-CN" altLang="en-US" dirty="0"/>
              <a:t>生成的文本嵌入矩阵用于适应下游任务</a:t>
            </a:r>
            <a:endParaRPr lang="en-US" altLang="zh-CN" dirty="0"/>
          </a:p>
          <a:p>
            <a:endParaRPr lang="en-US" altLang="zh-CN" dirty="0"/>
          </a:p>
          <a:p>
            <a:r>
              <a:rPr lang="en-US" altLang="zh-CN" dirty="0" err="1"/>
              <a:t>Textuarl</a:t>
            </a:r>
            <a:r>
              <a:rPr lang="en-US" altLang="zh-CN" dirty="0"/>
              <a:t>  Prompts</a:t>
            </a:r>
            <a:r>
              <a:rPr lang="zh-CN" altLang="en-US" dirty="0"/>
              <a:t>生成的矩阵文本嵌入矩阵保留</a:t>
            </a:r>
            <a:r>
              <a:rPr lang="en-US" altLang="zh-CN" dirty="0"/>
              <a:t>clip</a:t>
            </a:r>
            <a:r>
              <a:rPr lang="zh-CN" altLang="en-US" dirty="0"/>
              <a:t>中的知识</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为了防止模型过拟合，作者设计了一个正则化损失，</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912041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但是这样依赖</a:t>
            </a:r>
            <a:r>
              <a:rPr lang="en-US" altLang="zh-CN" dirty="0" err="1"/>
              <a:t>llm</a:t>
            </a:r>
            <a:r>
              <a:rPr lang="zh-CN" altLang="en-US" dirty="0"/>
              <a:t>产生的细粒度描述往往含有部分与视觉无关的描述，这种描述难以通过筛选机制去除</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512161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为了从图像中提取细粒度信息，作者提出了三个模块：局部缓存模块，特征聚合模块，特征对齐模块。</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38092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latin typeface="-apple-system"/>
              </a:rPr>
              <a:t>具体来说，</a:t>
            </a:r>
            <a:r>
              <a:rPr lang="en-US" altLang="zh-CN" b="0" i="0" dirty="0">
                <a:solidFill>
                  <a:srgbClr val="191B1F"/>
                </a:solidFill>
                <a:effectLst/>
                <a:latin typeface="-apple-system"/>
              </a:rPr>
              <a:t>Local Cache</a:t>
            </a:r>
            <a:r>
              <a:rPr lang="zh-CN" altLang="en-US" b="0" i="0" dirty="0">
                <a:solidFill>
                  <a:srgbClr val="191B1F"/>
                </a:solidFill>
                <a:effectLst/>
                <a:latin typeface="-apple-system"/>
              </a:rPr>
              <a:t>包含固定数量的条目，每个条目表示某类视觉属性。为了提高效率，我们不直接存储所有局部特征，而是通过计算它们与条目的相似度，将相似的特征聚合到对应的条目中。例如，当处理一张老虎图像时，其标志性的黑黄条纹会被分配并聚合到一个“纹理”条目中。而这一特性不仅对老虎有效，还能够泛化到其他具有类似纹理的物体（如同样具有黑黄间隔条纹的蜜蜂）。</a:t>
            </a:r>
            <a:endParaRPr lang="en-US" altLang="zh-CN" b="0" i="0" dirty="0">
              <a:solidFill>
                <a:srgbClr val="191B1F"/>
              </a:solidFill>
              <a:effectLst/>
              <a:latin typeface="-apple-system"/>
            </a:endParaRPr>
          </a:p>
          <a:p>
            <a:endParaRPr lang="en-US" altLang="zh-CN" b="0" i="0" dirty="0">
              <a:solidFill>
                <a:srgbClr val="191B1F"/>
              </a:solidFill>
              <a:effectLst/>
              <a:latin typeface="-apple-system"/>
            </a:endParaRPr>
          </a:p>
          <a:p>
            <a:endParaRPr lang="en-US" altLang="zh-CN" b="0" i="0" dirty="0">
              <a:solidFill>
                <a:srgbClr val="191B1F"/>
              </a:solidFill>
              <a:effectLst/>
              <a:latin typeface="-apple-system"/>
            </a:endParaRPr>
          </a:p>
          <a:p>
            <a:r>
              <a:rPr lang="zh-CN" altLang="en-US" b="0" i="0" dirty="0">
                <a:solidFill>
                  <a:srgbClr val="191B1F"/>
                </a:solidFill>
                <a:effectLst/>
                <a:latin typeface="-apple-system"/>
              </a:rPr>
              <a:t>该模块中有若干个原型，每个原型表示不同的类型细粒度信息，通过不断地将</a:t>
            </a:r>
            <a:r>
              <a:rPr lang="zh-CN" altLang="en-US" dirty="0"/>
              <a:t>原型与该原型最相似的</a:t>
            </a:r>
            <a:r>
              <a:rPr lang="en-US" altLang="zh-CN" b="0" i="0" dirty="0">
                <a:solidFill>
                  <a:srgbClr val="191B1F"/>
                </a:solidFill>
                <a:effectLst/>
                <a:latin typeface="-apple-system"/>
              </a:rPr>
              <a:t>patch</a:t>
            </a:r>
            <a:r>
              <a:rPr lang="zh-CN" altLang="en-US" b="0" i="0" dirty="0">
                <a:solidFill>
                  <a:srgbClr val="191B1F"/>
                </a:solidFill>
                <a:effectLst/>
                <a:latin typeface="-apple-system"/>
              </a:rPr>
              <a:t>特征进行聚合，最终实现对不同视觉概念信息提取。</a:t>
            </a:r>
            <a:endParaRPr lang="en-US" altLang="zh-CN" b="0" i="0" dirty="0">
              <a:solidFill>
                <a:srgbClr val="191B1F"/>
              </a:solidFill>
              <a:effectLst/>
              <a:latin typeface="-apple-system"/>
            </a:endParaRPr>
          </a:p>
          <a:p>
            <a:endParaRPr lang="en-US" altLang="zh-CN" b="0" i="0" dirty="0">
              <a:solidFill>
                <a:srgbClr val="191B1F"/>
              </a:solidFill>
              <a:effectLst/>
              <a:latin typeface="-apple-system"/>
            </a:endParaRPr>
          </a:p>
          <a:p>
            <a:r>
              <a:rPr lang="zh-CN" altLang="en-US" dirty="0"/>
              <a:t>这个模块本质上就是把所有图像中相同类型细粒度信息聚合于原型中。</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184728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C221A-B8DC-D7BD-7130-45E45B8284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4DE42D3-0C99-530B-E4A2-118D3335AE5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C70C122-0314-1395-BB76-8C3E144219D3}"/>
              </a:ext>
            </a:extLst>
          </p:cNvPr>
          <p:cNvSpPr>
            <a:spLocks noGrp="1"/>
          </p:cNvSpPr>
          <p:nvPr>
            <p:ph type="body" idx="1"/>
          </p:nvPr>
        </p:nvSpPr>
        <p:spPr/>
        <p:txBody>
          <a:bodyPr/>
          <a:lstStyle/>
          <a:p>
            <a:r>
              <a:rPr lang="zh-CN" altLang="en-US" b="0" i="0" dirty="0">
                <a:solidFill>
                  <a:srgbClr val="191B1F"/>
                </a:solidFill>
                <a:effectLst/>
                <a:latin typeface="-apple-system"/>
              </a:rPr>
              <a:t>为了将</a:t>
            </a:r>
            <a:r>
              <a:rPr lang="en-US" altLang="zh-CN" b="0" i="0" dirty="0">
                <a:solidFill>
                  <a:srgbClr val="191B1F"/>
                </a:solidFill>
                <a:effectLst/>
                <a:latin typeface="-apple-system"/>
              </a:rPr>
              <a:t>Local Cache</a:t>
            </a:r>
            <a:r>
              <a:rPr lang="zh-CN" altLang="en-US" b="0" i="0" dirty="0">
                <a:solidFill>
                  <a:srgbClr val="191B1F"/>
                </a:solidFill>
                <a:effectLst/>
                <a:latin typeface="-apple-system"/>
              </a:rPr>
              <a:t>中存储的视觉知识注入到文本模态中，作者设计了一个特征聚合模块，将</a:t>
            </a:r>
            <a:r>
              <a:rPr lang="en-US" altLang="zh-CN" b="0" i="0" dirty="0">
                <a:solidFill>
                  <a:srgbClr val="191B1F"/>
                </a:solidFill>
                <a:effectLst/>
                <a:latin typeface="-apple-system"/>
              </a:rPr>
              <a:t>Local cache</a:t>
            </a:r>
            <a:r>
              <a:rPr lang="zh-CN" altLang="en-US" b="0" i="0" dirty="0">
                <a:solidFill>
                  <a:srgbClr val="191B1F"/>
                </a:solidFill>
                <a:effectLst/>
                <a:latin typeface="-apple-system"/>
              </a:rPr>
              <a:t>中与文本当前表示的内容相关的的局部属性与文本全局表示进行结合。</a:t>
            </a:r>
            <a:endParaRPr lang="en-US" altLang="zh-CN" dirty="0"/>
          </a:p>
          <a:p>
            <a:r>
              <a:rPr lang="zh-CN" altLang="en-US" b="1" i="0" dirty="0">
                <a:solidFill>
                  <a:srgbClr val="191B1F"/>
                </a:solidFill>
                <a:effectLst/>
                <a:latin typeface="-apple-system"/>
              </a:rPr>
              <a:t>视觉知识查询</a:t>
            </a:r>
            <a:r>
              <a:rPr lang="zh-CN" altLang="en-US" b="0" i="0" dirty="0">
                <a:solidFill>
                  <a:srgbClr val="191B1F"/>
                </a:solidFill>
                <a:effectLst/>
                <a:latin typeface="-apple-system"/>
              </a:rPr>
              <a:t>：我们根据类别文本嵌入 </a:t>
            </a:r>
            <a:r>
              <a:rPr lang="en-US" altLang="zh-CN" b="0" i="0" dirty="0" err="1">
                <a:solidFill>
                  <a:srgbClr val="191B1F"/>
                </a:solidFill>
                <a:effectLst/>
                <a:latin typeface="-apple-system"/>
              </a:rPr>
              <a:t>Ei</a:t>
            </a:r>
            <a:r>
              <a:rPr lang="en-US" altLang="zh-CN" b="0" i="0" dirty="0">
                <a:solidFill>
                  <a:srgbClr val="191B1F"/>
                </a:solidFill>
                <a:effectLst/>
                <a:latin typeface="-apple-system"/>
              </a:rPr>
              <a:t> </a:t>
            </a:r>
            <a:r>
              <a:rPr lang="zh-CN" altLang="en-US" b="0" i="0" dirty="0">
                <a:solidFill>
                  <a:srgbClr val="191B1F"/>
                </a:solidFill>
                <a:effectLst/>
                <a:latin typeface="-apple-system"/>
              </a:rPr>
              <a:t>与</a:t>
            </a:r>
            <a:r>
              <a:rPr lang="en-US" altLang="zh-CN" b="0" i="0" dirty="0">
                <a:solidFill>
                  <a:srgbClr val="191B1F"/>
                </a:solidFill>
                <a:effectLst/>
                <a:latin typeface="-apple-system"/>
              </a:rPr>
              <a:t>Local Cache</a:t>
            </a:r>
            <a:r>
              <a:rPr lang="zh-CN" altLang="en-US" b="0" i="0" dirty="0">
                <a:solidFill>
                  <a:srgbClr val="191B1F"/>
                </a:solidFill>
                <a:effectLst/>
                <a:latin typeface="-apple-system"/>
              </a:rPr>
              <a:t>中条目的相似度，计算视觉属性的加权特征，将 </a:t>
            </a:r>
            <a:r>
              <a:rPr lang="en-US" altLang="zh-CN" b="0" i="0" dirty="0" err="1">
                <a:solidFill>
                  <a:srgbClr val="191B1F"/>
                </a:solidFill>
                <a:effectLst/>
                <a:latin typeface="-apple-system"/>
              </a:rPr>
              <a:t>E′i</a:t>
            </a:r>
            <a:r>
              <a:rPr lang="en-US" altLang="zh-CN" b="0" i="0" dirty="0">
                <a:solidFill>
                  <a:srgbClr val="191B1F"/>
                </a:solidFill>
                <a:effectLst/>
                <a:latin typeface="-apple-system"/>
              </a:rPr>
              <a:t> </a:t>
            </a:r>
            <a:r>
              <a:rPr lang="zh-CN" altLang="en-US" b="0" i="0" dirty="0">
                <a:solidFill>
                  <a:srgbClr val="191B1F"/>
                </a:solidFill>
                <a:effectLst/>
                <a:latin typeface="-apple-system"/>
              </a:rPr>
              <a:t>与文本的全局特征 </a:t>
            </a:r>
            <a:r>
              <a:rPr lang="en-US" altLang="zh-CN" b="0" i="0" dirty="0" err="1">
                <a:solidFill>
                  <a:srgbClr val="191B1F"/>
                </a:solidFill>
                <a:effectLst/>
                <a:latin typeface="-apple-system"/>
              </a:rPr>
              <a:t>Ei</a:t>
            </a:r>
            <a:r>
              <a:rPr lang="en-US" altLang="zh-CN" b="0" i="0" dirty="0">
                <a:solidFill>
                  <a:srgbClr val="191B1F"/>
                </a:solidFill>
                <a:effectLst/>
                <a:latin typeface="-apple-system"/>
              </a:rPr>
              <a:t> </a:t>
            </a:r>
            <a:r>
              <a:rPr lang="zh-CN" altLang="en-US" b="0" i="0" dirty="0">
                <a:solidFill>
                  <a:srgbClr val="191B1F"/>
                </a:solidFill>
                <a:effectLst/>
                <a:latin typeface="-apple-system"/>
              </a:rPr>
              <a:t>在通道维度拼接，通过线性层完成最终聚合。这种方式避免了引入额外</a:t>
            </a:r>
            <a:r>
              <a:rPr lang="en-US" altLang="zh-CN" b="0" i="0" dirty="0">
                <a:solidFill>
                  <a:srgbClr val="191B1F"/>
                </a:solidFill>
                <a:effectLst/>
                <a:latin typeface="-apple-system"/>
              </a:rPr>
              <a:t>token</a:t>
            </a:r>
            <a:r>
              <a:rPr lang="zh-CN" altLang="en-US" b="0" i="0" dirty="0">
                <a:solidFill>
                  <a:srgbClr val="191B1F"/>
                </a:solidFill>
                <a:effectLst/>
                <a:latin typeface="-apple-system"/>
              </a:rPr>
              <a:t>，也能完成细粒度信息注入，得益于我们知识直接来自图像分支</a:t>
            </a:r>
            <a:endParaRPr lang="en-US" altLang="zh-CN" dirty="0"/>
          </a:p>
          <a:p>
            <a:endParaRPr lang="en-US" altLang="zh-CN" dirty="0"/>
          </a:p>
          <a:p>
            <a:endParaRPr lang="en-US" altLang="zh-CN" dirty="0"/>
          </a:p>
          <a:p>
            <a:r>
              <a:rPr lang="zh-CN" altLang="en-US" b="0" i="0" dirty="0">
                <a:solidFill>
                  <a:srgbClr val="191B1F"/>
                </a:solidFill>
                <a:effectLst/>
                <a:latin typeface="-apple-system"/>
              </a:rPr>
              <a:t>由于视觉模态中的局部特征 </a:t>
            </a:r>
            <a:r>
              <a:rPr lang="en-US" altLang="zh-CN" b="0" i="0" dirty="0">
                <a:solidFill>
                  <a:srgbClr val="191B1F"/>
                </a:solidFill>
                <a:effectLst/>
                <a:latin typeface="-apple-system"/>
              </a:rPr>
              <a:t>V </a:t>
            </a:r>
            <a:r>
              <a:rPr lang="zh-CN" altLang="en-US" b="0" i="0" dirty="0">
                <a:solidFill>
                  <a:srgbClr val="191B1F"/>
                </a:solidFill>
                <a:effectLst/>
                <a:latin typeface="-apple-system"/>
              </a:rPr>
              <a:t>在训练过程中并未直接对齐文本模态，这可能导致模态间的差距，影响视觉知识的查询效果。为此，我们引入了特征对齐模块。</a:t>
            </a:r>
            <a:endParaRPr lang="en-US" altLang="zh-CN" b="0" i="0" dirty="0">
              <a:solidFill>
                <a:srgbClr val="191B1F"/>
              </a:solidFill>
              <a:effectLst/>
              <a:latin typeface="-apple-system"/>
            </a:endParaRPr>
          </a:p>
          <a:p>
            <a:r>
              <a:rPr lang="zh-CN" altLang="en-US" b="0" i="0" dirty="0">
                <a:solidFill>
                  <a:srgbClr val="191B1F"/>
                </a:solidFill>
                <a:effectLst/>
                <a:latin typeface="-apple-system"/>
              </a:rPr>
              <a:t>通过简单的两层</a:t>
            </a:r>
            <a:r>
              <a:rPr lang="en-US" altLang="zh-CN" b="0" i="0" dirty="0">
                <a:solidFill>
                  <a:srgbClr val="191B1F"/>
                </a:solidFill>
                <a:effectLst/>
                <a:latin typeface="-apple-system"/>
              </a:rPr>
              <a:t>MLP</a:t>
            </a:r>
            <a:r>
              <a:rPr lang="zh-CN" altLang="en-US" b="0" i="0" dirty="0">
                <a:solidFill>
                  <a:srgbClr val="191B1F"/>
                </a:solidFill>
                <a:effectLst/>
                <a:latin typeface="-apple-system"/>
              </a:rPr>
              <a:t>，将局部特征</a:t>
            </a:r>
            <a:r>
              <a:rPr lang="en-US" altLang="zh-CN" b="0" i="0" dirty="0">
                <a:solidFill>
                  <a:srgbClr val="191B1F"/>
                </a:solidFill>
                <a:effectLst/>
                <a:latin typeface="-apple-system"/>
              </a:rPr>
              <a:t>V</a:t>
            </a:r>
            <a:r>
              <a:rPr lang="zh-CN" altLang="en-US" b="0" i="0" dirty="0">
                <a:solidFill>
                  <a:srgbClr val="191B1F"/>
                </a:solidFill>
                <a:effectLst/>
                <a:latin typeface="-apple-system"/>
              </a:rPr>
              <a:t>转换到文本嵌入空间，使其能够与文本模态对齐。</a:t>
            </a:r>
            <a:endParaRPr lang="zh-CN" altLang="en-US" dirty="0"/>
          </a:p>
        </p:txBody>
      </p:sp>
      <p:sp>
        <p:nvSpPr>
          <p:cNvPr id="4" name="灯片编号占位符 3">
            <a:extLst>
              <a:ext uri="{FF2B5EF4-FFF2-40B4-BE49-F238E27FC236}">
                <a16:creationId xmlns:a16="http://schemas.microsoft.com/office/drawing/2014/main" id="{B5141C03-2E21-700F-040B-9FA7678A61D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523683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2025/6/14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2025/6/14</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2025/6/14</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4105679" y="2782318"/>
            <a:ext cx="7875394" cy="1569660"/>
          </a:xfrm>
          <a:prstGeom prst="rect">
            <a:avLst/>
          </a:prstGeom>
          <a:noFill/>
        </p:spPr>
        <p:txBody>
          <a:bodyPr wrap="square" rtlCol="0">
            <a:spAutoFit/>
          </a:bodyPr>
          <a:lstStyle/>
          <a:p>
            <a:pPr algn="ctr" defTabSz="913765">
              <a:defRPr/>
            </a:pPr>
            <a:r>
              <a:rPr lang="en-US" altLang="zh-CN" sz="3200" b="0" i="0" dirty="0" err="1">
                <a:solidFill>
                  <a:schemeClr val="bg1"/>
                </a:solidFill>
                <a:effectLst/>
                <a:latin typeface="-apple-system"/>
              </a:rPr>
              <a:t>TextRefiner</a:t>
            </a:r>
            <a:r>
              <a:rPr lang="en-US" altLang="zh-CN" sz="3200" b="0" i="0" dirty="0">
                <a:solidFill>
                  <a:schemeClr val="bg1"/>
                </a:solidFill>
                <a:effectLst/>
                <a:latin typeface="-apple-system"/>
              </a:rPr>
              <a:t>: Internal Visual Feature as Efficient Refiner for Vision-Language Models Prompt Tuning</a:t>
            </a:r>
            <a:endPar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17" name="文本占位符 13"/>
          <p:cNvSpPr txBox="1"/>
          <p:nvPr/>
        </p:nvSpPr>
        <p:spPr>
          <a:xfrm>
            <a:off x="4581189" y="6441819"/>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endParaRPr lang="zh-CN" altLang="en-US" dirty="0">
              <a:solidFill>
                <a:sysClr val="windowText" lastClr="000000"/>
              </a:solidFill>
              <a:latin typeface="Arial" panose="020B0604020202020204"/>
              <a:ea typeface="微软雅黑" panose="020B0503020204020204" pitchFamily="34" charset="-122"/>
            </a:endParaRPr>
          </a:p>
        </p:txBody>
      </p:sp>
      <p:sp>
        <p:nvSpPr>
          <p:cNvPr id="11" name="文本占位符 13">
            <a:extLst>
              <a:ext uri="{FF2B5EF4-FFF2-40B4-BE49-F238E27FC236}">
                <a16:creationId xmlns:a16="http://schemas.microsoft.com/office/drawing/2014/main" id="{F3FB24F5-63D6-4DE8-8E4D-977EB21B2EFE}"/>
              </a:ext>
            </a:extLst>
          </p:cNvPr>
          <p:cNvSpPr txBox="1"/>
          <p:nvPr/>
        </p:nvSpPr>
        <p:spPr>
          <a:xfrm>
            <a:off x="4581189" y="4252389"/>
            <a:ext cx="3028952" cy="79802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AAAI 2025</a:t>
            </a:r>
            <a:endParaRPr lang="zh-CN" altLang="en-US" dirty="0">
              <a:solidFill>
                <a:sysClr val="windowText" lastClr="000000"/>
              </a:solidFill>
              <a:latin typeface="Arial" panose="020B0604020202020204"/>
              <a:ea typeface="微软雅黑" panose="020B0503020204020204" pitchFamily="34" charset="-122"/>
            </a:endParaRPr>
          </a:p>
        </p:txBody>
      </p:sp>
    </p:spTree>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Experiment</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472C1CBE-D7ED-E6B8-1AFE-4A897A34D856}"/>
              </a:ext>
            </a:extLst>
          </p:cNvPr>
          <p:cNvPicPr>
            <a:picLocks noChangeAspect="1"/>
          </p:cNvPicPr>
          <p:nvPr/>
        </p:nvPicPr>
        <p:blipFill>
          <a:blip r:embed="rId4"/>
          <a:stretch>
            <a:fillRect/>
          </a:stretch>
        </p:blipFill>
        <p:spPr>
          <a:xfrm>
            <a:off x="2625415" y="905926"/>
            <a:ext cx="6566582" cy="5231249"/>
          </a:xfrm>
          <a:prstGeom prst="rect">
            <a:avLst/>
          </a:prstGeom>
        </p:spPr>
      </p:pic>
    </p:spTree>
    <p:extLst>
      <p:ext uri="{BB962C8B-B14F-4D97-AF65-F5344CB8AC3E}">
        <p14:creationId xmlns:p14="http://schemas.microsoft.com/office/powerpoint/2010/main" val="3737080394"/>
      </p:ext>
    </p:extLst>
  </p:cSld>
  <p:clrMapOvr>
    <a:masterClrMapping/>
  </p:clrMapOvr>
  <p:transition spd="slow" advClick="0" advTm="1000">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Experiment</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3E29E65B-0BAB-5398-0595-FAF66ABAA6C1}"/>
              </a:ext>
            </a:extLst>
          </p:cNvPr>
          <p:cNvPicPr>
            <a:picLocks noChangeAspect="1"/>
          </p:cNvPicPr>
          <p:nvPr/>
        </p:nvPicPr>
        <p:blipFill>
          <a:blip r:embed="rId4"/>
          <a:stretch>
            <a:fillRect/>
          </a:stretch>
        </p:blipFill>
        <p:spPr>
          <a:xfrm>
            <a:off x="660400" y="2176047"/>
            <a:ext cx="4210266" cy="1930499"/>
          </a:xfrm>
          <a:prstGeom prst="rect">
            <a:avLst/>
          </a:prstGeom>
        </p:spPr>
      </p:pic>
      <p:pic>
        <p:nvPicPr>
          <p:cNvPr id="8" name="图片 7">
            <a:extLst>
              <a:ext uri="{FF2B5EF4-FFF2-40B4-BE49-F238E27FC236}">
                <a16:creationId xmlns:a16="http://schemas.microsoft.com/office/drawing/2014/main" id="{6F5A4D77-A7E4-0B07-A152-EDDB7EDB18D8}"/>
              </a:ext>
            </a:extLst>
          </p:cNvPr>
          <p:cNvPicPr>
            <a:picLocks noChangeAspect="1"/>
          </p:cNvPicPr>
          <p:nvPr/>
        </p:nvPicPr>
        <p:blipFill>
          <a:blip r:embed="rId5"/>
          <a:stretch>
            <a:fillRect/>
          </a:stretch>
        </p:blipFill>
        <p:spPr>
          <a:xfrm>
            <a:off x="6125560" y="1423534"/>
            <a:ext cx="4254719" cy="3435527"/>
          </a:xfrm>
          <a:prstGeom prst="rect">
            <a:avLst/>
          </a:prstGeom>
        </p:spPr>
      </p:pic>
    </p:spTree>
    <p:extLst>
      <p:ext uri="{BB962C8B-B14F-4D97-AF65-F5344CB8AC3E}">
        <p14:creationId xmlns:p14="http://schemas.microsoft.com/office/powerpoint/2010/main" val="178093329"/>
      </p:ext>
    </p:extLst>
  </p:cSld>
  <p:clrMapOvr>
    <a:masterClrMapping/>
  </p:clrMapOvr>
  <p:transition spd="slow" advClick="0" advTm="1000">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Experiment</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B45C4DCC-16FA-47FD-B884-457D072B569E}"/>
              </a:ext>
            </a:extLst>
          </p:cNvPr>
          <p:cNvPicPr>
            <a:picLocks noChangeAspect="1"/>
          </p:cNvPicPr>
          <p:nvPr/>
        </p:nvPicPr>
        <p:blipFill>
          <a:blip r:embed="rId4"/>
          <a:stretch>
            <a:fillRect/>
          </a:stretch>
        </p:blipFill>
        <p:spPr>
          <a:xfrm>
            <a:off x="965200" y="1261110"/>
            <a:ext cx="4752975" cy="4152900"/>
          </a:xfrm>
          <a:prstGeom prst="rect">
            <a:avLst/>
          </a:prstGeom>
        </p:spPr>
      </p:pic>
      <p:pic>
        <p:nvPicPr>
          <p:cNvPr id="20" name="图片 19">
            <a:extLst>
              <a:ext uri="{FF2B5EF4-FFF2-40B4-BE49-F238E27FC236}">
                <a16:creationId xmlns:a16="http://schemas.microsoft.com/office/drawing/2014/main" id="{2D0BB46F-8C93-4CC0-B6D6-8F1C54BC772D}"/>
              </a:ext>
            </a:extLst>
          </p:cNvPr>
          <p:cNvPicPr>
            <a:picLocks noChangeAspect="1"/>
          </p:cNvPicPr>
          <p:nvPr/>
        </p:nvPicPr>
        <p:blipFill>
          <a:blip r:embed="rId5"/>
          <a:stretch>
            <a:fillRect/>
          </a:stretch>
        </p:blipFill>
        <p:spPr>
          <a:xfrm>
            <a:off x="6400800" y="1438812"/>
            <a:ext cx="4959605" cy="3797495"/>
          </a:xfrm>
          <a:prstGeom prst="rect">
            <a:avLst/>
          </a:prstGeom>
        </p:spPr>
      </p:pic>
    </p:spTree>
    <p:extLst>
      <p:ext uri="{BB962C8B-B14F-4D97-AF65-F5344CB8AC3E}">
        <p14:creationId xmlns:p14="http://schemas.microsoft.com/office/powerpoint/2010/main" val="1869627372"/>
      </p:ext>
    </p:extLst>
  </p:cSld>
  <p:clrMapOvr>
    <a:masterClrMapping/>
  </p:clrMapOvr>
  <p:transition spd="slow" advClick="0" advTm="1000">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Experiment</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6" name="图片 5">
            <a:extLst>
              <a:ext uri="{FF2B5EF4-FFF2-40B4-BE49-F238E27FC236}">
                <a16:creationId xmlns:a16="http://schemas.microsoft.com/office/drawing/2014/main" id="{EAF80B0C-4765-4D2A-A63D-A11C7A96B817}"/>
              </a:ext>
            </a:extLst>
          </p:cNvPr>
          <p:cNvPicPr>
            <a:picLocks noChangeAspect="1"/>
          </p:cNvPicPr>
          <p:nvPr/>
        </p:nvPicPr>
        <p:blipFill>
          <a:blip r:embed="rId4"/>
          <a:stretch>
            <a:fillRect/>
          </a:stretch>
        </p:blipFill>
        <p:spPr>
          <a:xfrm>
            <a:off x="3356610" y="1275680"/>
            <a:ext cx="4943475" cy="4191000"/>
          </a:xfrm>
          <a:prstGeom prst="rect">
            <a:avLst/>
          </a:prstGeom>
        </p:spPr>
      </p:pic>
      <p:pic>
        <p:nvPicPr>
          <p:cNvPr id="19" name="图片 18">
            <a:extLst>
              <a:ext uri="{FF2B5EF4-FFF2-40B4-BE49-F238E27FC236}">
                <a16:creationId xmlns:a16="http://schemas.microsoft.com/office/drawing/2014/main" id="{926882F6-FC44-48B8-9711-2DAF94D2E2B2}"/>
              </a:ext>
            </a:extLst>
          </p:cNvPr>
          <p:cNvPicPr>
            <a:picLocks noChangeAspect="1"/>
          </p:cNvPicPr>
          <p:nvPr/>
        </p:nvPicPr>
        <p:blipFill>
          <a:blip r:embed="rId5"/>
          <a:stretch>
            <a:fillRect/>
          </a:stretch>
        </p:blipFill>
        <p:spPr>
          <a:xfrm>
            <a:off x="4334583" y="5519090"/>
            <a:ext cx="2987527" cy="462856"/>
          </a:xfrm>
          <a:prstGeom prst="rect">
            <a:avLst/>
          </a:prstGeom>
        </p:spPr>
      </p:pic>
    </p:spTree>
    <p:extLst>
      <p:ext uri="{BB962C8B-B14F-4D97-AF65-F5344CB8AC3E}">
        <p14:creationId xmlns:p14="http://schemas.microsoft.com/office/powerpoint/2010/main" val="1817611385"/>
      </p:ext>
    </p:extLst>
  </p:cSld>
  <p:clrMapOvr>
    <a:masterClrMapping/>
  </p:clrMapOvr>
  <p:transition spd="slow" advClick="0" advTm="1000">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Authors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DFC7EB21-8B1B-4C0B-8331-7D84D0744D54}"/>
              </a:ext>
            </a:extLst>
          </p:cNvPr>
          <p:cNvPicPr>
            <a:picLocks noChangeAspect="1"/>
          </p:cNvPicPr>
          <p:nvPr/>
        </p:nvPicPr>
        <p:blipFill>
          <a:blip r:embed="rId4"/>
          <a:stretch>
            <a:fillRect/>
          </a:stretch>
        </p:blipFill>
        <p:spPr>
          <a:xfrm>
            <a:off x="380710" y="984349"/>
            <a:ext cx="5926033" cy="5378481"/>
          </a:xfrm>
          <a:prstGeom prst="rect">
            <a:avLst/>
          </a:prstGeom>
        </p:spPr>
      </p:pic>
    </p:spTree>
    <p:extLst>
      <p:ext uri="{BB962C8B-B14F-4D97-AF65-F5344CB8AC3E}">
        <p14:creationId xmlns:p14="http://schemas.microsoft.com/office/powerpoint/2010/main" val="1806357746"/>
      </p:ext>
    </p:extLst>
  </p:cSld>
  <p:clrMapOvr>
    <a:masterClrMapping/>
  </p:clrMapOvr>
  <p:transition spd="slow" advClick="0" advTm="1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6C14C6C7-DAC3-4A52-8AC2-85D9F1F3ACB2}"/>
              </a:ext>
            </a:extLst>
          </p:cNvPr>
          <p:cNvSpPr txBox="1"/>
          <p:nvPr/>
        </p:nvSpPr>
        <p:spPr>
          <a:xfrm>
            <a:off x="660400" y="803277"/>
            <a:ext cx="10473267" cy="923330"/>
          </a:xfrm>
          <a:prstGeom prst="rect">
            <a:avLst/>
          </a:prstGeom>
          <a:noFill/>
        </p:spPr>
        <p:txBody>
          <a:bodyPr wrap="square" rtlCol="0">
            <a:spAutoFit/>
          </a:bodyPr>
          <a:lstStyle/>
          <a:p>
            <a:r>
              <a:rPr lang="en-US" altLang="zh-CN" b="1" dirty="0"/>
              <a:t>Background</a:t>
            </a:r>
          </a:p>
          <a:p>
            <a:r>
              <a:rPr lang="en-US" altLang="zh-CN" dirty="0">
                <a:solidFill>
                  <a:srgbClr val="191B1F"/>
                </a:solidFill>
                <a:latin typeface="-apple-system"/>
              </a:rPr>
              <a:t>        </a:t>
            </a:r>
            <a:r>
              <a:rPr lang="zh-CN" altLang="en-US" b="0" i="0" dirty="0">
                <a:solidFill>
                  <a:srgbClr val="191B1F"/>
                </a:solidFill>
                <a:effectLst/>
                <a:latin typeface="-apple-system"/>
              </a:rPr>
              <a:t>为了提高</a:t>
            </a:r>
            <a:r>
              <a:rPr lang="en-US" altLang="zh-CN" b="0" i="0" dirty="0">
                <a:solidFill>
                  <a:srgbClr val="191B1F"/>
                </a:solidFill>
                <a:effectLst/>
                <a:latin typeface="-apple-system"/>
              </a:rPr>
              <a:t>CLIP</a:t>
            </a:r>
            <a:r>
              <a:rPr lang="zh-CN" altLang="en-US" b="0" i="0" dirty="0">
                <a:solidFill>
                  <a:srgbClr val="191B1F"/>
                </a:solidFill>
                <a:effectLst/>
                <a:latin typeface="-apple-system"/>
              </a:rPr>
              <a:t>在下游任务上的性能，</a:t>
            </a:r>
            <a:r>
              <a:rPr lang="en-US" altLang="zh-CN" b="0" i="0" dirty="0">
                <a:solidFill>
                  <a:srgbClr val="191B1F"/>
                </a:solidFill>
                <a:effectLst/>
                <a:latin typeface="-apple-system"/>
              </a:rPr>
              <a:t>Prompt Tuning</a:t>
            </a:r>
            <a:r>
              <a:rPr lang="zh-CN" altLang="en-US" b="0" i="0" dirty="0">
                <a:solidFill>
                  <a:srgbClr val="191B1F"/>
                </a:solidFill>
                <a:effectLst/>
                <a:latin typeface="-apple-system"/>
              </a:rPr>
              <a:t>技术开始被引入</a:t>
            </a:r>
            <a:r>
              <a:rPr lang="en-US" altLang="zh-CN" b="0" i="0" dirty="0">
                <a:solidFill>
                  <a:srgbClr val="191B1F"/>
                </a:solidFill>
                <a:effectLst/>
                <a:latin typeface="-apple-system"/>
              </a:rPr>
              <a:t>CLIP</a:t>
            </a:r>
            <a:r>
              <a:rPr lang="zh-CN" altLang="en-US" b="0" i="0" dirty="0">
                <a:solidFill>
                  <a:srgbClr val="191B1F"/>
                </a:solidFill>
                <a:effectLst/>
                <a:latin typeface="-apple-system"/>
              </a:rPr>
              <a:t>来提升模型对下游任务的适配性</a:t>
            </a:r>
            <a:endParaRPr lang="en-US" altLang="zh-CN" b="1" dirty="0"/>
          </a:p>
        </p:txBody>
      </p:sp>
      <p:pic>
        <p:nvPicPr>
          <p:cNvPr id="6" name="图片 5">
            <a:extLst>
              <a:ext uri="{FF2B5EF4-FFF2-40B4-BE49-F238E27FC236}">
                <a16:creationId xmlns:a16="http://schemas.microsoft.com/office/drawing/2014/main" id="{D58D5768-14C7-4978-BE75-658579C98222}"/>
              </a:ext>
            </a:extLst>
          </p:cNvPr>
          <p:cNvPicPr>
            <a:picLocks noChangeAspect="1"/>
          </p:cNvPicPr>
          <p:nvPr/>
        </p:nvPicPr>
        <p:blipFill>
          <a:blip r:embed="rId4"/>
          <a:stretch>
            <a:fillRect/>
          </a:stretch>
        </p:blipFill>
        <p:spPr>
          <a:xfrm>
            <a:off x="1452336" y="1520905"/>
            <a:ext cx="8246419" cy="3720945"/>
          </a:xfrm>
          <a:prstGeom prst="rect">
            <a:avLst/>
          </a:prstGeom>
        </p:spPr>
      </p:pic>
      <p:sp>
        <p:nvSpPr>
          <p:cNvPr id="7" name="文本框 6">
            <a:extLst>
              <a:ext uri="{FF2B5EF4-FFF2-40B4-BE49-F238E27FC236}">
                <a16:creationId xmlns:a16="http://schemas.microsoft.com/office/drawing/2014/main" id="{FA1A6B20-C99B-4395-996D-CAE04071474D}"/>
              </a:ext>
            </a:extLst>
          </p:cNvPr>
          <p:cNvSpPr txBox="1"/>
          <p:nvPr/>
        </p:nvSpPr>
        <p:spPr>
          <a:xfrm>
            <a:off x="4927298" y="5241850"/>
            <a:ext cx="4210494" cy="369332"/>
          </a:xfrm>
          <a:prstGeom prst="rect">
            <a:avLst/>
          </a:prstGeom>
          <a:noFill/>
        </p:spPr>
        <p:txBody>
          <a:bodyPr wrap="square" rtlCol="0">
            <a:spAutoFit/>
          </a:bodyPr>
          <a:lstStyle/>
          <a:p>
            <a:r>
              <a:rPr lang="en-US" altLang="zh-CN" dirty="0" err="1"/>
              <a:t>CoOp</a:t>
            </a:r>
            <a:r>
              <a:rPr lang="en-US" altLang="zh-CN" dirty="0"/>
              <a:t> ICJV 22 </a:t>
            </a:r>
            <a:endParaRPr lang="zh-CN" altLang="en-US" dirty="0"/>
          </a:p>
        </p:txBody>
      </p:sp>
    </p:spTree>
    <p:extLst>
      <p:ext uri="{BB962C8B-B14F-4D97-AF65-F5344CB8AC3E}">
        <p14:creationId xmlns:p14="http://schemas.microsoft.com/office/powerpoint/2010/main" val="2142665457"/>
      </p:ext>
    </p:extLst>
  </p:cSld>
  <p:clrMapOvr>
    <a:masterClrMapping/>
  </p:clrMapOvr>
  <p:transition spd="slow" advClick="0" advTm="1000">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19">
            <a:extLst>
              <a:ext uri="{FF2B5EF4-FFF2-40B4-BE49-F238E27FC236}">
                <a16:creationId xmlns:a16="http://schemas.microsoft.com/office/drawing/2014/main" id="{4D921332-531D-4B98-8510-23D2DA149081}"/>
              </a:ext>
            </a:extLst>
          </p:cNvPr>
          <p:cNvSpPr txBox="1"/>
          <p:nvPr/>
        </p:nvSpPr>
        <p:spPr>
          <a:xfrm>
            <a:off x="929104" y="3280158"/>
            <a:ext cx="10473267" cy="369332"/>
          </a:xfrm>
          <a:prstGeom prst="rect">
            <a:avLst/>
          </a:prstGeom>
          <a:noFill/>
        </p:spPr>
        <p:txBody>
          <a:bodyPr wrap="square">
            <a:spAutoFit/>
          </a:bodyPr>
          <a:lstStyle/>
          <a:p>
            <a:endParaRPr lang="en-US" altLang="zh-CN" dirty="0"/>
          </a:p>
        </p:txBody>
      </p:sp>
      <p:sp>
        <p:nvSpPr>
          <p:cNvPr id="24" name="文本框 23">
            <a:extLst>
              <a:ext uri="{FF2B5EF4-FFF2-40B4-BE49-F238E27FC236}">
                <a16:creationId xmlns:a16="http://schemas.microsoft.com/office/drawing/2014/main" id="{A372DB4E-05D2-448C-B31B-5E8A4A620C01}"/>
              </a:ext>
            </a:extLst>
          </p:cNvPr>
          <p:cNvSpPr txBox="1"/>
          <p:nvPr/>
        </p:nvSpPr>
        <p:spPr>
          <a:xfrm>
            <a:off x="543871" y="1139726"/>
            <a:ext cx="10858500" cy="646331"/>
          </a:xfrm>
          <a:prstGeom prst="rect">
            <a:avLst/>
          </a:prstGeom>
          <a:noFill/>
        </p:spPr>
        <p:txBody>
          <a:bodyPr wrap="square">
            <a:spAutoFit/>
          </a:bodyPr>
          <a:lstStyle/>
          <a:p>
            <a:r>
              <a:rPr lang="zh-CN" altLang="en-US" b="0" i="0" dirty="0">
                <a:solidFill>
                  <a:srgbClr val="191B1F"/>
                </a:solidFill>
                <a:effectLst/>
                <a:latin typeface="-apple-system"/>
              </a:rPr>
              <a:t>尽管上述</a:t>
            </a:r>
            <a:r>
              <a:rPr lang="en-US" altLang="zh-CN" b="0" i="0" dirty="0">
                <a:solidFill>
                  <a:srgbClr val="191B1F"/>
                </a:solidFill>
                <a:effectLst/>
                <a:latin typeface="-apple-system"/>
              </a:rPr>
              <a:t>prompt learning</a:t>
            </a:r>
            <a:r>
              <a:rPr lang="zh-CN" altLang="en-US" b="0" i="0" dirty="0">
                <a:solidFill>
                  <a:srgbClr val="191B1F"/>
                </a:solidFill>
                <a:effectLst/>
                <a:latin typeface="-apple-system"/>
              </a:rPr>
              <a:t>可以完成</a:t>
            </a:r>
            <a:r>
              <a:rPr lang="en-US" altLang="zh-CN" b="0" i="0" dirty="0">
                <a:solidFill>
                  <a:srgbClr val="191B1F"/>
                </a:solidFill>
                <a:effectLst/>
                <a:latin typeface="-apple-system"/>
              </a:rPr>
              <a:t>CLIP</a:t>
            </a:r>
            <a:r>
              <a:rPr lang="zh-CN" altLang="en-US" b="0" i="0" dirty="0">
                <a:solidFill>
                  <a:srgbClr val="191B1F"/>
                </a:solidFill>
                <a:effectLst/>
                <a:latin typeface="-apple-system"/>
              </a:rPr>
              <a:t>在下游任务的迁移，但难以捕捉下游细粒度描述信息，也容易过拟合到下游任务泛化性差（增加准确率，降低泛化性）。</a:t>
            </a:r>
            <a:endParaRPr lang="zh-CN" altLang="en-US" b="1" dirty="0"/>
          </a:p>
        </p:txBody>
      </p:sp>
      <p:sp>
        <p:nvSpPr>
          <p:cNvPr id="26" name="文本框 25">
            <a:extLst>
              <a:ext uri="{FF2B5EF4-FFF2-40B4-BE49-F238E27FC236}">
                <a16:creationId xmlns:a16="http://schemas.microsoft.com/office/drawing/2014/main" id="{08A87AD4-99A9-4604-8500-05722D2E6C90}"/>
              </a:ext>
            </a:extLst>
          </p:cNvPr>
          <p:cNvSpPr txBox="1"/>
          <p:nvPr/>
        </p:nvSpPr>
        <p:spPr>
          <a:xfrm>
            <a:off x="592554" y="850235"/>
            <a:ext cx="6096000" cy="369332"/>
          </a:xfrm>
          <a:prstGeom prst="rect">
            <a:avLst/>
          </a:prstGeom>
          <a:noFill/>
        </p:spPr>
        <p:txBody>
          <a:bodyPr wrap="square">
            <a:spAutoFit/>
          </a:bodyPr>
          <a:lstStyle/>
          <a:p>
            <a:r>
              <a:rPr lang="en-US" altLang="zh-CN" b="1" dirty="0"/>
              <a:t>Problem</a:t>
            </a:r>
            <a:r>
              <a:rPr lang="zh-CN" altLang="en-US" b="1" dirty="0"/>
              <a:t>：</a:t>
            </a:r>
            <a:endParaRPr lang="en-US" altLang="zh-CN" b="1" dirty="0"/>
          </a:p>
        </p:txBody>
      </p:sp>
      <p:sp>
        <p:nvSpPr>
          <p:cNvPr id="18" name="文本框 17">
            <a:extLst>
              <a:ext uri="{FF2B5EF4-FFF2-40B4-BE49-F238E27FC236}">
                <a16:creationId xmlns:a16="http://schemas.microsoft.com/office/drawing/2014/main" id="{23ADF9C9-36F6-46DB-BF2D-CFAA03FE6E1C}"/>
              </a:ext>
            </a:extLst>
          </p:cNvPr>
          <p:cNvSpPr txBox="1"/>
          <p:nvPr/>
        </p:nvSpPr>
        <p:spPr>
          <a:xfrm>
            <a:off x="617337" y="1799706"/>
            <a:ext cx="10858499" cy="923330"/>
          </a:xfrm>
          <a:prstGeom prst="rect">
            <a:avLst/>
          </a:prstGeom>
          <a:noFill/>
        </p:spPr>
        <p:txBody>
          <a:bodyPr wrap="square">
            <a:spAutoFit/>
          </a:bodyPr>
          <a:lstStyle/>
          <a:p>
            <a:r>
              <a:rPr lang="en-US" altLang="zh-CN" b="1" dirty="0"/>
              <a:t>Previous </a:t>
            </a:r>
            <a:r>
              <a:rPr lang="en-US" altLang="zh-CN" b="1" dirty="0" err="1"/>
              <a:t>mothod</a:t>
            </a:r>
            <a:r>
              <a:rPr lang="zh-CN" altLang="en-US" b="1" dirty="0"/>
              <a:t>：</a:t>
            </a:r>
            <a:endParaRPr lang="en-US" altLang="zh-CN" b="1" dirty="0"/>
          </a:p>
          <a:p>
            <a:r>
              <a:rPr lang="zh-CN" altLang="en-US" b="0" i="0" dirty="0">
                <a:solidFill>
                  <a:srgbClr val="191B1F"/>
                </a:solidFill>
                <a:effectLst/>
                <a:latin typeface="-apple-system"/>
              </a:rPr>
              <a:t>借助</a:t>
            </a:r>
            <a:r>
              <a:rPr lang="en-US" altLang="zh-CN" b="0" i="0" dirty="0">
                <a:solidFill>
                  <a:srgbClr val="191B1F"/>
                </a:solidFill>
                <a:effectLst/>
                <a:latin typeface="-apple-system"/>
              </a:rPr>
              <a:t>LLM</a:t>
            </a:r>
            <a:r>
              <a:rPr lang="zh-CN" altLang="en-US" b="0" i="0" dirty="0">
                <a:solidFill>
                  <a:srgbClr val="191B1F"/>
                </a:solidFill>
                <a:effectLst/>
                <a:latin typeface="-apple-system"/>
              </a:rPr>
              <a:t>广泛的先验知识来为</a:t>
            </a:r>
            <a:r>
              <a:rPr lang="en-US" altLang="zh-CN" b="0" i="0" dirty="0">
                <a:solidFill>
                  <a:srgbClr val="191B1F"/>
                </a:solidFill>
                <a:effectLst/>
                <a:latin typeface="-apple-system"/>
              </a:rPr>
              <a:t>class</a:t>
            </a:r>
            <a:r>
              <a:rPr lang="zh-CN" altLang="en-US" b="0" i="0" dirty="0">
                <a:solidFill>
                  <a:srgbClr val="191B1F"/>
                </a:solidFill>
                <a:effectLst/>
                <a:latin typeface="-apple-system"/>
              </a:rPr>
              <a:t>产生大量属性描述内容，然后作为额外的细粒度信息输入到</a:t>
            </a:r>
            <a:r>
              <a:rPr lang="en-US" altLang="zh-CN" b="0" i="0" dirty="0">
                <a:solidFill>
                  <a:srgbClr val="191B1F"/>
                </a:solidFill>
                <a:effectLst/>
                <a:latin typeface="-apple-system"/>
              </a:rPr>
              <a:t>text-encoder</a:t>
            </a:r>
            <a:r>
              <a:rPr lang="zh-CN" altLang="en-US" b="0" i="0" dirty="0">
                <a:solidFill>
                  <a:srgbClr val="191B1F"/>
                </a:solidFill>
                <a:effectLst/>
                <a:latin typeface="-apple-system"/>
              </a:rPr>
              <a:t>中</a:t>
            </a:r>
            <a:endParaRPr lang="en-US" altLang="zh-CN" b="1" dirty="0"/>
          </a:p>
        </p:txBody>
      </p:sp>
      <p:sp>
        <p:nvSpPr>
          <p:cNvPr id="5" name="文本框 4">
            <a:extLst>
              <a:ext uri="{FF2B5EF4-FFF2-40B4-BE49-F238E27FC236}">
                <a16:creationId xmlns:a16="http://schemas.microsoft.com/office/drawing/2014/main" id="{C55494C1-C4AD-4B56-82FB-74B899EE9459}"/>
              </a:ext>
            </a:extLst>
          </p:cNvPr>
          <p:cNvSpPr txBox="1"/>
          <p:nvPr/>
        </p:nvSpPr>
        <p:spPr>
          <a:xfrm>
            <a:off x="5054600" y="6003510"/>
            <a:ext cx="2692400" cy="369332"/>
          </a:xfrm>
          <a:prstGeom prst="rect">
            <a:avLst/>
          </a:prstGeom>
          <a:noFill/>
        </p:spPr>
        <p:txBody>
          <a:bodyPr wrap="square" rtlCol="0">
            <a:spAutoFit/>
          </a:bodyPr>
          <a:lstStyle/>
          <a:p>
            <a:r>
              <a:rPr lang="en-US" altLang="zh-CN" dirty="0" err="1"/>
              <a:t>ArGue</a:t>
            </a:r>
            <a:r>
              <a:rPr lang="en-US" altLang="zh-CN" dirty="0"/>
              <a:t> </a:t>
            </a:r>
            <a:r>
              <a:rPr lang="en-US" altLang="zh-CN" dirty="0" err="1"/>
              <a:t>cvpr</a:t>
            </a:r>
            <a:r>
              <a:rPr lang="en-US" altLang="zh-CN" dirty="0"/>
              <a:t> 24</a:t>
            </a:r>
            <a:endParaRPr lang="zh-CN" altLang="en-US" dirty="0"/>
          </a:p>
        </p:txBody>
      </p:sp>
      <p:grpSp>
        <p:nvGrpSpPr>
          <p:cNvPr id="22" name="组合 21">
            <a:extLst>
              <a:ext uri="{FF2B5EF4-FFF2-40B4-BE49-F238E27FC236}">
                <a16:creationId xmlns:a16="http://schemas.microsoft.com/office/drawing/2014/main" id="{AD423E2E-039D-41DF-8A68-F0C3840D3A98}"/>
              </a:ext>
            </a:extLst>
          </p:cNvPr>
          <p:cNvGrpSpPr/>
          <p:nvPr/>
        </p:nvGrpSpPr>
        <p:grpSpPr>
          <a:xfrm>
            <a:off x="2271557" y="2668814"/>
            <a:ext cx="7550058" cy="3236117"/>
            <a:chOff x="736550" y="1238632"/>
            <a:chExt cx="10858373" cy="4615908"/>
          </a:xfrm>
        </p:grpSpPr>
        <p:sp>
          <p:nvSpPr>
            <p:cNvPr id="23" name="文本框 22">
              <a:extLst>
                <a:ext uri="{FF2B5EF4-FFF2-40B4-BE49-F238E27FC236}">
                  <a16:creationId xmlns:a16="http://schemas.microsoft.com/office/drawing/2014/main" id="{A7C431F0-CC7F-4CF6-8878-CDBB595DFB58}"/>
                </a:ext>
              </a:extLst>
            </p:cNvPr>
            <p:cNvSpPr txBox="1"/>
            <p:nvPr/>
          </p:nvSpPr>
          <p:spPr>
            <a:xfrm>
              <a:off x="929104" y="3280158"/>
              <a:ext cx="10473267" cy="369332"/>
            </a:xfrm>
            <a:prstGeom prst="rect">
              <a:avLst/>
            </a:prstGeom>
            <a:noFill/>
          </p:spPr>
          <p:txBody>
            <a:bodyPr wrap="square">
              <a:spAutoFit/>
            </a:bodyPr>
            <a:lstStyle/>
            <a:p>
              <a:endParaRPr lang="en-US" altLang="zh-CN" dirty="0"/>
            </a:p>
          </p:txBody>
        </p:sp>
        <p:pic>
          <p:nvPicPr>
            <p:cNvPr id="25" name="图片 24">
              <a:extLst>
                <a:ext uri="{FF2B5EF4-FFF2-40B4-BE49-F238E27FC236}">
                  <a16:creationId xmlns:a16="http://schemas.microsoft.com/office/drawing/2014/main" id="{D443623C-3752-4A8B-B339-E356158B7CC3}"/>
                </a:ext>
              </a:extLst>
            </p:cNvPr>
            <p:cNvPicPr>
              <a:picLocks noChangeAspect="1"/>
            </p:cNvPicPr>
            <p:nvPr/>
          </p:nvPicPr>
          <p:blipFill>
            <a:blip r:embed="rId4"/>
            <a:stretch>
              <a:fillRect/>
            </a:stretch>
          </p:blipFill>
          <p:spPr>
            <a:xfrm>
              <a:off x="736550" y="1238632"/>
              <a:ext cx="10858373" cy="4615908"/>
            </a:xfrm>
            <a:prstGeom prst="rect">
              <a:avLst/>
            </a:prstGeom>
          </p:spPr>
        </p:pic>
        <p:sp>
          <p:nvSpPr>
            <p:cNvPr id="27" name="矩形 26">
              <a:extLst>
                <a:ext uri="{FF2B5EF4-FFF2-40B4-BE49-F238E27FC236}">
                  <a16:creationId xmlns:a16="http://schemas.microsoft.com/office/drawing/2014/main" id="{B9560350-F982-4F92-B24C-21E5919A77CF}"/>
                </a:ext>
              </a:extLst>
            </p:cNvPr>
            <p:cNvSpPr/>
            <p:nvPr/>
          </p:nvSpPr>
          <p:spPr>
            <a:xfrm>
              <a:off x="8199120" y="4224990"/>
              <a:ext cx="589280" cy="1087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0BC72932-41C2-4DDF-A661-CC5BE8AB54A3}"/>
                </a:ext>
              </a:extLst>
            </p:cNvPr>
            <p:cNvSpPr/>
            <p:nvPr/>
          </p:nvSpPr>
          <p:spPr>
            <a:xfrm>
              <a:off x="7609840" y="4487938"/>
              <a:ext cx="589280" cy="1087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EFDEECB-783D-481F-BEFC-A12F91E4241A}"/>
                </a:ext>
              </a:extLst>
            </p:cNvPr>
            <p:cNvSpPr/>
            <p:nvPr/>
          </p:nvSpPr>
          <p:spPr>
            <a:xfrm>
              <a:off x="8199120" y="4628643"/>
              <a:ext cx="2346960" cy="1145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100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 name="组合 6">
            <a:extLst>
              <a:ext uri="{FF2B5EF4-FFF2-40B4-BE49-F238E27FC236}">
                <a16:creationId xmlns:a16="http://schemas.microsoft.com/office/drawing/2014/main" id="{3F0F53F2-0B24-433C-8FDD-CE3787C61D3C}"/>
              </a:ext>
            </a:extLst>
          </p:cNvPr>
          <p:cNvGrpSpPr/>
          <p:nvPr/>
        </p:nvGrpSpPr>
        <p:grpSpPr>
          <a:xfrm>
            <a:off x="1561781" y="920659"/>
            <a:ext cx="8754883" cy="3847558"/>
            <a:chOff x="736550" y="1238632"/>
            <a:chExt cx="10858373" cy="4615908"/>
          </a:xfrm>
        </p:grpSpPr>
        <p:sp>
          <p:nvSpPr>
            <p:cNvPr id="20" name="文本框 19">
              <a:extLst>
                <a:ext uri="{FF2B5EF4-FFF2-40B4-BE49-F238E27FC236}">
                  <a16:creationId xmlns:a16="http://schemas.microsoft.com/office/drawing/2014/main" id="{4D921332-531D-4B98-8510-23D2DA149081}"/>
                </a:ext>
              </a:extLst>
            </p:cNvPr>
            <p:cNvSpPr txBox="1"/>
            <p:nvPr/>
          </p:nvSpPr>
          <p:spPr>
            <a:xfrm>
              <a:off x="929104" y="3280158"/>
              <a:ext cx="10473267" cy="369332"/>
            </a:xfrm>
            <a:prstGeom prst="rect">
              <a:avLst/>
            </a:prstGeom>
            <a:noFill/>
          </p:spPr>
          <p:txBody>
            <a:bodyPr wrap="square">
              <a:spAutoFit/>
            </a:bodyPr>
            <a:lstStyle/>
            <a:p>
              <a:endParaRPr lang="en-US" altLang="zh-CN" dirty="0"/>
            </a:p>
          </p:txBody>
        </p:sp>
        <p:pic>
          <p:nvPicPr>
            <p:cNvPr id="4" name="图片 3">
              <a:extLst>
                <a:ext uri="{FF2B5EF4-FFF2-40B4-BE49-F238E27FC236}">
                  <a16:creationId xmlns:a16="http://schemas.microsoft.com/office/drawing/2014/main" id="{49913C6B-D48A-43F1-9F55-050F0C7121C5}"/>
                </a:ext>
              </a:extLst>
            </p:cNvPr>
            <p:cNvPicPr>
              <a:picLocks noChangeAspect="1"/>
            </p:cNvPicPr>
            <p:nvPr/>
          </p:nvPicPr>
          <p:blipFill>
            <a:blip r:embed="rId4"/>
            <a:stretch>
              <a:fillRect/>
            </a:stretch>
          </p:blipFill>
          <p:spPr>
            <a:xfrm>
              <a:off x="736550" y="1238632"/>
              <a:ext cx="10858373" cy="4615908"/>
            </a:xfrm>
            <a:prstGeom prst="rect">
              <a:avLst/>
            </a:prstGeom>
          </p:spPr>
        </p:pic>
        <p:sp>
          <p:nvSpPr>
            <p:cNvPr id="6" name="矩形 5">
              <a:extLst>
                <a:ext uri="{FF2B5EF4-FFF2-40B4-BE49-F238E27FC236}">
                  <a16:creationId xmlns:a16="http://schemas.microsoft.com/office/drawing/2014/main" id="{DB0E01F2-807F-4100-9BAF-15D10B6EEF26}"/>
                </a:ext>
              </a:extLst>
            </p:cNvPr>
            <p:cNvSpPr/>
            <p:nvPr/>
          </p:nvSpPr>
          <p:spPr>
            <a:xfrm>
              <a:off x="8199120" y="4224990"/>
              <a:ext cx="589280" cy="1087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D64BDDA-0141-4AB1-BBC0-CCD0E70F1425}"/>
                </a:ext>
              </a:extLst>
            </p:cNvPr>
            <p:cNvSpPr/>
            <p:nvPr/>
          </p:nvSpPr>
          <p:spPr>
            <a:xfrm>
              <a:off x="7609840" y="4487938"/>
              <a:ext cx="589280" cy="1087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D73057A9-1A74-4C4C-9DF1-94B91A308D4B}"/>
                </a:ext>
              </a:extLst>
            </p:cNvPr>
            <p:cNvSpPr/>
            <p:nvPr/>
          </p:nvSpPr>
          <p:spPr>
            <a:xfrm>
              <a:off x="8199120" y="4628643"/>
              <a:ext cx="2346960" cy="1145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0" name="图片 9">
            <a:extLst>
              <a:ext uri="{FF2B5EF4-FFF2-40B4-BE49-F238E27FC236}">
                <a16:creationId xmlns:a16="http://schemas.microsoft.com/office/drawing/2014/main" id="{3A3F971C-E66B-A08B-89DC-FBA77D1DA430}"/>
              </a:ext>
            </a:extLst>
          </p:cNvPr>
          <p:cNvPicPr>
            <a:picLocks noChangeAspect="1"/>
          </p:cNvPicPr>
          <p:nvPr/>
        </p:nvPicPr>
        <p:blipFill>
          <a:blip r:embed="rId5"/>
          <a:stretch>
            <a:fillRect/>
          </a:stretch>
        </p:blipFill>
        <p:spPr>
          <a:xfrm>
            <a:off x="3908164" y="5704528"/>
            <a:ext cx="4616687" cy="558829"/>
          </a:xfrm>
          <a:prstGeom prst="rect">
            <a:avLst/>
          </a:prstGeom>
        </p:spPr>
      </p:pic>
      <p:pic>
        <p:nvPicPr>
          <p:cNvPr id="12" name="图片 11">
            <a:extLst>
              <a:ext uri="{FF2B5EF4-FFF2-40B4-BE49-F238E27FC236}">
                <a16:creationId xmlns:a16="http://schemas.microsoft.com/office/drawing/2014/main" id="{D0B4C05D-AB5F-75B9-B5F6-6943FAF0BF0D}"/>
              </a:ext>
            </a:extLst>
          </p:cNvPr>
          <p:cNvPicPr>
            <a:picLocks noChangeAspect="1"/>
          </p:cNvPicPr>
          <p:nvPr/>
        </p:nvPicPr>
        <p:blipFill>
          <a:blip r:embed="rId6"/>
          <a:stretch>
            <a:fillRect/>
          </a:stretch>
        </p:blipFill>
        <p:spPr>
          <a:xfrm>
            <a:off x="3723993" y="4911636"/>
            <a:ext cx="5340624" cy="876345"/>
          </a:xfrm>
          <a:prstGeom prst="rect">
            <a:avLst/>
          </a:prstGeom>
        </p:spPr>
      </p:pic>
    </p:spTree>
    <p:extLst>
      <p:ext uri="{BB962C8B-B14F-4D97-AF65-F5344CB8AC3E}">
        <p14:creationId xmlns:p14="http://schemas.microsoft.com/office/powerpoint/2010/main" val="3586004567"/>
      </p:ext>
    </p:extLst>
  </p:cSld>
  <p:clrMapOvr>
    <a:masterClrMapping/>
  </p:clrMapOvr>
  <p:transition spd="slow" advClick="0" advTm="1000">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5" name="文本框 24">
            <a:extLst>
              <a:ext uri="{FF2B5EF4-FFF2-40B4-BE49-F238E27FC236}">
                <a16:creationId xmlns:a16="http://schemas.microsoft.com/office/drawing/2014/main" id="{C8533087-66C0-4737-9CAD-7F3D8E509155}"/>
              </a:ext>
            </a:extLst>
          </p:cNvPr>
          <p:cNvSpPr txBox="1"/>
          <p:nvPr/>
        </p:nvSpPr>
        <p:spPr>
          <a:xfrm>
            <a:off x="592554" y="948790"/>
            <a:ext cx="6096000" cy="646331"/>
          </a:xfrm>
          <a:prstGeom prst="rect">
            <a:avLst/>
          </a:prstGeom>
          <a:noFill/>
        </p:spPr>
        <p:txBody>
          <a:bodyPr wrap="square">
            <a:spAutoFit/>
          </a:bodyPr>
          <a:lstStyle/>
          <a:p>
            <a:r>
              <a:rPr lang="en-US" altLang="zh-CN" b="1" dirty="0"/>
              <a:t>Motivation</a:t>
            </a:r>
            <a:r>
              <a:rPr lang="zh-CN" altLang="en-US" b="1" dirty="0"/>
              <a:t>：</a:t>
            </a:r>
            <a:endParaRPr lang="en-US" altLang="zh-CN" b="1" dirty="0"/>
          </a:p>
          <a:p>
            <a:endParaRPr lang="en-US" altLang="zh-CN" b="1" dirty="0"/>
          </a:p>
        </p:txBody>
      </p:sp>
      <p:pic>
        <p:nvPicPr>
          <p:cNvPr id="3" name="图片 2">
            <a:extLst>
              <a:ext uri="{FF2B5EF4-FFF2-40B4-BE49-F238E27FC236}">
                <a16:creationId xmlns:a16="http://schemas.microsoft.com/office/drawing/2014/main" id="{E0DBB103-D5A6-8DCC-717B-020B07FD74F3}"/>
              </a:ext>
            </a:extLst>
          </p:cNvPr>
          <p:cNvPicPr>
            <a:picLocks noChangeAspect="1"/>
          </p:cNvPicPr>
          <p:nvPr/>
        </p:nvPicPr>
        <p:blipFill>
          <a:blip r:embed="rId4"/>
          <a:stretch>
            <a:fillRect/>
          </a:stretch>
        </p:blipFill>
        <p:spPr>
          <a:xfrm>
            <a:off x="2327167" y="1916183"/>
            <a:ext cx="7397746" cy="3357311"/>
          </a:xfrm>
          <a:prstGeom prst="rect">
            <a:avLst/>
          </a:prstGeom>
        </p:spPr>
      </p:pic>
      <p:sp>
        <p:nvSpPr>
          <p:cNvPr id="5" name="文本框 4">
            <a:extLst>
              <a:ext uri="{FF2B5EF4-FFF2-40B4-BE49-F238E27FC236}">
                <a16:creationId xmlns:a16="http://schemas.microsoft.com/office/drawing/2014/main" id="{F415F8C7-0207-E6EC-4CF1-255B02088800}"/>
              </a:ext>
            </a:extLst>
          </p:cNvPr>
          <p:cNvSpPr txBox="1"/>
          <p:nvPr/>
        </p:nvSpPr>
        <p:spPr>
          <a:xfrm>
            <a:off x="660399" y="1271955"/>
            <a:ext cx="10962367" cy="646331"/>
          </a:xfrm>
          <a:prstGeom prst="rect">
            <a:avLst/>
          </a:prstGeom>
          <a:noFill/>
        </p:spPr>
        <p:txBody>
          <a:bodyPr wrap="square">
            <a:spAutoFit/>
          </a:bodyPr>
          <a:lstStyle/>
          <a:p>
            <a:r>
              <a:rPr lang="zh-CN" altLang="en-US" b="0" i="0" dirty="0">
                <a:solidFill>
                  <a:srgbClr val="191B1F"/>
                </a:solidFill>
                <a:effectLst/>
                <a:latin typeface="-apple-system"/>
              </a:rPr>
              <a:t>作者认为细粒度的描述信息其实已经蕴藏在图像分支中，</a:t>
            </a:r>
            <a:r>
              <a:rPr lang="zh-CN" altLang="en-US" b="1" i="0" dirty="0">
                <a:solidFill>
                  <a:srgbClr val="191B1F"/>
                </a:solidFill>
                <a:effectLst/>
                <a:latin typeface="-apple-system"/>
              </a:rPr>
              <a:t>通过挖掘图像分支中的局部特征，将丰富的视觉属性注入到文本嵌入中，从而提升模型的表示能力和泛化性</a:t>
            </a:r>
            <a:r>
              <a:rPr lang="zh-CN" altLang="en-US" b="0" i="0" dirty="0">
                <a:solidFill>
                  <a:srgbClr val="191B1F"/>
                </a:solidFill>
                <a:effectLst/>
                <a:latin typeface="-apple-system"/>
              </a:rPr>
              <a:t>。</a:t>
            </a:r>
            <a:endParaRPr lang="zh-CN" altLang="en-US" dirty="0"/>
          </a:p>
        </p:txBody>
      </p:sp>
    </p:spTree>
    <p:extLst>
      <p:ext uri="{BB962C8B-B14F-4D97-AF65-F5344CB8AC3E}">
        <p14:creationId xmlns:p14="http://schemas.microsoft.com/office/powerpoint/2010/main" val="277480174"/>
      </p:ext>
    </p:extLst>
  </p:cSld>
  <p:clrMapOvr>
    <a:masterClrMapping/>
  </p:clrMapOvr>
  <p:transition spd="slow" advClick="0" advTm="100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2A84F752-E72B-9E72-7451-AE34D0260715}"/>
              </a:ext>
            </a:extLst>
          </p:cNvPr>
          <p:cNvPicPr>
            <a:picLocks noChangeAspect="1"/>
          </p:cNvPicPr>
          <p:nvPr/>
        </p:nvPicPr>
        <p:blipFill>
          <a:blip r:embed="rId4"/>
          <a:stretch>
            <a:fillRect/>
          </a:stretch>
        </p:blipFill>
        <p:spPr>
          <a:xfrm>
            <a:off x="364831" y="1731273"/>
            <a:ext cx="11449638" cy="3905451"/>
          </a:xfrm>
          <a:prstGeom prst="rect">
            <a:avLst/>
          </a:prstGeom>
        </p:spPr>
      </p:pic>
    </p:spTree>
    <p:extLst>
      <p:ext uri="{BB962C8B-B14F-4D97-AF65-F5344CB8AC3E}">
        <p14:creationId xmlns:p14="http://schemas.microsoft.com/office/powerpoint/2010/main" val="1238470644"/>
      </p:ext>
    </p:extLst>
  </p:cSld>
  <p:clrMapOvr>
    <a:masterClrMapping/>
  </p:clrMapOvr>
  <p:transition spd="slow" advClick="0" advTm="1000">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47E91F4C-E416-636D-7159-B2A933E2525E}"/>
              </a:ext>
            </a:extLst>
          </p:cNvPr>
          <p:cNvPicPr>
            <a:picLocks noChangeAspect="1"/>
          </p:cNvPicPr>
          <p:nvPr/>
        </p:nvPicPr>
        <p:blipFill>
          <a:blip r:embed="rId4"/>
          <a:stretch>
            <a:fillRect/>
          </a:stretch>
        </p:blipFill>
        <p:spPr>
          <a:xfrm>
            <a:off x="965200" y="1482379"/>
            <a:ext cx="4959605" cy="3797495"/>
          </a:xfrm>
          <a:prstGeom prst="rect">
            <a:avLst/>
          </a:prstGeom>
        </p:spPr>
      </p:pic>
      <p:pic>
        <p:nvPicPr>
          <p:cNvPr id="6" name="图片 5">
            <a:extLst>
              <a:ext uri="{FF2B5EF4-FFF2-40B4-BE49-F238E27FC236}">
                <a16:creationId xmlns:a16="http://schemas.microsoft.com/office/drawing/2014/main" id="{4B274482-A90B-4145-5020-41F935446F08}"/>
              </a:ext>
            </a:extLst>
          </p:cNvPr>
          <p:cNvPicPr>
            <a:picLocks noChangeAspect="1"/>
          </p:cNvPicPr>
          <p:nvPr/>
        </p:nvPicPr>
        <p:blipFill>
          <a:blip r:embed="rId5"/>
          <a:stretch>
            <a:fillRect/>
          </a:stretch>
        </p:blipFill>
        <p:spPr>
          <a:xfrm>
            <a:off x="6947053" y="2412775"/>
            <a:ext cx="2656310" cy="587811"/>
          </a:xfrm>
          <a:prstGeom prst="rect">
            <a:avLst/>
          </a:prstGeom>
        </p:spPr>
      </p:pic>
      <p:pic>
        <p:nvPicPr>
          <p:cNvPr id="8" name="图片 7">
            <a:extLst>
              <a:ext uri="{FF2B5EF4-FFF2-40B4-BE49-F238E27FC236}">
                <a16:creationId xmlns:a16="http://schemas.microsoft.com/office/drawing/2014/main" id="{C483C626-CE43-B64E-A0A6-127EA6274C10}"/>
              </a:ext>
            </a:extLst>
          </p:cNvPr>
          <p:cNvPicPr>
            <a:picLocks noChangeAspect="1"/>
          </p:cNvPicPr>
          <p:nvPr/>
        </p:nvPicPr>
        <p:blipFill>
          <a:blip r:embed="rId6"/>
          <a:stretch>
            <a:fillRect/>
          </a:stretch>
        </p:blipFill>
        <p:spPr>
          <a:xfrm>
            <a:off x="6947053" y="3198418"/>
            <a:ext cx="2818961" cy="436172"/>
          </a:xfrm>
          <a:prstGeom prst="rect">
            <a:avLst/>
          </a:prstGeom>
        </p:spPr>
      </p:pic>
      <p:pic>
        <p:nvPicPr>
          <p:cNvPr id="10" name="图片 9">
            <a:extLst>
              <a:ext uri="{FF2B5EF4-FFF2-40B4-BE49-F238E27FC236}">
                <a16:creationId xmlns:a16="http://schemas.microsoft.com/office/drawing/2014/main" id="{805FBF49-ADB7-A4B9-80FA-2BB60F811A2E}"/>
              </a:ext>
            </a:extLst>
          </p:cNvPr>
          <p:cNvPicPr>
            <a:picLocks noChangeAspect="1"/>
          </p:cNvPicPr>
          <p:nvPr/>
        </p:nvPicPr>
        <p:blipFill>
          <a:blip r:embed="rId7"/>
          <a:stretch>
            <a:fillRect/>
          </a:stretch>
        </p:blipFill>
        <p:spPr>
          <a:xfrm>
            <a:off x="7054084" y="3953158"/>
            <a:ext cx="3277922" cy="553307"/>
          </a:xfrm>
          <a:prstGeom prst="rect">
            <a:avLst/>
          </a:prstGeom>
        </p:spPr>
      </p:pic>
      <p:sp>
        <p:nvSpPr>
          <p:cNvPr id="18" name="文本框 17">
            <a:extLst>
              <a:ext uri="{FF2B5EF4-FFF2-40B4-BE49-F238E27FC236}">
                <a16:creationId xmlns:a16="http://schemas.microsoft.com/office/drawing/2014/main" id="{77EE8D76-260C-4E7C-BB16-FAD2B58EE97C}"/>
              </a:ext>
            </a:extLst>
          </p:cNvPr>
          <p:cNvSpPr txBox="1"/>
          <p:nvPr/>
        </p:nvSpPr>
        <p:spPr>
          <a:xfrm>
            <a:off x="590167" y="1045503"/>
            <a:ext cx="6096000" cy="369332"/>
          </a:xfrm>
          <a:prstGeom prst="rect">
            <a:avLst/>
          </a:prstGeom>
          <a:noFill/>
        </p:spPr>
        <p:txBody>
          <a:bodyPr wrap="square">
            <a:spAutoFit/>
          </a:bodyPr>
          <a:lstStyle/>
          <a:p>
            <a:pPr algn="l"/>
            <a:r>
              <a:rPr lang="zh-CN" altLang="en-US" b="1" i="0" dirty="0">
                <a:solidFill>
                  <a:srgbClr val="191B1F"/>
                </a:solidFill>
                <a:effectLst/>
                <a:latin typeface="-apple-system"/>
              </a:rPr>
              <a:t>捕获局部视觉属性</a:t>
            </a:r>
            <a:r>
              <a:rPr lang="zh-CN" altLang="en-US" b="1" dirty="0">
                <a:solidFill>
                  <a:srgbClr val="191B1F"/>
                </a:solidFill>
                <a:latin typeface="-apple-system"/>
              </a:rPr>
              <a:t>：</a:t>
            </a:r>
            <a:endParaRPr lang="zh-CN" altLang="en-US" b="1" i="0" dirty="0">
              <a:solidFill>
                <a:srgbClr val="191B1F"/>
              </a:solidFill>
              <a:effectLst/>
              <a:latin typeface="-apple-system"/>
            </a:endParaRPr>
          </a:p>
        </p:txBody>
      </p:sp>
    </p:spTree>
    <p:extLst>
      <p:ext uri="{BB962C8B-B14F-4D97-AF65-F5344CB8AC3E}">
        <p14:creationId xmlns:p14="http://schemas.microsoft.com/office/powerpoint/2010/main" val="3522428171"/>
      </p:ext>
    </p:extLst>
  </p:cSld>
  <p:clrMapOvr>
    <a:masterClrMapping/>
  </p:clrMapOvr>
  <p:transition spd="slow" advClick="0" advTm="1000">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448C5-AEF5-C2EA-42E7-CFE845E5F8C8}"/>
            </a:ext>
          </a:extLst>
        </p:cNvPr>
        <p:cNvGrpSpPr/>
        <p:nvPr/>
      </p:nvGrpSpPr>
      <p:grpSpPr>
        <a:xfrm>
          <a:off x="0" y="0"/>
          <a:ext cx="0" cy="0"/>
          <a:chOff x="0" y="0"/>
          <a:chExt cx="0" cy="0"/>
        </a:xfrm>
      </p:grpSpPr>
      <p:cxnSp>
        <p:nvCxnSpPr>
          <p:cNvPr id="51" name="直接连接符 50">
            <a:extLst>
              <a:ext uri="{FF2B5EF4-FFF2-40B4-BE49-F238E27FC236}">
                <a16:creationId xmlns:a16="http://schemas.microsoft.com/office/drawing/2014/main" id="{AF8F73FB-E1F3-9555-E05C-2E50DBA6579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a:extLst>
              <a:ext uri="{FF2B5EF4-FFF2-40B4-BE49-F238E27FC236}">
                <a16:creationId xmlns:a16="http://schemas.microsoft.com/office/drawing/2014/main" id="{96721A0E-0885-FD9A-0252-41A57FED88FA}"/>
              </a:ext>
            </a:extLst>
          </p:cNvPr>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pitchFamily="34" charset="-122"/>
              </a:rPr>
              <a:t>Method</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a:extLst>
              <a:ext uri="{FF2B5EF4-FFF2-40B4-BE49-F238E27FC236}">
                <a16:creationId xmlns:a16="http://schemas.microsoft.com/office/drawing/2014/main" id="{E13F36F6-CAE9-3E2B-5F5F-5FD9943495A2}"/>
              </a:ext>
            </a:extLst>
          </p:cNvPr>
          <p:cNvGrpSpPr/>
          <p:nvPr/>
        </p:nvGrpSpPr>
        <p:grpSpPr>
          <a:xfrm>
            <a:off x="203760" y="159728"/>
            <a:ext cx="725344" cy="619478"/>
            <a:chOff x="178632" y="159728"/>
            <a:chExt cx="725344" cy="619478"/>
          </a:xfrm>
        </p:grpSpPr>
        <p:sp>
          <p:nvSpPr>
            <p:cNvPr id="55" name="椭圆 54">
              <a:extLst>
                <a:ext uri="{FF2B5EF4-FFF2-40B4-BE49-F238E27FC236}">
                  <a16:creationId xmlns:a16="http://schemas.microsoft.com/office/drawing/2014/main" id="{F906DC37-FD9D-82DE-83B4-C194333ECAB0}"/>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a:extLst>
                <a:ext uri="{FF2B5EF4-FFF2-40B4-BE49-F238E27FC236}">
                  <a16:creationId xmlns:a16="http://schemas.microsoft.com/office/drawing/2014/main" id="{248E851A-3DC6-37E6-3670-B951D4FDE4D2}"/>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a:extLst>
                <a:ext uri="{FF2B5EF4-FFF2-40B4-BE49-F238E27FC236}">
                  <a16:creationId xmlns:a16="http://schemas.microsoft.com/office/drawing/2014/main" id="{4A808EB0-AE41-03BA-3423-B5433851F9D0}"/>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a:extLst>
              <a:ext uri="{FF2B5EF4-FFF2-40B4-BE49-F238E27FC236}">
                <a16:creationId xmlns:a16="http://schemas.microsoft.com/office/drawing/2014/main" id="{D390F18A-53BD-03A3-783E-1E6EDF19E399}"/>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a:extLst>
              <a:ext uri="{FF2B5EF4-FFF2-40B4-BE49-F238E27FC236}">
                <a16:creationId xmlns:a16="http://schemas.microsoft.com/office/drawing/2014/main" id="{463E5F1B-B4B6-943F-7A87-67DEEDFE53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a:extLst>
              <a:ext uri="{FF2B5EF4-FFF2-40B4-BE49-F238E27FC236}">
                <a16:creationId xmlns:a16="http://schemas.microsoft.com/office/drawing/2014/main" id="{AF7F140B-CD62-A29B-DB80-0A81DF732F1F}"/>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a:extLst>
              <a:ext uri="{FF2B5EF4-FFF2-40B4-BE49-F238E27FC236}">
                <a16:creationId xmlns:a16="http://schemas.microsoft.com/office/drawing/2014/main" id="{08302212-C2BF-0117-FA49-92C0B4365E35}"/>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a:extLst>
              <a:ext uri="{FF2B5EF4-FFF2-40B4-BE49-F238E27FC236}">
                <a16:creationId xmlns:a16="http://schemas.microsoft.com/office/drawing/2014/main" id="{7F0E2EE4-BC52-8CDE-8F50-4BE38F1657AD}"/>
              </a:ext>
            </a:extLst>
          </p:cNvPr>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A82DCFDB-4623-E109-F038-30136CE5A7E6}"/>
              </a:ext>
            </a:extLst>
          </p:cNvPr>
          <p:cNvPicPr>
            <a:picLocks noChangeAspect="1"/>
          </p:cNvPicPr>
          <p:nvPr/>
        </p:nvPicPr>
        <p:blipFill>
          <a:blip r:embed="rId4"/>
          <a:stretch>
            <a:fillRect/>
          </a:stretch>
        </p:blipFill>
        <p:spPr>
          <a:xfrm>
            <a:off x="536058" y="1331915"/>
            <a:ext cx="6496384" cy="4045158"/>
          </a:xfrm>
          <a:prstGeom prst="rect">
            <a:avLst/>
          </a:prstGeom>
        </p:spPr>
      </p:pic>
      <p:pic>
        <p:nvPicPr>
          <p:cNvPr id="6" name="图片 5">
            <a:extLst>
              <a:ext uri="{FF2B5EF4-FFF2-40B4-BE49-F238E27FC236}">
                <a16:creationId xmlns:a16="http://schemas.microsoft.com/office/drawing/2014/main" id="{5752C159-7AD9-C13C-1292-C50559261096}"/>
              </a:ext>
            </a:extLst>
          </p:cNvPr>
          <p:cNvPicPr>
            <a:picLocks noChangeAspect="1"/>
          </p:cNvPicPr>
          <p:nvPr/>
        </p:nvPicPr>
        <p:blipFill>
          <a:blip r:embed="rId5"/>
          <a:stretch>
            <a:fillRect/>
          </a:stretch>
        </p:blipFill>
        <p:spPr>
          <a:xfrm>
            <a:off x="7754980" y="1166324"/>
            <a:ext cx="2987527" cy="586556"/>
          </a:xfrm>
          <a:prstGeom prst="rect">
            <a:avLst/>
          </a:prstGeom>
        </p:spPr>
      </p:pic>
      <p:pic>
        <p:nvPicPr>
          <p:cNvPr id="8" name="图片 7">
            <a:extLst>
              <a:ext uri="{FF2B5EF4-FFF2-40B4-BE49-F238E27FC236}">
                <a16:creationId xmlns:a16="http://schemas.microsoft.com/office/drawing/2014/main" id="{F9C5B8A6-EF10-D5BA-799A-88B5A3586793}"/>
              </a:ext>
            </a:extLst>
          </p:cNvPr>
          <p:cNvPicPr>
            <a:picLocks noChangeAspect="1"/>
          </p:cNvPicPr>
          <p:nvPr/>
        </p:nvPicPr>
        <p:blipFill>
          <a:blip r:embed="rId6"/>
          <a:stretch>
            <a:fillRect/>
          </a:stretch>
        </p:blipFill>
        <p:spPr>
          <a:xfrm>
            <a:off x="8403331" y="1925210"/>
            <a:ext cx="1716029" cy="757071"/>
          </a:xfrm>
          <a:prstGeom prst="rect">
            <a:avLst/>
          </a:prstGeom>
        </p:spPr>
      </p:pic>
      <p:pic>
        <p:nvPicPr>
          <p:cNvPr id="10" name="图片 9">
            <a:extLst>
              <a:ext uri="{FF2B5EF4-FFF2-40B4-BE49-F238E27FC236}">
                <a16:creationId xmlns:a16="http://schemas.microsoft.com/office/drawing/2014/main" id="{9264A17C-F3E0-0588-9A33-ED3185F0C62C}"/>
              </a:ext>
            </a:extLst>
          </p:cNvPr>
          <p:cNvPicPr>
            <a:picLocks noChangeAspect="1"/>
          </p:cNvPicPr>
          <p:nvPr/>
        </p:nvPicPr>
        <p:blipFill>
          <a:blip r:embed="rId7"/>
          <a:stretch>
            <a:fillRect/>
          </a:stretch>
        </p:blipFill>
        <p:spPr>
          <a:xfrm>
            <a:off x="7889192" y="2663047"/>
            <a:ext cx="2987527" cy="462856"/>
          </a:xfrm>
          <a:prstGeom prst="rect">
            <a:avLst/>
          </a:prstGeom>
        </p:spPr>
      </p:pic>
      <p:pic>
        <p:nvPicPr>
          <p:cNvPr id="11" name="图片 10">
            <a:extLst>
              <a:ext uri="{FF2B5EF4-FFF2-40B4-BE49-F238E27FC236}">
                <a16:creationId xmlns:a16="http://schemas.microsoft.com/office/drawing/2014/main" id="{D4F52F91-8DB3-6D65-79DE-EFE367F9D1ED}"/>
              </a:ext>
            </a:extLst>
          </p:cNvPr>
          <p:cNvPicPr>
            <a:picLocks noChangeAspect="1"/>
          </p:cNvPicPr>
          <p:nvPr/>
        </p:nvPicPr>
        <p:blipFill>
          <a:blip r:embed="rId8"/>
          <a:stretch>
            <a:fillRect/>
          </a:stretch>
        </p:blipFill>
        <p:spPr>
          <a:xfrm>
            <a:off x="8094721" y="4375002"/>
            <a:ext cx="2333247" cy="419824"/>
          </a:xfrm>
          <a:prstGeom prst="rect">
            <a:avLst/>
          </a:prstGeom>
        </p:spPr>
      </p:pic>
    </p:spTree>
    <p:extLst>
      <p:ext uri="{BB962C8B-B14F-4D97-AF65-F5344CB8AC3E}">
        <p14:creationId xmlns:p14="http://schemas.microsoft.com/office/powerpoint/2010/main" val="767740079"/>
      </p:ext>
    </p:extLst>
  </p:cSld>
  <p:clrMapOvr>
    <a:masterClrMapping/>
  </p:clrMapOvr>
  <p:transition spd="slow" advClick="0" advTm="1000">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FiMjRlYjRkODg2ZDk0OTllN2NiNzAxMTIyNjEzMmYifQ=="/>
</p:tagLst>
</file>

<file path=ppt/theme/theme1.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37625</TotalTime>
  <Words>1221</Words>
  <Application>Microsoft Office PowerPoint</Application>
  <PresentationFormat>宽屏</PresentationFormat>
  <Paragraphs>126</Paragraphs>
  <Slides>13</Slides>
  <Notes>13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13</vt:i4>
      </vt:variant>
    </vt:vector>
  </HeadingPairs>
  <TitlesOfParts>
    <vt:vector size="25" baseType="lpstr">
      <vt:lpstr>__Noto_Sans_086c6e</vt:lpstr>
      <vt:lpstr>-apple-system</vt:lpstr>
      <vt:lpstr>KaTeX_Main</vt:lpstr>
      <vt:lpstr>KaTeX_Math</vt:lpstr>
      <vt:lpstr>等线</vt:lpstr>
      <vt:lpstr>微软雅黑</vt:lpstr>
      <vt:lpstr>Arial</vt:lpstr>
      <vt:lpstr>Calibri</vt:lpstr>
      <vt:lpstr>Calibri Light</vt:lpstr>
      <vt:lpstr>Georgia</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Dell</cp:lastModifiedBy>
  <cp:revision>316</cp:revision>
  <dcterms:created xsi:type="dcterms:W3CDTF">2019-03-09T08:01:00Z</dcterms:created>
  <dcterms:modified xsi:type="dcterms:W3CDTF">2025-06-14T09:09:23Z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3E6360C6DCCC423D98F5DA1985ABB2C1_12</vt:lpwstr>
  </property>
</Properties>
</file>