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3" r:id="rId1"/>
    <p:sldMasterId id="2147483666" r:id="rId2"/>
  </p:sldMasterIdLst>
  <p:notesMasterIdLst>
    <p:notesMasterId r:id="rId20"/>
  </p:notesMasterIdLst>
  <p:sldIdLst>
    <p:sldId id="3228" r:id="rId3"/>
    <p:sldId id="3233" r:id="rId4"/>
    <p:sldId id="3262" r:id="rId5"/>
    <p:sldId id="548" r:id="rId6"/>
    <p:sldId id="3249" r:id="rId7"/>
    <p:sldId id="3263" r:id="rId8"/>
    <p:sldId id="3264" r:id="rId9"/>
    <p:sldId id="3277" r:id="rId10"/>
    <p:sldId id="3279" r:id="rId11"/>
    <p:sldId id="3274" r:id="rId12"/>
    <p:sldId id="3275" r:id="rId13"/>
    <p:sldId id="3276" r:id="rId14"/>
    <p:sldId id="3278" r:id="rId15"/>
    <p:sldId id="3266" r:id="rId16"/>
    <p:sldId id="3267" r:id="rId17"/>
    <p:sldId id="3271" r:id="rId18"/>
    <p:sldId id="3272"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4DC"/>
    <a:srgbClr val="5B9BD5"/>
    <a:srgbClr val="FF0000"/>
    <a:srgbClr val="1A78C2"/>
    <a:srgbClr val="1A78C3"/>
    <a:srgbClr val="1B6299"/>
    <a:srgbClr val="8609AD"/>
    <a:srgbClr val="1C6299"/>
    <a:srgbClr val="1B6298"/>
    <a:srgbClr val="96C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78935" autoAdjust="0"/>
  </p:normalViewPr>
  <p:slideViewPr>
    <p:cSldViewPr snapToGrid="0" showGuides="1">
      <p:cViewPr varScale="1">
        <p:scale>
          <a:sx n="89" d="100"/>
          <a:sy n="89" d="100"/>
        </p:scale>
        <p:origin x="143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2025/4/17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除了这几篇，还中了一篇</a:t>
            </a:r>
            <a:r>
              <a:rPr lang="en-US" altLang="zh-CN" dirty="0"/>
              <a:t>CVPR25</a:t>
            </a:r>
            <a:r>
              <a:rPr lang="zh-CN" altLang="en-US" dirty="0"/>
              <a:t>：</a:t>
            </a:r>
            <a:r>
              <a:rPr lang="en-US" altLang="zh-CN" b="1" i="0" dirty="0">
                <a:solidFill>
                  <a:srgbClr val="000000"/>
                </a:solidFill>
                <a:effectLst/>
                <a:latin typeface="Lucida Grande"/>
              </a:rPr>
              <a:t>FOCUS: Knowledge-enhanced Adaptive Visual Compression for Few-shot Whole Slide Image Classification</a:t>
            </a:r>
            <a:r>
              <a:rPr lang="zh-CN" altLang="en-US" b="1" i="0" dirty="0">
                <a:solidFill>
                  <a:srgbClr val="000000"/>
                </a:solidFill>
                <a:effectLst/>
                <a:latin typeface="Lucida Grande"/>
              </a:rPr>
              <a:t>，</a:t>
            </a:r>
            <a:r>
              <a:rPr lang="zh-CN" altLang="en-US" b="0" i="0" dirty="0">
                <a:solidFill>
                  <a:srgbClr val="000000"/>
                </a:solidFill>
                <a:effectLst/>
                <a:latin typeface="Lucida Grande"/>
              </a:rPr>
              <a:t>也是关于利用语言引导先验知识辅助进行少样本</a:t>
            </a:r>
            <a:r>
              <a:rPr lang="en-US" altLang="zh-CN" b="0" i="0" dirty="0">
                <a:solidFill>
                  <a:srgbClr val="000000"/>
                </a:solidFill>
                <a:effectLst/>
                <a:latin typeface="Lucida Grande"/>
              </a:rPr>
              <a:t>WSI</a:t>
            </a:r>
            <a:r>
              <a:rPr lang="zh-CN" altLang="en-US" b="0" i="0" dirty="0">
                <a:solidFill>
                  <a:srgbClr val="000000"/>
                </a:solidFill>
                <a:effectLst/>
                <a:latin typeface="Lucida Grande"/>
              </a:rPr>
              <a:t>分类（</a:t>
            </a:r>
            <a:r>
              <a:rPr lang="en-US" altLang="zh-CN" b="0" i="0" dirty="0">
                <a:solidFill>
                  <a:srgbClr val="000000"/>
                </a:solidFill>
                <a:effectLst/>
                <a:latin typeface="Lucida Grande"/>
              </a:rPr>
              <a:t>2</a:t>
            </a:r>
            <a:r>
              <a:rPr lang="zh-CN" altLang="en-US" b="0" i="0" dirty="0">
                <a:solidFill>
                  <a:srgbClr val="000000"/>
                </a:solidFill>
                <a:effectLst/>
                <a:latin typeface="Lucida Grande"/>
              </a:rPr>
              <a:t>作）</a:t>
            </a:r>
            <a:endParaRPr lang="en-US" altLang="zh-CN" b="1" i="0" dirty="0">
              <a:solidFill>
                <a:srgbClr val="000000"/>
              </a:solidFill>
              <a:effectLst/>
              <a:latin typeface="Lucida Grand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Lucida Grande"/>
              </a:rPr>
              <a:t>还有一篇</a:t>
            </a:r>
            <a:r>
              <a:rPr lang="en-US" altLang="zh-CN" b="0" i="0" dirty="0">
                <a:solidFill>
                  <a:srgbClr val="000000"/>
                </a:solidFill>
                <a:effectLst/>
                <a:latin typeface="Lucida Grande"/>
              </a:rPr>
              <a:t>ICML25</a:t>
            </a:r>
            <a:r>
              <a:rPr lang="zh-CN" altLang="en-US" b="0" i="0" dirty="0">
                <a:solidFill>
                  <a:srgbClr val="000000"/>
                </a:solidFill>
                <a:effectLst/>
                <a:latin typeface="Lucida Grande"/>
              </a:rPr>
              <a:t>被拒了的</a:t>
            </a:r>
            <a:r>
              <a:rPr lang="en-US" altLang="zh-CN" b="0" i="0" dirty="0" err="1">
                <a:solidFill>
                  <a:srgbClr val="000000"/>
                </a:solidFill>
                <a:effectLst/>
                <a:latin typeface="Lucida Grande"/>
              </a:rPr>
              <a:t>MoME</a:t>
            </a:r>
            <a:r>
              <a:rPr lang="zh-CN" altLang="en-US" b="0" i="0" dirty="0">
                <a:solidFill>
                  <a:srgbClr val="000000"/>
                </a:solidFill>
                <a:effectLst/>
                <a:latin typeface="Lucida Grande"/>
              </a:rPr>
              <a:t>改进版：</a:t>
            </a:r>
            <a:r>
              <a:rPr lang="en-US" altLang="zh-CN" b="1" i="0" dirty="0">
                <a:solidFill>
                  <a:srgbClr val="2C3A4A"/>
                </a:solidFill>
                <a:effectLst/>
                <a:latin typeface="__Noto_Sans_086c6e"/>
              </a:rPr>
              <a:t>Enhancing Multimodal Survival Prediction with Pathology Reports in Hyperbolic Space</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37150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SNN fusion</a:t>
            </a:r>
            <a:r>
              <a:rPr lang="zh-CN" altLang="en-US" dirty="0"/>
              <a:t>网络：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指的是自归一化神经网络，通常应用于基于基因组数据的医疗任务中，自归一化使其训练更稳定，</a:t>
            </a:r>
          </a:p>
          <a:p>
            <a:r>
              <a:rPr lang="zh-CN" altLang="en-US" dirty="0"/>
              <a:t>文中这个专家专门为基因组显性融合设计，在仅应用于基因组数据中效果很好，整体利用率较低</a:t>
            </a:r>
            <a:endParaRPr lang="en-US" altLang="zh-CN" dirty="0"/>
          </a:p>
          <a:p>
            <a:r>
              <a:rPr lang="en-US" altLang="zh-CN" dirty="0"/>
              <a:t>SNN</a:t>
            </a:r>
            <a:r>
              <a:rPr lang="zh-CN" altLang="en-US" dirty="0"/>
              <a:t>包括一个线性层，一个指数线性激活单元（有自归一化特性，可以使前向传播中数据均值方差稳定在一个范围，不用显式归一化），一个</a:t>
            </a:r>
            <a:r>
              <a:rPr lang="en-US" altLang="zh-CN" dirty="0"/>
              <a:t>alpha drop</a:t>
            </a:r>
            <a:r>
              <a:rPr lang="zh-CN" altLang="en-US" dirty="0"/>
              <a:t>层（</a:t>
            </a:r>
            <a:r>
              <a:rPr lang="en-US" altLang="zh-CN" dirty="0"/>
              <a:t>dropout</a:t>
            </a:r>
            <a:r>
              <a:rPr lang="zh-CN" altLang="en-US" dirty="0"/>
              <a:t>之后保持均值方差，专用于</a:t>
            </a:r>
            <a:r>
              <a:rPr lang="en-US" altLang="zh-CN" dirty="0"/>
              <a:t>SNN</a:t>
            </a:r>
            <a:r>
              <a:rPr lang="zh-CN" altLang="en-US" dirty="0"/>
              <a:t>）</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1093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跳接网络：</a:t>
            </a:r>
            <a:endParaRPr lang="en-US" altLang="zh-CN" dirty="0"/>
          </a:p>
          <a:p>
            <a:r>
              <a:rPr lang="zh-CN" altLang="en-US" dirty="0"/>
              <a:t>通过与渐进有偏的结构相结合，可以让模态自适应的选择最佳的融合位置和自身的网络深度，最终使得到达</a:t>
            </a:r>
            <a:r>
              <a:rPr lang="en-US" altLang="zh-CN" dirty="0"/>
              <a:t>Attention</a:t>
            </a:r>
            <a:r>
              <a:rPr lang="zh-CN" altLang="en-US" dirty="0"/>
              <a:t>层之前的特征的平级的，使混合效果更充分</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6872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24NIPS</a:t>
            </a:r>
            <a:r>
              <a:rPr lang="zh-CN" altLang="en-US" dirty="0"/>
              <a:t>发表</a:t>
            </a:r>
            <a:endParaRPr lang="en-US" altLang="zh-CN" dirty="0"/>
          </a:p>
          <a:p>
            <a:r>
              <a:rPr lang="zh-CN" altLang="en-US" dirty="0"/>
              <a:t>具有相同的设计理念，</a:t>
            </a:r>
            <a:r>
              <a:rPr lang="en-US" altLang="zh-CN" dirty="0" err="1"/>
              <a:t>UnimodalAdaptor</a:t>
            </a:r>
            <a:r>
              <a:rPr lang="zh-CN" altLang="en-US" dirty="0"/>
              <a:t>（对应跳接专家） </a:t>
            </a:r>
            <a:r>
              <a:rPr lang="en-US" altLang="zh-CN" dirty="0"/>
              <a:t>Cross-</a:t>
            </a:r>
            <a:r>
              <a:rPr lang="en-US" altLang="zh-CN" dirty="0" err="1"/>
              <a:t>ModalAdaptor</a:t>
            </a:r>
            <a:r>
              <a:rPr lang="zh-CN" altLang="en-US" dirty="0"/>
              <a:t>（对应其余三个</a:t>
            </a:r>
            <a:r>
              <a:rPr lang="en-US" altLang="zh-CN" dirty="0"/>
              <a:t>fusion</a:t>
            </a:r>
            <a:r>
              <a:rPr lang="zh-CN" altLang="en-US" dirty="0"/>
              <a:t>专家），且都有偏（两个模态分别作为主模态）、交叉、渐进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证明框架的通用性，在各领域中的多模态</a:t>
            </a:r>
            <a:r>
              <a:rPr lang="en-US" altLang="zh-CN" dirty="0"/>
              <a:t>fusion</a:t>
            </a:r>
            <a:r>
              <a:rPr lang="zh-CN" altLang="en-US" dirty="0"/>
              <a:t>都具备泛化性能</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16248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a:t>
            </a:r>
            <a:r>
              <a:rPr lang="en-US" altLang="zh-CN" dirty="0"/>
              <a:t>ICML2025</a:t>
            </a:r>
            <a:r>
              <a:rPr lang="zh-CN" altLang="en-US" dirty="0"/>
              <a:t>投稿（被拒） 基于</a:t>
            </a:r>
            <a:r>
              <a:rPr lang="en-US" altLang="zh-CN" dirty="0" err="1"/>
              <a:t>MoME</a:t>
            </a:r>
            <a:r>
              <a:rPr lang="zh-CN" altLang="en-US" dirty="0"/>
              <a:t>做的改进</a:t>
            </a:r>
            <a:endParaRPr lang="en-US" altLang="zh-CN" dirty="0"/>
          </a:p>
          <a:p>
            <a:r>
              <a:rPr lang="zh-CN" altLang="en-US" dirty="0"/>
              <a:t>新引入了一个文本模态（病理学报告），并且提出了新问题：现有方法往往忽视文本描述和视觉特征之间的固有层次关系，病理术语更抽象且单个术语可能对应多个图像区域</a:t>
            </a:r>
            <a:endParaRPr lang="en-US" altLang="zh-CN" dirty="0"/>
          </a:p>
          <a:p>
            <a:r>
              <a:rPr lang="zh-CN" altLang="en-US" dirty="0"/>
              <a:t>利用双曲空间约束来捕捉这种关系，确保文本中的概念与图像中的视觉特征是在一对一或一对多都能实现对齐</a:t>
            </a:r>
            <a:endParaRPr lang="en-US" altLang="zh-CN" dirty="0"/>
          </a:p>
          <a:p>
            <a:r>
              <a:rPr lang="en-US" altLang="zh-CN" dirty="0" err="1"/>
              <a:t>MoME</a:t>
            </a:r>
            <a:r>
              <a:rPr lang="zh-CN" altLang="en-US" dirty="0"/>
              <a:t>主体结构基本没变，删除了</a:t>
            </a:r>
            <a:r>
              <a:rPr lang="en-US" altLang="zh-CN" dirty="0"/>
              <a:t>Bottleneck</a:t>
            </a:r>
            <a:r>
              <a:rPr lang="zh-CN" altLang="en-US" dirty="0"/>
              <a:t>专家，与之前的猜想一致</a:t>
            </a:r>
            <a:endParaRPr lang="en-US" altLang="zh-CN" dirty="0"/>
          </a:p>
          <a:p>
            <a:r>
              <a:rPr lang="zh-CN" altLang="en-US" dirty="0"/>
              <a:t>拒稿原因主要是实验不够（后续会证明实验确实是本文短板）和</a:t>
            </a:r>
            <a:r>
              <a:rPr lang="en-US" altLang="zh-CN" dirty="0"/>
              <a:t>*</a:t>
            </a:r>
            <a:r>
              <a:rPr lang="en-US" altLang="zh-CN" dirty="0" err="1"/>
              <a:t>ImageEncoder</a:t>
            </a:r>
            <a:r>
              <a:rPr lang="zh-CN" altLang="en-US" dirty="0"/>
              <a:t>采用预训练模型，已经在测试集中训练过，有泄露风险</a:t>
            </a:r>
            <a:r>
              <a:rPr lang="en-US" altLang="zh-CN" dirty="0"/>
              <a:t>*</a:t>
            </a:r>
            <a:r>
              <a:rPr lang="zh-CN" altLang="en-US" dirty="0"/>
              <a:t>，但是目前特别多拿大模型的编码器（</a:t>
            </a:r>
            <a:r>
              <a:rPr lang="en-US" altLang="zh-CN" dirty="0"/>
              <a:t>CLIP</a:t>
            </a:r>
            <a:r>
              <a:rPr lang="zh-CN" altLang="en-US" dirty="0"/>
              <a:t>）来做任务的，这些大模型本身也用过公开数据集进行训练，是否代表趋势的转变？在此方面要更谨慎</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90400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对比试验</a:t>
            </a:r>
            <a:endParaRPr lang="en-US" altLang="zh-CN" dirty="0"/>
          </a:p>
          <a:p>
            <a:r>
              <a:rPr lang="en-US" altLang="zh-CN" dirty="0"/>
              <a:t>C-index</a:t>
            </a:r>
            <a:r>
              <a:rPr lang="zh-CN" altLang="en-US" dirty="0"/>
              <a:t>是用来评测生存预测一致性指标，将对象两两组成对子，如果预测生存时间更长的对象实际生存时间也更长则该对一致，最终评估一致对占比，越高越好</a:t>
            </a:r>
            <a:endParaRPr lang="en-US" altLang="zh-CN" dirty="0"/>
          </a:p>
          <a:p>
            <a:r>
              <a:rPr lang="zh-CN" altLang="en-US" dirty="0"/>
              <a:t>证明两点：</a:t>
            </a:r>
            <a:r>
              <a:rPr lang="en-US" altLang="zh-CN" dirty="0"/>
              <a:t>1</a:t>
            </a:r>
            <a:r>
              <a:rPr lang="zh-CN" altLang="en-US" dirty="0"/>
              <a:t>多模态模型普遍比单模态要好 </a:t>
            </a:r>
            <a:r>
              <a:rPr lang="en-US" altLang="zh-CN" dirty="0"/>
              <a:t>2</a:t>
            </a:r>
            <a:r>
              <a:rPr lang="zh-CN" altLang="en-US" dirty="0"/>
              <a:t>作者所提出的方法在各数据集都取得了最佳表现（虽然没有好到哪里去）</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36522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消融实验</a:t>
            </a:r>
            <a:endParaRPr lang="en-US" altLang="zh-CN" dirty="0"/>
          </a:p>
          <a:p>
            <a:r>
              <a:rPr lang="zh-CN" altLang="en-US" dirty="0"/>
              <a:t>第一部分为对专家的消融，</a:t>
            </a:r>
            <a:r>
              <a:rPr lang="en-US" altLang="zh-CN" dirty="0"/>
              <a:t>TF</a:t>
            </a:r>
            <a:r>
              <a:rPr lang="zh-CN" altLang="en-US" dirty="0"/>
              <a:t>代表只用</a:t>
            </a:r>
            <a:r>
              <a:rPr lang="en-US" altLang="zh-CN" dirty="0"/>
              <a:t>transfusion </a:t>
            </a:r>
            <a:r>
              <a:rPr lang="zh-CN" altLang="en-US" dirty="0"/>
              <a:t>，</a:t>
            </a:r>
            <a:r>
              <a:rPr lang="en-US" altLang="zh-CN" dirty="0"/>
              <a:t>SNN</a:t>
            </a:r>
            <a:r>
              <a:rPr lang="zh-CN" altLang="en-US" dirty="0"/>
              <a:t>专家在某些基因组数据占比较弱的（推测）数据集中甚至起反作用，很专</a:t>
            </a:r>
            <a:endParaRPr lang="en-US" altLang="zh-CN" dirty="0"/>
          </a:p>
          <a:p>
            <a:r>
              <a:rPr lang="zh-CN" altLang="en-US" dirty="0"/>
              <a:t>第二部分是对</a:t>
            </a:r>
            <a:r>
              <a:rPr lang="en-US" altLang="zh-CN" dirty="0"/>
              <a:t>Bottleneck</a:t>
            </a:r>
            <a:r>
              <a:rPr lang="zh-CN" altLang="en-US" dirty="0"/>
              <a:t>中</a:t>
            </a:r>
            <a:r>
              <a:rPr lang="en-US" altLang="zh-CN" dirty="0"/>
              <a:t>B</a:t>
            </a:r>
            <a:r>
              <a:rPr lang="zh-CN" altLang="en-US" dirty="0"/>
              <a:t>参数量的对比</a:t>
            </a:r>
            <a:endParaRPr lang="en-US" altLang="zh-CN" dirty="0"/>
          </a:p>
          <a:p>
            <a:r>
              <a:rPr lang="zh-CN" altLang="en-US" dirty="0"/>
              <a:t>整体而言，实验量不够，而且消融设计比较诡异，设置不够完整且呈现的结果不够有说服力</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644316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5815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16367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上方为整体框架图，下方为所设计的多专家结构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5121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总架构：</a:t>
            </a:r>
            <a:endParaRPr lang="en-US" altLang="zh-CN" dirty="0"/>
          </a:p>
          <a:p>
            <a:r>
              <a:rPr lang="zh-CN" altLang="en-US" dirty="0"/>
              <a:t>首先利用</a:t>
            </a:r>
            <a:r>
              <a:rPr lang="en-US" altLang="zh-CN" dirty="0"/>
              <a:t>Attention-Based Multiple Instance Learning</a:t>
            </a:r>
            <a:r>
              <a:rPr lang="zh-CN" altLang="en-US" dirty="0"/>
              <a:t>结构，将</a:t>
            </a:r>
            <a:r>
              <a:rPr lang="en-US" altLang="zh-CN" dirty="0"/>
              <a:t>WSIs</a:t>
            </a:r>
            <a:r>
              <a:rPr lang="zh-CN" altLang="en-US" dirty="0"/>
              <a:t>切成</a:t>
            </a:r>
            <a:r>
              <a:rPr lang="en-US" altLang="zh-CN" dirty="0"/>
              <a:t>patches bag</a:t>
            </a:r>
            <a:r>
              <a:rPr lang="zh-CN" altLang="en-US" dirty="0"/>
              <a:t>形式，基于预训练神经网络从</a:t>
            </a:r>
            <a:r>
              <a:rPr lang="en-US" altLang="zh-CN" dirty="0"/>
              <a:t>patch</a:t>
            </a:r>
            <a:r>
              <a:rPr lang="zh-CN" altLang="en-US" dirty="0"/>
              <a:t>中提取特征。</a:t>
            </a:r>
            <a:r>
              <a:rPr lang="en-US" altLang="zh-CN" dirty="0"/>
              <a:t>Np</a:t>
            </a:r>
            <a:r>
              <a:rPr lang="zh-CN" altLang="en-US" dirty="0"/>
              <a:t>代表</a:t>
            </a:r>
            <a:r>
              <a:rPr lang="en-US" altLang="zh-CN" dirty="0"/>
              <a:t>bag</a:t>
            </a:r>
            <a:r>
              <a:rPr lang="zh-CN" altLang="en-US" dirty="0"/>
              <a:t>中</a:t>
            </a:r>
            <a:r>
              <a:rPr lang="en-US" altLang="zh-CN" dirty="0"/>
              <a:t>patch</a:t>
            </a:r>
            <a:r>
              <a:rPr lang="zh-CN" altLang="en-US" dirty="0"/>
              <a:t>的数量</a:t>
            </a:r>
            <a:endParaRPr lang="en-US" altLang="zh-CN" dirty="0"/>
          </a:p>
          <a:p>
            <a:r>
              <a:rPr lang="en-US" altLang="zh-CN" dirty="0"/>
              <a:t>Genomic</a:t>
            </a:r>
            <a:r>
              <a:rPr lang="zh-CN" altLang="en-US" dirty="0"/>
              <a:t>数据被分为六个序列</a:t>
            </a:r>
            <a:r>
              <a:rPr lang="en-US" altLang="zh-CN" b="0" i="0" dirty="0">
                <a:effectLst/>
                <a:latin typeface="-apple-system"/>
              </a:rPr>
              <a:t>1)</a:t>
            </a:r>
            <a:r>
              <a:rPr lang="zh-CN" altLang="en-US" b="0" i="0" dirty="0">
                <a:effectLst/>
                <a:latin typeface="-apple-system"/>
              </a:rPr>
              <a:t>肿瘤抑制，</a:t>
            </a:r>
            <a:r>
              <a:rPr lang="en-US" altLang="zh-CN" b="0" i="0" dirty="0">
                <a:effectLst/>
                <a:latin typeface="-apple-system"/>
              </a:rPr>
              <a:t>2</a:t>
            </a:r>
            <a:r>
              <a:rPr lang="zh-CN" altLang="en-US" b="0" i="0" dirty="0">
                <a:effectLst/>
                <a:latin typeface="-apple-system"/>
              </a:rPr>
              <a:t>）肿瘤发生，</a:t>
            </a:r>
            <a:r>
              <a:rPr lang="en-US" altLang="zh-CN" b="0" i="0" dirty="0">
                <a:effectLst/>
                <a:latin typeface="-apple-system"/>
              </a:rPr>
              <a:t>3</a:t>
            </a:r>
            <a:r>
              <a:rPr lang="zh-CN" altLang="en-US" b="0" i="0" dirty="0">
                <a:effectLst/>
                <a:latin typeface="-apple-system"/>
              </a:rPr>
              <a:t>）蛋白激酶，</a:t>
            </a:r>
            <a:r>
              <a:rPr lang="en-US" altLang="zh-CN" b="0" i="0" dirty="0">
                <a:effectLst/>
                <a:latin typeface="-apple-system"/>
              </a:rPr>
              <a:t>4</a:t>
            </a:r>
            <a:r>
              <a:rPr lang="zh-CN" altLang="en-US" b="0" i="0" dirty="0">
                <a:effectLst/>
                <a:latin typeface="-apple-system"/>
              </a:rPr>
              <a:t>）细胞分化，</a:t>
            </a:r>
            <a:r>
              <a:rPr lang="en-US" altLang="zh-CN" b="0" i="0" dirty="0">
                <a:effectLst/>
                <a:latin typeface="-apple-system"/>
              </a:rPr>
              <a:t>5</a:t>
            </a:r>
            <a:r>
              <a:rPr lang="zh-CN" altLang="en-US" b="0" i="0" dirty="0">
                <a:effectLst/>
                <a:latin typeface="-apple-system"/>
              </a:rPr>
              <a:t>）转录，和</a:t>
            </a:r>
            <a:r>
              <a:rPr lang="en-US" altLang="zh-CN" b="0" i="0" dirty="0">
                <a:effectLst/>
                <a:latin typeface="-apple-system"/>
              </a:rPr>
              <a:t>6</a:t>
            </a:r>
            <a:r>
              <a:rPr lang="zh-CN" altLang="en-US" b="0" i="0" dirty="0">
                <a:effectLst/>
                <a:latin typeface="-apple-system"/>
              </a:rPr>
              <a:t>）细胞因子和生长，使用全连接层进行编码，</a:t>
            </a:r>
            <a:r>
              <a:rPr lang="en-US" altLang="zh-CN" b="0" i="0" dirty="0">
                <a:effectLst/>
                <a:latin typeface="-apple-system"/>
              </a:rPr>
              <a:t>Ng=6</a:t>
            </a:r>
          </a:p>
          <a:p>
            <a:r>
              <a:rPr lang="zh-CN" altLang="en-US" b="0" i="0" dirty="0">
                <a:effectLst/>
                <a:latin typeface="-apple-system"/>
              </a:rPr>
              <a:t>编码数据经过</a:t>
            </a:r>
            <a:r>
              <a:rPr lang="en-US" altLang="zh-CN" b="0" i="0" dirty="0">
                <a:effectLst/>
                <a:latin typeface="-apple-system"/>
              </a:rPr>
              <a:t>BPE</a:t>
            </a:r>
            <a:r>
              <a:rPr lang="zh-CN" altLang="en-US" b="0" i="0" dirty="0">
                <a:effectLst/>
                <a:latin typeface="-apple-system"/>
              </a:rPr>
              <a:t>后并不直接预测确切死亡时间，而是首先估计风险函数序列（患者在时间点</a:t>
            </a:r>
            <a:r>
              <a:rPr lang="en-US" altLang="zh-CN" b="0" i="0" dirty="0">
                <a:effectLst/>
                <a:latin typeface="-apple-system"/>
              </a:rPr>
              <a:t>t</a:t>
            </a:r>
            <a:r>
              <a:rPr lang="zh-CN" altLang="en-US" b="0" i="0" dirty="0">
                <a:effectLst/>
                <a:latin typeface="-apple-system"/>
              </a:rPr>
              <a:t>之后间隔内死亡的概率），随后求反（在</a:t>
            </a:r>
            <a:r>
              <a:rPr lang="en-US" altLang="zh-CN" b="0" i="0" dirty="0">
                <a:effectLst/>
                <a:latin typeface="-apple-system"/>
              </a:rPr>
              <a:t>t</a:t>
            </a:r>
            <a:r>
              <a:rPr lang="zh-CN" altLang="en-US" b="0" i="0" dirty="0">
                <a:effectLst/>
                <a:latin typeface="-apple-system"/>
              </a:rPr>
              <a:t>之后间隔内存活的概率）并且按时间段相乘即可得到直至</a:t>
            </a:r>
            <a:r>
              <a:rPr lang="en-US" altLang="zh-CN" b="0" i="0" dirty="0">
                <a:effectLst/>
                <a:latin typeface="-apple-system"/>
              </a:rPr>
              <a:t>t</a:t>
            </a:r>
            <a:r>
              <a:rPr lang="zh-CN" altLang="en-US" b="0" i="0" dirty="0">
                <a:effectLst/>
                <a:latin typeface="-apple-system"/>
              </a:rPr>
              <a:t>仍存活的概率</a:t>
            </a:r>
            <a:endParaRPr lang="en-US" altLang="zh-CN" b="0" i="0" dirty="0">
              <a:effectLst/>
              <a:latin typeface="-apple-system"/>
            </a:endParaRPr>
          </a:p>
          <a:p>
            <a:r>
              <a:rPr lang="en-US" altLang="zh-CN" b="0" i="0" dirty="0">
                <a:effectLst/>
                <a:latin typeface="-apple-system"/>
              </a:rPr>
              <a:t>High risk</a:t>
            </a:r>
            <a:r>
              <a:rPr lang="zh-CN" altLang="en-US" b="0" i="0" dirty="0">
                <a:effectLst/>
                <a:latin typeface="-apple-system"/>
              </a:rPr>
              <a:t>和</a:t>
            </a:r>
            <a:r>
              <a:rPr lang="en-US" altLang="zh-CN" b="0" i="0" dirty="0">
                <a:effectLst/>
                <a:latin typeface="-apple-system"/>
              </a:rPr>
              <a:t>low risk</a:t>
            </a:r>
            <a:r>
              <a:rPr lang="zh-CN" altLang="en-US" b="0" i="0" dirty="0">
                <a:effectLst/>
                <a:latin typeface="-apple-system"/>
              </a:rPr>
              <a:t>是生存预测的医学方面常常将患者分为高风险组和低风险组，分别采用不同的治疗策略</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02654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路由网络：</a:t>
            </a:r>
            <a:endParaRPr lang="en-US" altLang="zh-CN" dirty="0"/>
          </a:p>
          <a:p>
            <a:r>
              <a:rPr lang="zh-CN" altLang="en-US" dirty="0"/>
              <a:t>模态对称设计，保证两个模态同时参与专家决策，可以让某模态的信息指导另外一个模态提取信息，同时使原始模态也有一定指导能力，使基因组和切片图像的配对具有一定鲁棒性</a:t>
            </a:r>
            <a:endParaRPr lang="en-US" altLang="zh-CN" dirty="0"/>
          </a:p>
          <a:p>
            <a:r>
              <a:rPr lang="zh-CN" altLang="en-US" dirty="0"/>
              <a:t>如</a:t>
            </a:r>
            <a:r>
              <a:rPr lang="zh-CN" altLang="en-US" dirty="0">
                <a:sym typeface="Wingdings" panose="05000000000000000000" pitchFamily="2" charset="2"/>
              </a:rPr>
              <a:t>（浅显的例子）：如果一个人基因组显示体细胞具备某种变异，那对全切片图像应该重点关注这种变异是否确实造成了细胞的异常，从而更好的从原始数据中提取到与癌症生存时间相关联的因素，反之亦然</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38092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路由网络：</a:t>
            </a:r>
            <a:endParaRPr lang="en-US" altLang="zh-CN" dirty="0"/>
          </a:p>
          <a:p>
            <a:r>
              <a:rPr lang="zh-CN" altLang="en-US" dirty="0"/>
              <a:t>对两个模态</a:t>
            </a:r>
            <a:r>
              <a:rPr lang="en-US" altLang="zh-CN" dirty="0" err="1"/>
              <a:t>concat</a:t>
            </a:r>
            <a:r>
              <a:rPr lang="zh-CN" altLang="en-US" dirty="0"/>
              <a:t>之后，使用自注意力融合一次，之后只选取前</a:t>
            </a:r>
            <a:r>
              <a:rPr lang="en-US" altLang="zh-CN" dirty="0"/>
              <a:t>n1</a:t>
            </a:r>
            <a:r>
              <a:rPr lang="zh-CN" altLang="en-US" dirty="0"/>
              <a:t>行，（</a:t>
            </a:r>
            <a:r>
              <a:rPr lang="en-US" altLang="zh-CN" dirty="0"/>
              <a:t>F1</a:t>
            </a:r>
            <a:r>
              <a:rPr lang="zh-CN" altLang="en-US" dirty="0"/>
              <a:t>、</a:t>
            </a:r>
            <a:r>
              <a:rPr lang="en-US" altLang="zh-CN" dirty="0"/>
              <a:t>F2</a:t>
            </a:r>
            <a:r>
              <a:rPr lang="zh-CN" altLang="en-US" dirty="0"/>
              <a:t>分别是</a:t>
            </a:r>
            <a:r>
              <a:rPr lang="en-US" altLang="zh-CN" dirty="0"/>
              <a:t>n1</a:t>
            </a:r>
            <a:r>
              <a:rPr lang="zh-CN" altLang="en-US" dirty="0"/>
              <a:t>、</a:t>
            </a:r>
            <a:r>
              <a:rPr lang="en-US" altLang="zh-CN" dirty="0"/>
              <a:t>n2</a:t>
            </a:r>
            <a:r>
              <a:rPr lang="zh-CN" altLang="en-US" dirty="0"/>
              <a:t>行）</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18472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说明了为什么使用</a:t>
            </a:r>
            <a:r>
              <a:rPr lang="en-US" altLang="zh-CN" dirty="0"/>
              <a:t>SA</a:t>
            </a:r>
            <a:r>
              <a:rPr lang="zh-CN" altLang="en-US" dirty="0"/>
              <a:t>而不是</a:t>
            </a:r>
            <a:r>
              <a:rPr lang="en-US" altLang="zh-CN" dirty="0"/>
              <a:t>CA</a:t>
            </a:r>
          </a:p>
          <a:p>
            <a:r>
              <a:rPr lang="zh-CN" altLang="en-US" dirty="0"/>
              <a:t>因为</a:t>
            </a:r>
            <a:r>
              <a:rPr lang="en-US" altLang="zh-CN" dirty="0"/>
              <a:t>SA</a:t>
            </a:r>
            <a:r>
              <a:rPr lang="zh-CN" altLang="en-US" dirty="0"/>
              <a:t>中包含</a:t>
            </a:r>
            <a:r>
              <a:rPr lang="en-US" altLang="zh-CN" dirty="0"/>
              <a:t>CA</a:t>
            </a:r>
            <a:r>
              <a:rPr lang="zh-CN" altLang="en-US" dirty="0"/>
              <a:t>的全部参数，相当于</a:t>
            </a:r>
            <a:r>
              <a:rPr lang="en-US" altLang="zh-CN" dirty="0"/>
              <a:t>CA</a:t>
            </a:r>
            <a:r>
              <a:rPr lang="zh-CN" altLang="en-US" dirty="0"/>
              <a:t>的更深层次的融合，</a:t>
            </a:r>
            <a:r>
              <a:rPr lang="en-US" altLang="zh-CN" dirty="0"/>
              <a:t>CA</a:t>
            </a:r>
            <a:r>
              <a:rPr lang="zh-CN" altLang="en-US" dirty="0"/>
              <a:t>只是</a:t>
            </a:r>
            <a:r>
              <a:rPr lang="en-US" altLang="zh-CN" dirty="0"/>
              <a:t>SA</a:t>
            </a:r>
            <a:r>
              <a:rPr lang="zh-CN" altLang="en-US" dirty="0"/>
              <a:t>的简化版</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22633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瓶颈</a:t>
            </a:r>
            <a:r>
              <a:rPr lang="en-US" altLang="zh-CN" dirty="0"/>
              <a:t>fusion</a:t>
            </a:r>
            <a:r>
              <a:rPr lang="zh-CN" altLang="en-US" dirty="0"/>
              <a:t>模块</a:t>
            </a:r>
            <a:endParaRPr lang="en-US" altLang="zh-CN" dirty="0"/>
          </a:p>
          <a:p>
            <a:r>
              <a:rPr lang="zh-CN" altLang="en-US" dirty="0"/>
              <a:t>不直接让两个模块通信</a:t>
            </a:r>
            <a:r>
              <a:rPr lang="en-US" altLang="zh-CN" dirty="0"/>
              <a:t>fusion</a:t>
            </a:r>
            <a:r>
              <a:rPr lang="zh-CN" altLang="en-US" dirty="0"/>
              <a:t>，而是基于一个瓶颈操作，利用可以学习的瓶颈特征</a:t>
            </a:r>
            <a:r>
              <a:rPr lang="en-US" altLang="zh-CN" dirty="0"/>
              <a:t>B</a:t>
            </a:r>
            <a:r>
              <a:rPr lang="zh-CN" altLang="en-US" dirty="0"/>
              <a:t>（有</a:t>
            </a:r>
            <a:r>
              <a:rPr lang="en-US" altLang="zh-CN" dirty="0"/>
              <a:t>Nb</a:t>
            </a:r>
            <a:r>
              <a:rPr lang="zh-CN" altLang="en-US" dirty="0"/>
              <a:t>行）对</a:t>
            </a:r>
            <a:r>
              <a:rPr lang="en-US" altLang="zh-CN" dirty="0"/>
              <a:t>F2</a:t>
            </a:r>
            <a:r>
              <a:rPr lang="zh-CN" altLang="en-US" dirty="0"/>
              <a:t>进行一次压缩，然后提取前</a:t>
            </a:r>
            <a:r>
              <a:rPr lang="en-US" altLang="zh-CN" dirty="0"/>
              <a:t>Nb</a:t>
            </a:r>
            <a:r>
              <a:rPr lang="zh-CN" altLang="en-US" dirty="0"/>
              <a:t>行和</a:t>
            </a:r>
            <a:r>
              <a:rPr lang="en-US" altLang="zh-CN" dirty="0"/>
              <a:t>F1</a:t>
            </a:r>
            <a:r>
              <a:rPr lang="zh-CN" altLang="en-US" dirty="0"/>
              <a:t>进行</a:t>
            </a:r>
            <a:r>
              <a:rPr lang="en-US" altLang="zh-CN" dirty="0"/>
              <a:t>fusion</a:t>
            </a:r>
          </a:p>
          <a:p>
            <a:r>
              <a:rPr lang="zh-CN" altLang="en-US" dirty="0"/>
              <a:t>据说是为了符合“数据中只有少部分与结果相关，需要提取信息，只保留相关部分”，但我觉得没有必要，深度网络本身应该就具有这样的功能</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97038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2025/4/17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2025/4/17</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2025/4/17</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2">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3682695" y="2890391"/>
            <a:ext cx="8991906" cy="1077218"/>
          </a:xfrm>
          <a:prstGeom prst="rect">
            <a:avLst/>
          </a:prstGeom>
          <a:noFill/>
        </p:spPr>
        <p:txBody>
          <a:bodyPr wrap="square" rtlCol="0">
            <a:spAutoFit/>
          </a:bodyPr>
          <a:lstStyle/>
          <a:p>
            <a:pPr algn="ctr" defTabSz="913765">
              <a:defRPr/>
            </a:pPr>
            <a:r>
              <a:rPr lang="en-US" altLang="zh-CN" sz="3200" b="1" dirty="0" err="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MoME</a:t>
            </a: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 Mixture of Multimodal Experts </a:t>
            </a:r>
          </a:p>
          <a:p>
            <a:pPr algn="ctr" defTabSz="913765">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For Cancer Survival Prediction</a:t>
            </a:r>
          </a:p>
        </p:txBody>
      </p:sp>
      <p:pic>
        <p:nvPicPr>
          <p:cNvPr id="10" name="图片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4581189" y="5938779"/>
            <a:ext cx="3028952" cy="799311"/>
            <a:chOff x="4977763" y="4912139"/>
            <a:chExt cx="3028952" cy="799311"/>
          </a:xfrm>
        </p:grpSpPr>
        <p:sp>
          <p:nvSpPr>
            <p:cNvPr id="16" name="文本占位符 56"/>
            <p:cNvSpPr txBox="1"/>
            <p:nvPr/>
          </p:nvSpPr>
          <p:spPr>
            <a:xfrm>
              <a:off x="5530014" y="4912139"/>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A78C3"/>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汇报人：邓恒章</a:t>
              </a:r>
            </a:p>
          </p:txBody>
        </p:sp>
        <p:sp>
          <p:nvSpPr>
            <p:cNvPr id="17" name="文本占位符 13"/>
            <p:cNvSpPr txBox="1"/>
            <p:nvPr/>
          </p:nvSpPr>
          <p:spPr>
            <a:xfrm>
              <a:off x="4977763" y="5415179"/>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2025 / 4 / 17</a:t>
              </a:r>
              <a:endParaRPr lang="zh-CN" altLang="en-US" dirty="0">
                <a:solidFill>
                  <a:sysClr val="windowText" lastClr="000000"/>
                </a:solidFill>
                <a:latin typeface="Arial" panose="020B0604020202020204"/>
                <a:ea typeface="微软雅黑" panose="020B0503020204020204" pitchFamily="34" charset="-122"/>
              </a:endParaRPr>
            </a:p>
          </p:txBody>
        </p:sp>
      </p:grpSp>
      <p:sp>
        <p:nvSpPr>
          <p:cNvPr id="11" name="文本占位符 13">
            <a:extLst>
              <a:ext uri="{FF2B5EF4-FFF2-40B4-BE49-F238E27FC236}">
                <a16:creationId xmlns:a16="http://schemas.microsoft.com/office/drawing/2014/main" id="{F3FB24F5-63D6-4DE8-8E4D-977EB21B2EFE}"/>
              </a:ext>
            </a:extLst>
          </p:cNvPr>
          <p:cNvSpPr txBox="1"/>
          <p:nvPr/>
        </p:nvSpPr>
        <p:spPr>
          <a:xfrm>
            <a:off x="4581189" y="5389845"/>
            <a:ext cx="3028952" cy="79802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MICCAI 2024</a:t>
            </a:r>
            <a:endParaRPr lang="zh-CN" altLang="en-US" dirty="0">
              <a:solidFill>
                <a:sysClr val="windowText" lastClr="000000"/>
              </a:solidFill>
              <a:latin typeface="Arial" panose="020B0604020202020204"/>
              <a:ea typeface="微软雅黑" panose="020B0503020204020204" pitchFamily="34" charset="-122"/>
            </a:endParaRPr>
          </a:p>
        </p:txBody>
      </p:sp>
    </p:spTree>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87F0117C-35AF-4E04-9C4E-DCAF833DC7DA}"/>
              </a:ext>
            </a:extLst>
          </p:cNvPr>
          <p:cNvPicPr>
            <a:picLocks noChangeAspect="1"/>
          </p:cNvPicPr>
          <p:nvPr/>
        </p:nvPicPr>
        <p:blipFill>
          <a:blip r:embed="rId4"/>
          <a:stretch>
            <a:fillRect/>
          </a:stretch>
        </p:blipFill>
        <p:spPr>
          <a:xfrm>
            <a:off x="379973" y="2444401"/>
            <a:ext cx="7921214" cy="2308925"/>
          </a:xfrm>
          <a:prstGeom prst="rect">
            <a:avLst/>
          </a:prstGeom>
        </p:spPr>
      </p:pic>
      <p:pic>
        <p:nvPicPr>
          <p:cNvPr id="4" name="图片 3">
            <a:extLst>
              <a:ext uri="{FF2B5EF4-FFF2-40B4-BE49-F238E27FC236}">
                <a16:creationId xmlns:a16="http://schemas.microsoft.com/office/drawing/2014/main" id="{02182CFC-00D0-44F9-A73C-ACC1E87D321B}"/>
              </a:ext>
            </a:extLst>
          </p:cNvPr>
          <p:cNvPicPr>
            <a:picLocks noChangeAspect="1"/>
          </p:cNvPicPr>
          <p:nvPr/>
        </p:nvPicPr>
        <p:blipFill>
          <a:blip r:embed="rId5"/>
          <a:stretch>
            <a:fillRect/>
          </a:stretch>
        </p:blipFill>
        <p:spPr>
          <a:xfrm>
            <a:off x="8694923" y="1893428"/>
            <a:ext cx="2619375" cy="3562350"/>
          </a:xfrm>
          <a:prstGeom prst="rect">
            <a:avLst/>
          </a:prstGeom>
        </p:spPr>
      </p:pic>
      <p:pic>
        <p:nvPicPr>
          <p:cNvPr id="6" name="图片 5">
            <a:extLst>
              <a:ext uri="{FF2B5EF4-FFF2-40B4-BE49-F238E27FC236}">
                <a16:creationId xmlns:a16="http://schemas.microsoft.com/office/drawing/2014/main" id="{B3433A81-E5D7-420D-AAC2-A30A5049AE68}"/>
              </a:ext>
            </a:extLst>
          </p:cNvPr>
          <p:cNvPicPr>
            <a:picLocks noChangeAspect="1"/>
          </p:cNvPicPr>
          <p:nvPr/>
        </p:nvPicPr>
        <p:blipFill>
          <a:blip r:embed="rId6"/>
          <a:stretch>
            <a:fillRect/>
          </a:stretch>
        </p:blipFill>
        <p:spPr>
          <a:xfrm>
            <a:off x="3059280" y="5194937"/>
            <a:ext cx="5438775" cy="466725"/>
          </a:xfrm>
          <a:prstGeom prst="rect">
            <a:avLst/>
          </a:prstGeom>
        </p:spPr>
      </p:pic>
    </p:spTree>
    <p:extLst>
      <p:ext uri="{BB962C8B-B14F-4D97-AF65-F5344CB8AC3E}">
        <p14:creationId xmlns:p14="http://schemas.microsoft.com/office/powerpoint/2010/main" val="902010150"/>
      </p:ext>
    </p:extLst>
  </p:cSld>
  <p:clrMapOvr>
    <a:masterClrMapping/>
  </p:clrMapOvr>
  <p:transition spd="slow" advClick="0" advTm="1000">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87F0117C-35AF-4E04-9C4E-DCAF833DC7DA}"/>
              </a:ext>
            </a:extLst>
          </p:cNvPr>
          <p:cNvPicPr>
            <a:picLocks noChangeAspect="1"/>
          </p:cNvPicPr>
          <p:nvPr/>
        </p:nvPicPr>
        <p:blipFill>
          <a:blip r:embed="rId4"/>
          <a:stretch>
            <a:fillRect/>
          </a:stretch>
        </p:blipFill>
        <p:spPr>
          <a:xfrm>
            <a:off x="379973" y="2444401"/>
            <a:ext cx="7921214" cy="2308925"/>
          </a:xfrm>
          <a:prstGeom prst="rect">
            <a:avLst/>
          </a:prstGeom>
        </p:spPr>
      </p:pic>
      <p:pic>
        <p:nvPicPr>
          <p:cNvPr id="6" name="图片 5">
            <a:extLst>
              <a:ext uri="{FF2B5EF4-FFF2-40B4-BE49-F238E27FC236}">
                <a16:creationId xmlns:a16="http://schemas.microsoft.com/office/drawing/2014/main" id="{4A237B35-DDDF-44CA-97DB-54129E01F993}"/>
              </a:ext>
            </a:extLst>
          </p:cNvPr>
          <p:cNvPicPr>
            <a:picLocks noChangeAspect="1"/>
          </p:cNvPicPr>
          <p:nvPr/>
        </p:nvPicPr>
        <p:blipFill>
          <a:blip r:embed="rId5"/>
          <a:stretch>
            <a:fillRect/>
          </a:stretch>
        </p:blipFill>
        <p:spPr>
          <a:xfrm>
            <a:off x="8997092" y="1760538"/>
            <a:ext cx="1971675" cy="3676650"/>
          </a:xfrm>
          <a:prstGeom prst="rect">
            <a:avLst/>
          </a:prstGeom>
        </p:spPr>
      </p:pic>
      <p:pic>
        <p:nvPicPr>
          <p:cNvPr id="10" name="图片 9">
            <a:extLst>
              <a:ext uri="{FF2B5EF4-FFF2-40B4-BE49-F238E27FC236}">
                <a16:creationId xmlns:a16="http://schemas.microsoft.com/office/drawing/2014/main" id="{1AA2C09D-EE0A-440D-9D2A-A7514E4108D3}"/>
              </a:ext>
            </a:extLst>
          </p:cNvPr>
          <p:cNvPicPr>
            <a:picLocks noChangeAspect="1"/>
          </p:cNvPicPr>
          <p:nvPr/>
        </p:nvPicPr>
        <p:blipFill>
          <a:blip r:embed="rId6"/>
          <a:stretch>
            <a:fillRect/>
          </a:stretch>
        </p:blipFill>
        <p:spPr>
          <a:xfrm>
            <a:off x="1586642" y="5119747"/>
            <a:ext cx="7410450" cy="381000"/>
          </a:xfrm>
          <a:prstGeom prst="rect">
            <a:avLst/>
          </a:prstGeom>
        </p:spPr>
      </p:pic>
    </p:spTree>
    <p:extLst>
      <p:ext uri="{BB962C8B-B14F-4D97-AF65-F5344CB8AC3E}">
        <p14:creationId xmlns:p14="http://schemas.microsoft.com/office/powerpoint/2010/main" val="911571752"/>
      </p:ext>
    </p:extLst>
  </p:cSld>
  <p:clrMapOvr>
    <a:masterClrMapping/>
  </p:clrMapOvr>
  <p:transition spd="slow" advClick="0" advTm="1000">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87F0117C-35AF-4E04-9C4E-DCAF833DC7DA}"/>
              </a:ext>
            </a:extLst>
          </p:cNvPr>
          <p:cNvPicPr>
            <a:picLocks noChangeAspect="1"/>
          </p:cNvPicPr>
          <p:nvPr/>
        </p:nvPicPr>
        <p:blipFill>
          <a:blip r:embed="rId4"/>
          <a:stretch>
            <a:fillRect/>
          </a:stretch>
        </p:blipFill>
        <p:spPr>
          <a:xfrm>
            <a:off x="379973" y="2444401"/>
            <a:ext cx="7921214" cy="2308925"/>
          </a:xfrm>
          <a:prstGeom prst="rect">
            <a:avLst/>
          </a:prstGeom>
        </p:spPr>
      </p:pic>
      <p:sp>
        <p:nvSpPr>
          <p:cNvPr id="2" name="立方体 1">
            <a:extLst>
              <a:ext uri="{FF2B5EF4-FFF2-40B4-BE49-F238E27FC236}">
                <a16:creationId xmlns:a16="http://schemas.microsoft.com/office/drawing/2014/main" id="{633FF6FA-A2AE-49C6-A3CC-84F4153DB62C}"/>
              </a:ext>
            </a:extLst>
          </p:cNvPr>
          <p:cNvSpPr/>
          <p:nvPr/>
        </p:nvSpPr>
        <p:spPr>
          <a:xfrm>
            <a:off x="8842786" y="2370795"/>
            <a:ext cx="580913" cy="645456"/>
          </a:xfrm>
          <a:prstGeom prst="cub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F1</a:t>
            </a:r>
            <a:endParaRPr lang="zh-CN" altLang="en-US" dirty="0"/>
          </a:p>
        </p:txBody>
      </p:sp>
      <p:sp>
        <p:nvSpPr>
          <p:cNvPr id="16" name="立方体 15">
            <a:extLst>
              <a:ext uri="{FF2B5EF4-FFF2-40B4-BE49-F238E27FC236}">
                <a16:creationId xmlns:a16="http://schemas.microsoft.com/office/drawing/2014/main" id="{04872619-4E7C-4D29-919A-BBBA2F3C6A21}"/>
              </a:ext>
            </a:extLst>
          </p:cNvPr>
          <p:cNvSpPr/>
          <p:nvPr/>
        </p:nvSpPr>
        <p:spPr>
          <a:xfrm>
            <a:off x="10393680" y="2394727"/>
            <a:ext cx="580913" cy="645456"/>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F2</a:t>
            </a:r>
            <a:endParaRPr lang="zh-CN" altLang="en-US" dirty="0"/>
          </a:p>
        </p:txBody>
      </p:sp>
      <p:sp>
        <p:nvSpPr>
          <p:cNvPr id="17" name="立方体 16">
            <a:extLst>
              <a:ext uri="{FF2B5EF4-FFF2-40B4-BE49-F238E27FC236}">
                <a16:creationId xmlns:a16="http://schemas.microsoft.com/office/drawing/2014/main" id="{DBDAC59A-60D4-4296-8E03-E58C994AC395}"/>
              </a:ext>
            </a:extLst>
          </p:cNvPr>
          <p:cNvSpPr/>
          <p:nvPr/>
        </p:nvSpPr>
        <p:spPr>
          <a:xfrm>
            <a:off x="9442525" y="4380924"/>
            <a:ext cx="580913" cy="645456"/>
          </a:xfrm>
          <a:prstGeom prst="cub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F1</a:t>
            </a:r>
            <a:endParaRPr lang="zh-CN" altLang="en-US" dirty="0"/>
          </a:p>
        </p:txBody>
      </p:sp>
      <p:cxnSp>
        <p:nvCxnSpPr>
          <p:cNvPr id="5" name="连接符: 肘形 4">
            <a:extLst>
              <a:ext uri="{FF2B5EF4-FFF2-40B4-BE49-F238E27FC236}">
                <a16:creationId xmlns:a16="http://schemas.microsoft.com/office/drawing/2014/main" id="{CE6761E3-9593-4BF0-8B95-77F957D350D7}"/>
              </a:ext>
            </a:extLst>
          </p:cNvPr>
          <p:cNvCxnSpPr>
            <a:stCxn id="2" idx="3"/>
            <a:endCxn id="17" idx="0"/>
          </p:cNvCxnSpPr>
          <p:nvPr/>
        </p:nvCxnSpPr>
        <p:spPr>
          <a:xfrm rot="16200000" flipH="1">
            <a:off x="8750776" y="3326103"/>
            <a:ext cx="1364673" cy="744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BA224761-8F9B-463A-9258-306BF74EF6BF}"/>
              </a:ext>
            </a:extLst>
          </p:cNvPr>
          <p:cNvCxnSpPr>
            <a:stCxn id="16" idx="3"/>
          </p:cNvCxnSpPr>
          <p:nvPr/>
        </p:nvCxnSpPr>
        <p:spPr>
          <a:xfrm rot="5400000">
            <a:off x="9919698" y="3006763"/>
            <a:ext cx="658404" cy="7252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乘号 21">
            <a:extLst>
              <a:ext uri="{FF2B5EF4-FFF2-40B4-BE49-F238E27FC236}">
                <a16:creationId xmlns:a16="http://schemas.microsoft.com/office/drawing/2014/main" id="{42C3742B-4121-42B2-ACD9-6540776E14B6}"/>
              </a:ext>
            </a:extLst>
          </p:cNvPr>
          <p:cNvSpPr/>
          <p:nvPr/>
        </p:nvSpPr>
        <p:spPr>
          <a:xfrm>
            <a:off x="10192884" y="3554587"/>
            <a:ext cx="362622" cy="288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1F841674-93D2-463D-8174-92555B91F0C1}"/>
              </a:ext>
            </a:extLst>
          </p:cNvPr>
          <p:cNvSpPr txBox="1"/>
          <p:nvPr/>
        </p:nvSpPr>
        <p:spPr>
          <a:xfrm>
            <a:off x="9155667" y="1925491"/>
            <a:ext cx="1399839" cy="369332"/>
          </a:xfrm>
          <a:prstGeom prst="rect">
            <a:avLst/>
          </a:prstGeom>
          <a:noFill/>
        </p:spPr>
        <p:txBody>
          <a:bodyPr wrap="square" rtlCol="0">
            <a:spAutoFit/>
          </a:bodyPr>
          <a:lstStyle/>
          <a:p>
            <a:r>
              <a:rPr lang="en-US" altLang="zh-CN" dirty="0"/>
              <a:t>Drop2Fusion</a:t>
            </a:r>
            <a:endParaRPr lang="zh-CN" altLang="en-US" dirty="0"/>
          </a:p>
        </p:txBody>
      </p:sp>
      <p:pic>
        <p:nvPicPr>
          <p:cNvPr id="25" name="图片 24">
            <a:extLst>
              <a:ext uri="{FF2B5EF4-FFF2-40B4-BE49-F238E27FC236}">
                <a16:creationId xmlns:a16="http://schemas.microsoft.com/office/drawing/2014/main" id="{D483A475-911A-4B92-A4EA-C3D5069AB39C}"/>
              </a:ext>
            </a:extLst>
          </p:cNvPr>
          <p:cNvPicPr>
            <a:picLocks noChangeAspect="1"/>
          </p:cNvPicPr>
          <p:nvPr/>
        </p:nvPicPr>
        <p:blipFill>
          <a:blip r:embed="rId5"/>
          <a:stretch>
            <a:fillRect/>
          </a:stretch>
        </p:blipFill>
        <p:spPr>
          <a:xfrm>
            <a:off x="4976812" y="4862882"/>
            <a:ext cx="2238375" cy="504825"/>
          </a:xfrm>
          <a:prstGeom prst="rect">
            <a:avLst/>
          </a:prstGeom>
        </p:spPr>
      </p:pic>
    </p:spTree>
    <p:extLst>
      <p:ext uri="{BB962C8B-B14F-4D97-AF65-F5344CB8AC3E}">
        <p14:creationId xmlns:p14="http://schemas.microsoft.com/office/powerpoint/2010/main" val="3289640449"/>
      </p:ext>
    </p:extLst>
  </p:cSld>
  <p:clrMapOvr>
    <a:masterClrMapping/>
  </p:clrMapOvr>
  <p:transition spd="slow" advClick="0" advTm="1000">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C28F55E0-BDE6-4D12-B315-99B5775ACB71}"/>
              </a:ext>
            </a:extLst>
          </p:cNvPr>
          <p:cNvPicPr>
            <a:picLocks noChangeAspect="1"/>
          </p:cNvPicPr>
          <p:nvPr/>
        </p:nvPicPr>
        <p:blipFill>
          <a:blip r:embed="rId4"/>
          <a:stretch>
            <a:fillRect/>
          </a:stretch>
        </p:blipFill>
        <p:spPr>
          <a:xfrm>
            <a:off x="1142845" y="1235258"/>
            <a:ext cx="9906309" cy="5273086"/>
          </a:xfrm>
          <a:prstGeom prst="rect">
            <a:avLst/>
          </a:prstGeom>
        </p:spPr>
      </p:pic>
      <p:sp>
        <p:nvSpPr>
          <p:cNvPr id="18" name="文本框 17">
            <a:extLst>
              <a:ext uri="{FF2B5EF4-FFF2-40B4-BE49-F238E27FC236}">
                <a16:creationId xmlns:a16="http://schemas.microsoft.com/office/drawing/2014/main" id="{8A50F9A0-A65C-4204-921C-0BBC60099DA1}"/>
              </a:ext>
            </a:extLst>
          </p:cNvPr>
          <p:cNvSpPr txBox="1"/>
          <p:nvPr/>
        </p:nvSpPr>
        <p:spPr>
          <a:xfrm>
            <a:off x="660400" y="865926"/>
            <a:ext cx="6094206" cy="369332"/>
          </a:xfrm>
          <a:prstGeom prst="rect">
            <a:avLst/>
          </a:prstGeom>
          <a:noFill/>
        </p:spPr>
        <p:txBody>
          <a:bodyPr wrap="square">
            <a:spAutoFit/>
          </a:bodyPr>
          <a:lstStyle/>
          <a:p>
            <a:r>
              <a:rPr lang="zh-CN" altLang="en-US" b="1" dirty="0"/>
              <a:t>Mixture of Experts for Audio-Visual Learning（</a:t>
            </a:r>
            <a:r>
              <a:rPr lang="en-US" altLang="zh-CN" b="1" dirty="0"/>
              <a:t>24NIPS</a:t>
            </a:r>
            <a:r>
              <a:rPr lang="zh-CN" altLang="en-US" b="1" dirty="0"/>
              <a:t>）</a:t>
            </a:r>
          </a:p>
        </p:txBody>
      </p:sp>
    </p:spTree>
    <p:extLst>
      <p:ext uri="{BB962C8B-B14F-4D97-AF65-F5344CB8AC3E}">
        <p14:creationId xmlns:p14="http://schemas.microsoft.com/office/powerpoint/2010/main" val="2291907067"/>
      </p:ext>
    </p:extLst>
  </p:cSld>
  <p:clrMapOvr>
    <a:masterClrMapping/>
  </p:clrMapOvr>
  <p:transition spd="slow" advClick="0" advTm="1000">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F4B98D7E-3457-4BA6-B0F3-FA4DCDD75638}"/>
              </a:ext>
            </a:extLst>
          </p:cNvPr>
          <p:cNvPicPr>
            <a:picLocks noChangeAspect="1"/>
          </p:cNvPicPr>
          <p:nvPr/>
        </p:nvPicPr>
        <p:blipFill>
          <a:blip r:embed="rId4"/>
          <a:stretch>
            <a:fillRect/>
          </a:stretch>
        </p:blipFill>
        <p:spPr>
          <a:xfrm>
            <a:off x="1937422" y="1381124"/>
            <a:ext cx="8304456" cy="4759871"/>
          </a:xfrm>
          <a:prstGeom prst="rect">
            <a:avLst/>
          </a:prstGeom>
        </p:spPr>
      </p:pic>
      <p:sp>
        <p:nvSpPr>
          <p:cNvPr id="16" name="文本框 15">
            <a:extLst>
              <a:ext uri="{FF2B5EF4-FFF2-40B4-BE49-F238E27FC236}">
                <a16:creationId xmlns:a16="http://schemas.microsoft.com/office/drawing/2014/main" id="{674FBEF0-A7A5-46A6-9EDD-4AE680C7B39B}"/>
              </a:ext>
            </a:extLst>
          </p:cNvPr>
          <p:cNvSpPr txBox="1"/>
          <p:nvPr/>
        </p:nvSpPr>
        <p:spPr>
          <a:xfrm>
            <a:off x="592554" y="843239"/>
            <a:ext cx="10151035" cy="369332"/>
          </a:xfrm>
          <a:prstGeom prst="rect">
            <a:avLst/>
          </a:prstGeom>
          <a:noFill/>
        </p:spPr>
        <p:txBody>
          <a:bodyPr wrap="square">
            <a:spAutoFit/>
          </a:bodyPr>
          <a:lstStyle/>
          <a:p>
            <a:r>
              <a:rPr lang="en-US" altLang="zh-CN" b="1" dirty="0"/>
              <a:t>Enhancing Multimodal Survival Prediction With Pathology Reports In Hyperbolic space</a:t>
            </a:r>
            <a:endParaRPr lang="zh-CN" altLang="en-US" b="1" dirty="0"/>
          </a:p>
        </p:txBody>
      </p:sp>
    </p:spTree>
    <p:extLst>
      <p:ext uri="{BB962C8B-B14F-4D97-AF65-F5344CB8AC3E}">
        <p14:creationId xmlns:p14="http://schemas.microsoft.com/office/powerpoint/2010/main" val="2150190077"/>
      </p:ext>
    </p:extLst>
  </p:cSld>
  <p:clrMapOvr>
    <a:masterClrMapping/>
  </p:clrMapOvr>
  <p:transition spd="slow" advClick="0" advTm="1000">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Experiment</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E9A69FC1-CB0E-486F-809F-D45A3CE30D29}"/>
              </a:ext>
            </a:extLst>
          </p:cNvPr>
          <p:cNvPicPr>
            <a:picLocks noChangeAspect="1"/>
          </p:cNvPicPr>
          <p:nvPr/>
        </p:nvPicPr>
        <p:blipFill>
          <a:blip r:embed="rId4"/>
          <a:stretch>
            <a:fillRect/>
          </a:stretch>
        </p:blipFill>
        <p:spPr>
          <a:xfrm>
            <a:off x="1898650" y="1068387"/>
            <a:ext cx="8382000" cy="5029200"/>
          </a:xfrm>
          <a:prstGeom prst="rect">
            <a:avLst/>
          </a:prstGeom>
        </p:spPr>
      </p:pic>
    </p:spTree>
    <p:extLst>
      <p:ext uri="{BB962C8B-B14F-4D97-AF65-F5344CB8AC3E}">
        <p14:creationId xmlns:p14="http://schemas.microsoft.com/office/powerpoint/2010/main" val="3737080394"/>
      </p:ext>
    </p:extLst>
  </p:cSld>
  <p:clrMapOvr>
    <a:masterClrMapping/>
  </p:clrMapOvr>
  <p:transition spd="slow" advClick="0" advTm="1000">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Experiment</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A5E7F3BC-1D96-4BB2-82D5-67D68E64BAB4}"/>
              </a:ext>
            </a:extLst>
          </p:cNvPr>
          <p:cNvPicPr>
            <a:picLocks noChangeAspect="1"/>
          </p:cNvPicPr>
          <p:nvPr/>
        </p:nvPicPr>
        <p:blipFill>
          <a:blip r:embed="rId4"/>
          <a:stretch>
            <a:fillRect/>
          </a:stretch>
        </p:blipFill>
        <p:spPr>
          <a:xfrm>
            <a:off x="1809750" y="1699356"/>
            <a:ext cx="8572500" cy="3743325"/>
          </a:xfrm>
          <a:prstGeom prst="rect">
            <a:avLst/>
          </a:prstGeom>
        </p:spPr>
      </p:pic>
    </p:spTree>
    <p:extLst>
      <p:ext uri="{BB962C8B-B14F-4D97-AF65-F5344CB8AC3E}">
        <p14:creationId xmlns:p14="http://schemas.microsoft.com/office/powerpoint/2010/main" val="178093329"/>
      </p:ext>
    </p:extLst>
  </p:cSld>
  <p:clrMapOvr>
    <a:masterClrMapping/>
  </p:clrMapOvr>
  <p:transition spd="slow" advClick="0" advTm="1000">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Conclusion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4" name="表格 4">
            <a:extLst>
              <a:ext uri="{FF2B5EF4-FFF2-40B4-BE49-F238E27FC236}">
                <a16:creationId xmlns:a16="http://schemas.microsoft.com/office/drawing/2014/main" id="{0AB8CEA5-9EAE-475D-A77D-61200DAD72B2}"/>
              </a:ext>
            </a:extLst>
          </p:cNvPr>
          <p:cNvGraphicFramePr>
            <a:graphicFrameLocks noGrp="1"/>
          </p:cNvGraphicFramePr>
          <p:nvPr>
            <p:extLst>
              <p:ext uri="{D42A27DB-BD31-4B8C-83A1-F6EECF244321}">
                <p14:modId xmlns:p14="http://schemas.microsoft.com/office/powerpoint/2010/main" val="866648176"/>
              </p:ext>
            </p:extLst>
          </p:nvPr>
        </p:nvGraphicFramePr>
        <p:xfrm>
          <a:off x="2032000" y="1781219"/>
          <a:ext cx="8128000" cy="2291080"/>
        </p:xfrm>
        <a:graphic>
          <a:graphicData uri="http://schemas.openxmlformats.org/drawingml/2006/table">
            <a:tbl>
              <a:tblPr>
                <a:tableStyleId>{5C22544A-7EE6-4342-B048-85BDC9FD1C3A}</a:tableStyleId>
              </a:tblPr>
              <a:tblGrid>
                <a:gridCol w="5132593">
                  <a:extLst>
                    <a:ext uri="{9D8B030D-6E8A-4147-A177-3AD203B41FA5}">
                      <a16:colId xmlns:a16="http://schemas.microsoft.com/office/drawing/2014/main" val="82250796"/>
                    </a:ext>
                  </a:extLst>
                </a:gridCol>
                <a:gridCol w="2995407">
                  <a:extLst>
                    <a:ext uri="{9D8B030D-6E8A-4147-A177-3AD203B41FA5}">
                      <a16:colId xmlns:a16="http://schemas.microsoft.com/office/drawing/2014/main" val="4283900690"/>
                    </a:ext>
                  </a:extLst>
                </a:gridCol>
              </a:tblGrid>
              <a:tr h="370840">
                <a:tc>
                  <a:txBody>
                    <a:bodyPr/>
                    <a:lstStyle/>
                    <a:p>
                      <a:pPr algn="ctr"/>
                      <a:r>
                        <a:rPr lang="zh-CN" altLang="en-US" dirty="0"/>
                        <a:t>问题与挑战</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t>解决方法</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502004"/>
                  </a:ext>
                </a:extLst>
              </a:tr>
              <a:tr h="370840">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zh-CN" altLang="en-US" dirty="0"/>
                        <a:t>图像模态和基因组模态数据存在显著的异质性，难以联合建模</a:t>
                      </a:r>
                      <a:endParaRPr lang="en-US" altLang="zh-CN"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zh-CN" altLang="en-US" dirty="0"/>
                        <a:t>基于渐进的有偏跳接专家，实现各模态无偏见的分治</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94476963"/>
                  </a:ext>
                </a:extLst>
              </a:tr>
              <a:tr h="370840">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zh-CN" altLang="en-US" dirty="0"/>
                        <a:t>模态间和模态内部蕴含复杂的交互关系和特征信息， 可以用于生存预测的重点信息只占少数</a:t>
                      </a:r>
                      <a:endParaRPr lang="en-US" altLang="zh-CN"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t>三种</a:t>
                      </a:r>
                      <a:r>
                        <a:rPr lang="en-US" altLang="zh-CN" dirty="0"/>
                        <a:t>Fusion</a:t>
                      </a:r>
                      <a:r>
                        <a:rPr lang="zh-CN" altLang="en-US" dirty="0"/>
                        <a:t>模块，渐进深度网络设计，提取重点特征</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5498143"/>
                  </a:ext>
                </a:extLst>
              </a:tr>
              <a:tr h="370840">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zh-CN" altLang="en-US" dirty="0"/>
                        <a:t>患者存在个体差异，每一个患者在不同模态中需要关注的重点信息不同</a:t>
                      </a:r>
                      <a:endParaRPr lang="en-US" altLang="zh-CN"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t>交叉路由设计，可由患者信息指导信息提取过程</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6841387"/>
                  </a:ext>
                </a:extLst>
              </a:tr>
            </a:tbl>
          </a:graphicData>
        </a:graphic>
      </p:graphicFrame>
      <p:sp>
        <p:nvSpPr>
          <p:cNvPr id="5" name="文本框 4">
            <a:extLst>
              <a:ext uri="{FF2B5EF4-FFF2-40B4-BE49-F238E27FC236}">
                <a16:creationId xmlns:a16="http://schemas.microsoft.com/office/drawing/2014/main" id="{62E7E592-EFFF-44F8-B17D-DE0CE780159C}"/>
              </a:ext>
            </a:extLst>
          </p:cNvPr>
          <p:cNvSpPr txBox="1"/>
          <p:nvPr/>
        </p:nvSpPr>
        <p:spPr>
          <a:xfrm>
            <a:off x="2108499" y="4693285"/>
            <a:ext cx="5518673" cy="369332"/>
          </a:xfrm>
          <a:prstGeom prst="rect">
            <a:avLst/>
          </a:prstGeom>
          <a:noFill/>
        </p:spPr>
        <p:txBody>
          <a:bodyPr wrap="square" rtlCol="0">
            <a:spAutoFit/>
          </a:bodyPr>
          <a:lstStyle/>
          <a:p>
            <a:r>
              <a:rPr lang="zh-CN" altLang="en-US" dirty="0"/>
              <a:t>创新点：</a:t>
            </a:r>
            <a:r>
              <a:rPr lang="zh-CN" altLang="en-US" b="1" dirty="0"/>
              <a:t>有偏渐进编码架构     多专家设计</a:t>
            </a:r>
            <a:endParaRPr lang="en-US" altLang="zh-CN" b="1" dirty="0"/>
          </a:p>
        </p:txBody>
      </p:sp>
    </p:spTree>
    <p:extLst>
      <p:ext uri="{BB962C8B-B14F-4D97-AF65-F5344CB8AC3E}">
        <p14:creationId xmlns:p14="http://schemas.microsoft.com/office/powerpoint/2010/main" val="3950934476"/>
      </p:ext>
    </p:extLst>
  </p:cSld>
  <p:clrMapOvr>
    <a:masterClrMapping/>
  </p:clrMapOvr>
  <p:transition spd="slow" advClick="0" advTm="10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Authors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854F09DD-9B3A-48C7-B2E3-B9354268F100}"/>
              </a:ext>
            </a:extLst>
          </p:cNvPr>
          <p:cNvPicPr>
            <a:picLocks noChangeAspect="1"/>
          </p:cNvPicPr>
          <p:nvPr/>
        </p:nvPicPr>
        <p:blipFill>
          <a:blip r:embed="rId4"/>
          <a:stretch>
            <a:fillRect/>
          </a:stretch>
        </p:blipFill>
        <p:spPr>
          <a:xfrm>
            <a:off x="175403" y="1193715"/>
            <a:ext cx="6134963" cy="5045633"/>
          </a:xfrm>
          <a:prstGeom prst="rect">
            <a:avLst/>
          </a:prstGeom>
        </p:spPr>
      </p:pic>
      <p:pic>
        <p:nvPicPr>
          <p:cNvPr id="8" name="图片 7">
            <a:extLst>
              <a:ext uri="{FF2B5EF4-FFF2-40B4-BE49-F238E27FC236}">
                <a16:creationId xmlns:a16="http://schemas.microsoft.com/office/drawing/2014/main" id="{EEA6A69D-B0CF-4153-B326-91F6E862A853}"/>
              </a:ext>
            </a:extLst>
          </p:cNvPr>
          <p:cNvPicPr>
            <a:picLocks noChangeAspect="1"/>
          </p:cNvPicPr>
          <p:nvPr/>
        </p:nvPicPr>
        <p:blipFill>
          <a:blip r:embed="rId5"/>
          <a:stretch>
            <a:fillRect/>
          </a:stretch>
        </p:blipFill>
        <p:spPr>
          <a:xfrm>
            <a:off x="5992483" y="788544"/>
            <a:ext cx="6136257" cy="5754908"/>
          </a:xfrm>
          <a:prstGeom prst="rect">
            <a:avLst/>
          </a:prstGeom>
        </p:spPr>
      </p:pic>
      <p:sp>
        <p:nvSpPr>
          <p:cNvPr id="2" name="矩形 1">
            <a:extLst>
              <a:ext uri="{FF2B5EF4-FFF2-40B4-BE49-F238E27FC236}">
                <a16:creationId xmlns:a16="http://schemas.microsoft.com/office/drawing/2014/main" id="{299CB674-EADD-4DF0-994B-12A4D45359FA}"/>
              </a:ext>
            </a:extLst>
          </p:cNvPr>
          <p:cNvSpPr/>
          <p:nvPr/>
        </p:nvSpPr>
        <p:spPr>
          <a:xfrm>
            <a:off x="6112655" y="1209368"/>
            <a:ext cx="5903942" cy="116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6357746"/>
      </p:ext>
    </p:extLst>
  </p:cSld>
  <p:clrMapOvr>
    <a:masterClrMapping/>
  </p:clrMapOvr>
  <p:transition spd="slow" advClick="0" advTm="1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6C14C6C7-DAC3-4A52-8AC2-85D9F1F3ACB2}"/>
              </a:ext>
            </a:extLst>
          </p:cNvPr>
          <p:cNvSpPr txBox="1"/>
          <p:nvPr/>
        </p:nvSpPr>
        <p:spPr>
          <a:xfrm>
            <a:off x="660400" y="803277"/>
            <a:ext cx="10473267" cy="1200329"/>
          </a:xfrm>
          <a:prstGeom prst="rect">
            <a:avLst/>
          </a:prstGeom>
          <a:noFill/>
        </p:spPr>
        <p:txBody>
          <a:bodyPr wrap="square" rtlCol="0">
            <a:spAutoFit/>
          </a:bodyPr>
          <a:lstStyle/>
          <a:p>
            <a:r>
              <a:rPr lang="en-US" altLang="zh-CN" b="1" dirty="0"/>
              <a:t>Background</a:t>
            </a:r>
          </a:p>
          <a:p>
            <a:r>
              <a:rPr lang="en-US" altLang="zh-CN" b="1" dirty="0"/>
              <a:t>· </a:t>
            </a:r>
            <a:r>
              <a:rPr lang="zh-CN" altLang="en-US" dirty="0"/>
              <a:t>癌症生存预测指基于癌症患者的临床数据、病理图像等对患者的生存时间进行预测，可基于预测时间制定治疗方案，改善患者预后</a:t>
            </a:r>
            <a:endParaRPr lang="en-US" altLang="zh-CN" dirty="0"/>
          </a:p>
          <a:p>
            <a:r>
              <a:rPr lang="en-US" altLang="zh-CN" b="1" dirty="0"/>
              <a:t>· </a:t>
            </a:r>
            <a:r>
              <a:rPr lang="zh-CN" altLang="en-US" dirty="0"/>
              <a:t>其中，全切片图像（</a:t>
            </a:r>
            <a:r>
              <a:rPr lang="en-US" altLang="zh-CN" dirty="0"/>
              <a:t>WSI</a:t>
            </a:r>
            <a:r>
              <a:rPr lang="zh-CN" altLang="en-US" dirty="0"/>
              <a:t>）和基因组数据（</a:t>
            </a:r>
            <a:r>
              <a:rPr lang="en-US" altLang="zh-CN" dirty="0"/>
              <a:t>Genomic Data</a:t>
            </a:r>
            <a:r>
              <a:rPr lang="zh-CN" altLang="en-US" dirty="0"/>
              <a:t>）对生存预测任务至关重要</a:t>
            </a:r>
            <a:endParaRPr lang="en-US" altLang="zh-CN" b="1" dirty="0"/>
          </a:p>
        </p:txBody>
      </p:sp>
      <p:pic>
        <p:nvPicPr>
          <p:cNvPr id="5" name="图片 4">
            <a:extLst>
              <a:ext uri="{FF2B5EF4-FFF2-40B4-BE49-F238E27FC236}">
                <a16:creationId xmlns:a16="http://schemas.microsoft.com/office/drawing/2014/main" id="{C4B9061F-A6B4-4E93-B6FF-E01C041FBE47}"/>
              </a:ext>
            </a:extLst>
          </p:cNvPr>
          <p:cNvPicPr>
            <a:picLocks noChangeAspect="1"/>
          </p:cNvPicPr>
          <p:nvPr/>
        </p:nvPicPr>
        <p:blipFill>
          <a:blip r:embed="rId4"/>
          <a:stretch>
            <a:fillRect/>
          </a:stretch>
        </p:blipFill>
        <p:spPr>
          <a:xfrm>
            <a:off x="851338" y="2046469"/>
            <a:ext cx="3875891" cy="3366770"/>
          </a:xfrm>
          <a:prstGeom prst="rect">
            <a:avLst/>
          </a:prstGeom>
        </p:spPr>
      </p:pic>
      <p:sp>
        <p:nvSpPr>
          <p:cNvPr id="3" name="文本框 2">
            <a:extLst>
              <a:ext uri="{FF2B5EF4-FFF2-40B4-BE49-F238E27FC236}">
                <a16:creationId xmlns:a16="http://schemas.microsoft.com/office/drawing/2014/main" id="{63D1EAC3-D5EC-4BAC-91D4-9D69AE205016}"/>
              </a:ext>
            </a:extLst>
          </p:cNvPr>
          <p:cNvSpPr txBox="1"/>
          <p:nvPr/>
        </p:nvSpPr>
        <p:spPr>
          <a:xfrm>
            <a:off x="1025029" y="5512812"/>
            <a:ext cx="3528508" cy="800219"/>
          </a:xfrm>
          <a:prstGeom prst="rect">
            <a:avLst/>
          </a:prstGeom>
          <a:noFill/>
        </p:spPr>
        <p:txBody>
          <a:bodyPr wrap="square" rtlCol="0">
            <a:spAutoFit/>
          </a:bodyPr>
          <a:lstStyle/>
          <a:p>
            <a:pPr algn="ctr"/>
            <a:r>
              <a:rPr lang="zh-CN" altLang="en-US" dirty="0"/>
              <a:t>全切片图像</a:t>
            </a:r>
            <a:endParaRPr lang="en-US" altLang="zh-CN" dirty="0"/>
          </a:p>
          <a:p>
            <a:pPr algn="ctr"/>
            <a:r>
              <a:rPr lang="zh-CN" altLang="en-US" sz="1400" dirty="0"/>
              <a:t>将组织切片数字化的高分辨率切片图像</a:t>
            </a:r>
            <a:endParaRPr lang="en-US" altLang="zh-CN" sz="1400" dirty="0"/>
          </a:p>
          <a:p>
            <a:pPr algn="ctr"/>
            <a:r>
              <a:rPr lang="zh-CN" altLang="en-US" sz="1400" dirty="0"/>
              <a:t>包括特征比较浅层</a:t>
            </a:r>
            <a:endParaRPr lang="en-US" altLang="zh-CN" sz="1400" dirty="0"/>
          </a:p>
        </p:txBody>
      </p:sp>
      <p:pic>
        <p:nvPicPr>
          <p:cNvPr id="1026" name="Picture 2" descr="包学包会 | 单碱基分辨率类测序项目的 IGV 可视化查看_上海云序生物科技有限公司">
            <a:extLst>
              <a:ext uri="{FF2B5EF4-FFF2-40B4-BE49-F238E27FC236}">
                <a16:creationId xmlns:a16="http://schemas.microsoft.com/office/drawing/2014/main" id="{42262F7B-D78F-4E00-A2E8-00E19BAF6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1675" y="2046469"/>
            <a:ext cx="6679237" cy="336677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D4DACC40-0C49-472E-BC6A-3830BD86F83A}"/>
              </a:ext>
            </a:extLst>
          </p:cNvPr>
          <p:cNvSpPr txBox="1"/>
          <p:nvPr/>
        </p:nvSpPr>
        <p:spPr>
          <a:xfrm>
            <a:off x="5767949" y="5512812"/>
            <a:ext cx="4866688" cy="800219"/>
          </a:xfrm>
          <a:prstGeom prst="rect">
            <a:avLst/>
          </a:prstGeom>
          <a:noFill/>
        </p:spPr>
        <p:txBody>
          <a:bodyPr wrap="square" rtlCol="0">
            <a:spAutoFit/>
          </a:bodyPr>
          <a:lstStyle/>
          <a:p>
            <a:pPr algn="ctr"/>
            <a:r>
              <a:rPr lang="zh-CN" altLang="en-US" dirty="0"/>
              <a:t>基因组数据</a:t>
            </a:r>
            <a:endParaRPr lang="en-US" altLang="zh-CN" dirty="0"/>
          </a:p>
          <a:p>
            <a:pPr algn="ctr"/>
            <a:r>
              <a:rPr lang="zh-CN" altLang="en-US" sz="1400" dirty="0"/>
              <a:t>包括体细胞突变数据、</a:t>
            </a:r>
            <a:r>
              <a:rPr lang="en-US" altLang="zh-CN" sz="1400" dirty="0"/>
              <a:t>mRNA</a:t>
            </a:r>
            <a:r>
              <a:rPr lang="zh-CN" altLang="en-US" sz="1400" dirty="0"/>
              <a:t>表达数据、</a:t>
            </a:r>
            <a:r>
              <a:rPr lang="en-US" altLang="zh-CN" sz="1400" dirty="0"/>
              <a:t>DNA</a:t>
            </a:r>
            <a:r>
              <a:rPr lang="zh-CN" altLang="en-US" sz="1400" dirty="0"/>
              <a:t>甲基化数据等</a:t>
            </a:r>
            <a:endParaRPr lang="en-US" altLang="zh-CN" sz="1400" dirty="0"/>
          </a:p>
          <a:p>
            <a:pPr algn="ctr"/>
            <a:r>
              <a:rPr lang="zh-CN" altLang="en-US" sz="1400" dirty="0"/>
              <a:t>由</a:t>
            </a:r>
            <a:r>
              <a:rPr lang="en-US" altLang="zh-CN" sz="1400" dirty="0"/>
              <a:t>1x1</a:t>
            </a:r>
            <a:r>
              <a:rPr lang="zh-CN" altLang="en-US" sz="1400" dirty="0"/>
              <a:t>编码组成，包含特征比较深层</a:t>
            </a:r>
            <a:endParaRPr lang="en-US" altLang="zh-CN" sz="1400" dirty="0"/>
          </a:p>
        </p:txBody>
      </p:sp>
    </p:spTree>
    <p:extLst>
      <p:ext uri="{BB962C8B-B14F-4D97-AF65-F5344CB8AC3E}">
        <p14:creationId xmlns:p14="http://schemas.microsoft.com/office/powerpoint/2010/main" val="2142665457"/>
      </p:ext>
    </p:extLst>
  </p:cSld>
  <p:clrMapOvr>
    <a:masterClrMapping/>
  </p:clrMapOvr>
  <p:transition spd="slow" advClick="0" advTm="1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6C14C6C7-DAC3-4A52-8AC2-85D9F1F3ACB2}"/>
              </a:ext>
            </a:extLst>
          </p:cNvPr>
          <p:cNvSpPr txBox="1"/>
          <p:nvPr/>
        </p:nvSpPr>
        <p:spPr>
          <a:xfrm>
            <a:off x="660400" y="803277"/>
            <a:ext cx="10473267" cy="1200329"/>
          </a:xfrm>
          <a:prstGeom prst="rect">
            <a:avLst/>
          </a:prstGeom>
          <a:noFill/>
        </p:spPr>
        <p:txBody>
          <a:bodyPr wrap="square" rtlCol="0">
            <a:spAutoFit/>
          </a:bodyPr>
          <a:lstStyle/>
          <a:p>
            <a:r>
              <a:rPr lang="en-US" altLang="zh-CN" b="1" dirty="0"/>
              <a:t>Challenge</a:t>
            </a:r>
          </a:p>
          <a:p>
            <a:r>
              <a:rPr lang="en-US" altLang="zh-CN" dirty="0"/>
              <a:t>· </a:t>
            </a:r>
            <a:r>
              <a:rPr lang="zh-CN" altLang="en-US" dirty="0"/>
              <a:t>图像模态和基因组模态数据存在显著的异质性，难以联合建模</a:t>
            </a:r>
            <a:endParaRPr lang="en-US" altLang="zh-CN" dirty="0"/>
          </a:p>
          <a:p>
            <a:r>
              <a:rPr lang="en-US" altLang="zh-CN" dirty="0"/>
              <a:t>· </a:t>
            </a:r>
            <a:r>
              <a:rPr lang="zh-CN" altLang="en-US" dirty="0"/>
              <a:t>模态间和模态内部蕴含复杂的交互关系和特征信息， 可以用于生存预测的重点信息只占少数</a:t>
            </a:r>
            <a:endParaRPr lang="en-US" altLang="zh-CN" dirty="0"/>
          </a:p>
          <a:p>
            <a:r>
              <a:rPr lang="en-US" altLang="zh-CN" dirty="0"/>
              <a:t>· </a:t>
            </a:r>
            <a:r>
              <a:rPr lang="zh-CN" altLang="en-US" dirty="0"/>
              <a:t>患者存在个体差异，每一个患者在不同模态中需要关注的重点信息不同</a:t>
            </a:r>
            <a:endParaRPr lang="en-US" altLang="zh-CN" dirty="0"/>
          </a:p>
        </p:txBody>
      </p:sp>
      <p:pic>
        <p:nvPicPr>
          <p:cNvPr id="7" name="图片 6">
            <a:extLst>
              <a:ext uri="{FF2B5EF4-FFF2-40B4-BE49-F238E27FC236}">
                <a16:creationId xmlns:a16="http://schemas.microsoft.com/office/drawing/2014/main" id="{951E272E-07E4-4C38-8252-DCE1F53B4479}"/>
              </a:ext>
            </a:extLst>
          </p:cNvPr>
          <p:cNvPicPr>
            <a:picLocks noChangeAspect="1"/>
          </p:cNvPicPr>
          <p:nvPr/>
        </p:nvPicPr>
        <p:blipFill>
          <a:blip r:embed="rId4"/>
          <a:stretch>
            <a:fillRect/>
          </a:stretch>
        </p:blipFill>
        <p:spPr>
          <a:xfrm>
            <a:off x="8137050" y="2219668"/>
            <a:ext cx="2905125" cy="4019550"/>
          </a:xfrm>
          <a:prstGeom prst="rect">
            <a:avLst/>
          </a:prstGeom>
        </p:spPr>
      </p:pic>
      <p:sp>
        <p:nvSpPr>
          <p:cNvPr id="20" name="文本框 19">
            <a:extLst>
              <a:ext uri="{FF2B5EF4-FFF2-40B4-BE49-F238E27FC236}">
                <a16:creationId xmlns:a16="http://schemas.microsoft.com/office/drawing/2014/main" id="{4D921332-531D-4B98-8510-23D2DA149081}"/>
              </a:ext>
            </a:extLst>
          </p:cNvPr>
          <p:cNvSpPr txBox="1"/>
          <p:nvPr/>
        </p:nvSpPr>
        <p:spPr>
          <a:xfrm>
            <a:off x="617338" y="3377067"/>
            <a:ext cx="6094206" cy="1477328"/>
          </a:xfrm>
          <a:prstGeom prst="rect">
            <a:avLst/>
          </a:prstGeom>
          <a:noFill/>
        </p:spPr>
        <p:txBody>
          <a:bodyPr wrap="square">
            <a:spAutoFit/>
          </a:bodyPr>
          <a:lstStyle/>
          <a:p>
            <a:r>
              <a:rPr lang="en-US" altLang="zh-CN" b="1" dirty="0"/>
              <a:t>Previous Method</a:t>
            </a:r>
          </a:p>
          <a:p>
            <a:r>
              <a:rPr lang="en-US" altLang="zh-CN" dirty="0"/>
              <a:t>· </a:t>
            </a:r>
            <a:r>
              <a:rPr lang="zh-CN" altLang="en-US" dirty="0"/>
              <a:t>基于 </a:t>
            </a:r>
            <a:r>
              <a:rPr lang="en-US" altLang="zh-CN" dirty="0"/>
              <a:t>Co-Attention </a:t>
            </a:r>
            <a:r>
              <a:rPr lang="zh-CN" altLang="en-US" dirty="0"/>
              <a:t>进行融合</a:t>
            </a:r>
            <a:endParaRPr lang="en-US" altLang="zh-CN" dirty="0"/>
          </a:p>
          <a:p>
            <a:r>
              <a:rPr lang="en-US" altLang="zh-CN" dirty="0"/>
              <a:t>· </a:t>
            </a:r>
            <a:r>
              <a:rPr lang="zh-CN" altLang="en-US" dirty="0"/>
              <a:t>对不同模态单独编码后进行一次特征融合</a:t>
            </a:r>
            <a:endParaRPr lang="en-US" altLang="zh-CN" dirty="0"/>
          </a:p>
          <a:p>
            <a:r>
              <a:rPr lang="en-US" altLang="zh-CN" dirty="0"/>
              <a:t>· </a:t>
            </a:r>
            <a:r>
              <a:rPr lang="zh-CN" altLang="en-US" dirty="0"/>
              <a:t>在复杂任务中，无法解决模态的异质性问题</a:t>
            </a:r>
            <a:endParaRPr lang="en-US" altLang="zh-CN" dirty="0"/>
          </a:p>
          <a:p>
            <a:r>
              <a:rPr lang="en-US" altLang="zh-CN" dirty="0"/>
              <a:t>· </a:t>
            </a:r>
            <a:r>
              <a:rPr lang="zh-CN" altLang="en-US" dirty="0"/>
              <a:t>无法基于样本来源，动态选择患者更需要的模态信息</a:t>
            </a:r>
            <a:endParaRPr lang="en-US" altLang="zh-CN" dirty="0"/>
          </a:p>
        </p:txBody>
      </p:sp>
    </p:spTree>
  </p:cSld>
  <p:clrMapOvr>
    <a:masterClrMapping/>
  </p:clrMapOvr>
  <p:transition spd="slow" advClick="0" advTm="1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3BBE0FC0-E627-46B7-9108-5BECDA4F97B6}"/>
              </a:ext>
            </a:extLst>
          </p:cNvPr>
          <p:cNvPicPr>
            <a:picLocks noChangeAspect="1"/>
          </p:cNvPicPr>
          <p:nvPr/>
        </p:nvPicPr>
        <p:blipFill>
          <a:blip r:embed="rId4"/>
          <a:stretch>
            <a:fillRect/>
          </a:stretch>
        </p:blipFill>
        <p:spPr>
          <a:xfrm>
            <a:off x="1932006" y="948790"/>
            <a:ext cx="7792907" cy="5401240"/>
          </a:xfrm>
          <a:prstGeom prst="rect">
            <a:avLst/>
          </a:prstGeom>
        </p:spPr>
      </p:pic>
    </p:spTree>
    <p:extLst>
      <p:ext uri="{BB962C8B-B14F-4D97-AF65-F5344CB8AC3E}">
        <p14:creationId xmlns:p14="http://schemas.microsoft.com/office/powerpoint/2010/main" val="277480174"/>
      </p:ext>
    </p:extLst>
  </p:cSld>
  <p:clrMapOvr>
    <a:masterClrMapping/>
  </p:clrMapOvr>
  <p:transition spd="slow" advClick="0" advTm="1000">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1EC59C51-6586-4DA4-8EA9-3EDFBCCAF756}"/>
              </a:ext>
            </a:extLst>
          </p:cNvPr>
          <p:cNvPicPr>
            <a:picLocks noChangeAspect="1"/>
          </p:cNvPicPr>
          <p:nvPr/>
        </p:nvPicPr>
        <p:blipFill>
          <a:blip r:embed="rId4"/>
          <a:stretch>
            <a:fillRect/>
          </a:stretch>
        </p:blipFill>
        <p:spPr>
          <a:xfrm>
            <a:off x="792480" y="1971387"/>
            <a:ext cx="10607040" cy="3091807"/>
          </a:xfrm>
          <a:prstGeom prst="rect">
            <a:avLst/>
          </a:prstGeom>
        </p:spPr>
      </p:pic>
      <p:sp>
        <p:nvSpPr>
          <p:cNvPr id="16" name="文本框 15">
            <a:extLst>
              <a:ext uri="{FF2B5EF4-FFF2-40B4-BE49-F238E27FC236}">
                <a16:creationId xmlns:a16="http://schemas.microsoft.com/office/drawing/2014/main" id="{21AF2AE1-1927-4799-9960-B0D11CB008B0}"/>
              </a:ext>
            </a:extLst>
          </p:cNvPr>
          <p:cNvSpPr txBox="1"/>
          <p:nvPr/>
        </p:nvSpPr>
        <p:spPr>
          <a:xfrm>
            <a:off x="792480" y="1101621"/>
            <a:ext cx="6094206" cy="369332"/>
          </a:xfrm>
          <a:prstGeom prst="rect">
            <a:avLst/>
          </a:prstGeom>
          <a:noFill/>
        </p:spPr>
        <p:txBody>
          <a:bodyPr wrap="square">
            <a:spAutoFit/>
          </a:bodyPr>
          <a:lstStyle/>
          <a:p>
            <a:r>
              <a:rPr lang="zh-CN" altLang="en-US" b="1" dirty="0"/>
              <a:t>有偏渐进编码架构（</a:t>
            </a:r>
            <a:r>
              <a:rPr lang="en-US" altLang="zh-CN" b="1" dirty="0"/>
              <a:t>Biased Progressive Encoding Paradigm</a:t>
            </a:r>
            <a:r>
              <a:rPr lang="zh-CN" altLang="en-US" b="1" dirty="0"/>
              <a:t>）</a:t>
            </a:r>
            <a:endParaRPr lang="en-US" altLang="zh-CN" b="1" dirty="0"/>
          </a:p>
        </p:txBody>
      </p:sp>
      <p:pic>
        <p:nvPicPr>
          <p:cNvPr id="6" name="图片 5">
            <a:extLst>
              <a:ext uri="{FF2B5EF4-FFF2-40B4-BE49-F238E27FC236}">
                <a16:creationId xmlns:a16="http://schemas.microsoft.com/office/drawing/2014/main" id="{BE864757-670A-4346-ABF5-31F86343EDC6}"/>
              </a:ext>
            </a:extLst>
          </p:cNvPr>
          <p:cNvPicPr>
            <a:picLocks noChangeAspect="1"/>
          </p:cNvPicPr>
          <p:nvPr/>
        </p:nvPicPr>
        <p:blipFill>
          <a:blip r:embed="rId5"/>
          <a:stretch>
            <a:fillRect/>
          </a:stretch>
        </p:blipFill>
        <p:spPr>
          <a:xfrm>
            <a:off x="3683000" y="5215573"/>
            <a:ext cx="4210050" cy="323850"/>
          </a:xfrm>
          <a:prstGeom prst="rect">
            <a:avLst/>
          </a:prstGeom>
        </p:spPr>
      </p:pic>
      <p:pic>
        <p:nvPicPr>
          <p:cNvPr id="8" name="图片 7">
            <a:extLst>
              <a:ext uri="{FF2B5EF4-FFF2-40B4-BE49-F238E27FC236}">
                <a16:creationId xmlns:a16="http://schemas.microsoft.com/office/drawing/2014/main" id="{C69018C5-5867-4095-B185-F5E79767137F}"/>
              </a:ext>
            </a:extLst>
          </p:cNvPr>
          <p:cNvPicPr>
            <a:picLocks noChangeAspect="1"/>
          </p:cNvPicPr>
          <p:nvPr/>
        </p:nvPicPr>
        <p:blipFill>
          <a:blip r:embed="rId6"/>
          <a:stretch>
            <a:fillRect/>
          </a:stretch>
        </p:blipFill>
        <p:spPr>
          <a:xfrm>
            <a:off x="4178300" y="5691802"/>
            <a:ext cx="3219450" cy="361950"/>
          </a:xfrm>
          <a:prstGeom prst="rect">
            <a:avLst/>
          </a:prstGeom>
        </p:spPr>
      </p:pic>
    </p:spTree>
    <p:extLst>
      <p:ext uri="{BB962C8B-B14F-4D97-AF65-F5344CB8AC3E}">
        <p14:creationId xmlns:p14="http://schemas.microsoft.com/office/powerpoint/2010/main" val="2061914419"/>
      </p:ext>
    </p:extLst>
  </p:cSld>
  <p:clrMapOvr>
    <a:masterClrMapping/>
  </p:clrMapOvr>
  <p:transition spd="slow" advClick="0" advTm="1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87F0117C-35AF-4E04-9C4E-DCAF833DC7DA}"/>
              </a:ext>
            </a:extLst>
          </p:cNvPr>
          <p:cNvPicPr>
            <a:picLocks noChangeAspect="1"/>
          </p:cNvPicPr>
          <p:nvPr/>
        </p:nvPicPr>
        <p:blipFill>
          <a:blip r:embed="rId4"/>
          <a:stretch>
            <a:fillRect/>
          </a:stretch>
        </p:blipFill>
        <p:spPr>
          <a:xfrm>
            <a:off x="379973" y="2444401"/>
            <a:ext cx="7921214" cy="2308925"/>
          </a:xfrm>
          <a:prstGeom prst="rect">
            <a:avLst/>
          </a:prstGeom>
        </p:spPr>
      </p:pic>
      <p:pic>
        <p:nvPicPr>
          <p:cNvPr id="3" name="图片 2">
            <a:extLst>
              <a:ext uri="{FF2B5EF4-FFF2-40B4-BE49-F238E27FC236}">
                <a16:creationId xmlns:a16="http://schemas.microsoft.com/office/drawing/2014/main" id="{E0295802-5B48-44C0-842C-09F6E44C03AE}"/>
              </a:ext>
            </a:extLst>
          </p:cNvPr>
          <p:cNvPicPr>
            <a:picLocks noChangeAspect="1"/>
          </p:cNvPicPr>
          <p:nvPr/>
        </p:nvPicPr>
        <p:blipFill>
          <a:blip r:embed="rId5"/>
          <a:stretch>
            <a:fillRect/>
          </a:stretch>
        </p:blipFill>
        <p:spPr>
          <a:xfrm>
            <a:off x="8775700" y="2155366"/>
            <a:ext cx="2743200" cy="3038475"/>
          </a:xfrm>
          <a:prstGeom prst="rect">
            <a:avLst/>
          </a:prstGeom>
        </p:spPr>
      </p:pic>
      <p:pic>
        <p:nvPicPr>
          <p:cNvPr id="5" name="图片 4">
            <a:extLst>
              <a:ext uri="{FF2B5EF4-FFF2-40B4-BE49-F238E27FC236}">
                <a16:creationId xmlns:a16="http://schemas.microsoft.com/office/drawing/2014/main" id="{5201EF1A-1800-4F34-A554-3412CF175FDC}"/>
              </a:ext>
            </a:extLst>
          </p:cNvPr>
          <p:cNvPicPr>
            <a:picLocks noChangeAspect="1"/>
          </p:cNvPicPr>
          <p:nvPr/>
        </p:nvPicPr>
        <p:blipFill>
          <a:blip r:embed="rId6"/>
          <a:stretch>
            <a:fillRect/>
          </a:stretch>
        </p:blipFill>
        <p:spPr>
          <a:xfrm>
            <a:off x="3508225" y="5193841"/>
            <a:ext cx="4895850" cy="685800"/>
          </a:xfrm>
          <a:prstGeom prst="rect">
            <a:avLst/>
          </a:prstGeom>
        </p:spPr>
      </p:pic>
    </p:spTree>
    <p:extLst>
      <p:ext uri="{BB962C8B-B14F-4D97-AF65-F5344CB8AC3E}">
        <p14:creationId xmlns:p14="http://schemas.microsoft.com/office/powerpoint/2010/main" val="1238470644"/>
      </p:ext>
    </p:extLst>
  </p:cSld>
  <p:clrMapOvr>
    <a:masterClrMapping/>
  </p:clrMapOvr>
  <p:transition spd="slow" advClick="0" advTm="10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87F0117C-35AF-4E04-9C4E-DCAF833DC7DA}"/>
              </a:ext>
            </a:extLst>
          </p:cNvPr>
          <p:cNvPicPr>
            <a:picLocks noChangeAspect="1"/>
          </p:cNvPicPr>
          <p:nvPr/>
        </p:nvPicPr>
        <p:blipFill>
          <a:blip r:embed="rId4"/>
          <a:stretch>
            <a:fillRect/>
          </a:stretch>
        </p:blipFill>
        <p:spPr>
          <a:xfrm>
            <a:off x="379973" y="2444401"/>
            <a:ext cx="7921214" cy="2308925"/>
          </a:xfrm>
          <a:prstGeom prst="rect">
            <a:avLst/>
          </a:prstGeom>
        </p:spPr>
      </p:pic>
      <p:pic>
        <p:nvPicPr>
          <p:cNvPr id="6" name="图片 5">
            <a:extLst>
              <a:ext uri="{FF2B5EF4-FFF2-40B4-BE49-F238E27FC236}">
                <a16:creationId xmlns:a16="http://schemas.microsoft.com/office/drawing/2014/main" id="{DC1022C1-07EA-4175-AD0C-B3C92C1E8354}"/>
              </a:ext>
            </a:extLst>
          </p:cNvPr>
          <p:cNvPicPr>
            <a:picLocks noChangeAspect="1"/>
          </p:cNvPicPr>
          <p:nvPr/>
        </p:nvPicPr>
        <p:blipFill>
          <a:blip r:embed="rId5"/>
          <a:stretch>
            <a:fillRect/>
          </a:stretch>
        </p:blipFill>
        <p:spPr>
          <a:xfrm>
            <a:off x="9137792" y="1965216"/>
            <a:ext cx="1685925" cy="3371850"/>
          </a:xfrm>
          <a:prstGeom prst="rect">
            <a:avLst/>
          </a:prstGeom>
        </p:spPr>
      </p:pic>
      <p:pic>
        <p:nvPicPr>
          <p:cNvPr id="8" name="图片 7">
            <a:extLst>
              <a:ext uri="{FF2B5EF4-FFF2-40B4-BE49-F238E27FC236}">
                <a16:creationId xmlns:a16="http://schemas.microsoft.com/office/drawing/2014/main" id="{E671048C-33E6-4FDB-AC62-349234A68E42}"/>
              </a:ext>
            </a:extLst>
          </p:cNvPr>
          <p:cNvPicPr>
            <a:picLocks noChangeAspect="1"/>
          </p:cNvPicPr>
          <p:nvPr/>
        </p:nvPicPr>
        <p:blipFill>
          <a:blip r:embed="rId6"/>
          <a:stretch>
            <a:fillRect/>
          </a:stretch>
        </p:blipFill>
        <p:spPr>
          <a:xfrm>
            <a:off x="3962698" y="5337066"/>
            <a:ext cx="3848100" cy="323850"/>
          </a:xfrm>
          <a:prstGeom prst="rect">
            <a:avLst/>
          </a:prstGeom>
        </p:spPr>
      </p:pic>
      <p:sp>
        <p:nvSpPr>
          <p:cNvPr id="9" name="矩形: 圆角 8">
            <a:extLst>
              <a:ext uri="{FF2B5EF4-FFF2-40B4-BE49-F238E27FC236}">
                <a16:creationId xmlns:a16="http://schemas.microsoft.com/office/drawing/2014/main" id="{4657E4C0-8A51-4FC1-8C9F-98FE1DC3A9B2}"/>
              </a:ext>
            </a:extLst>
          </p:cNvPr>
          <p:cNvSpPr/>
          <p:nvPr/>
        </p:nvSpPr>
        <p:spPr>
          <a:xfrm>
            <a:off x="9294607" y="3324113"/>
            <a:ext cx="1409252" cy="55939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EC0F6A51-80B0-41A7-A5D1-3EEFCE424FFA}"/>
              </a:ext>
            </a:extLst>
          </p:cNvPr>
          <p:cNvSpPr/>
          <p:nvPr/>
        </p:nvSpPr>
        <p:spPr>
          <a:xfrm rot="5400000">
            <a:off x="10988651" y="3479685"/>
            <a:ext cx="288002" cy="30424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2428171"/>
      </p:ext>
    </p:extLst>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8AC52623-1434-49D9-85CB-59F9D3121F20}"/>
              </a:ext>
            </a:extLst>
          </p:cNvPr>
          <p:cNvPicPr>
            <a:picLocks noChangeAspect="1"/>
          </p:cNvPicPr>
          <p:nvPr/>
        </p:nvPicPr>
        <p:blipFill>
          <a:blip r:embed="rId4"/>
          <a:stretch>
            <a:fillRect/>
          </a:stretch>
        </p:blipFill>
        <p:spPr>
          <a:xfrm>
            <a:off x="3240106" y="1984650"/>
            <a:ext cx="5505450" cy="733425"/>
          </a:xfrm>
          <a:prstGeom prst="rect">
            <a:avLst/>
          </a:prstGeom>
        </p:spPr>
      </p:pic>
      <p:pic>
        <p:nvPicPr>
          <p:cNvPr id="5" name="图片 4">
            <a:extLst>
              <a:ext uri="{FF2B5EF4-FFF2-40B4-BE49-F238E27FC236}">
                <a16:creationId xmlns:a16="http://schemas.microsoft.com/office/drawing/2014/main" id="{91C7F719-7215-4590-B71B-26F1319B94BE}"/>
              </a:ext>
            </a:extLst>
          </p:cNvPr>
          <p:cNvPicPr>
            <a:picLocks noChangeAspect="1"/>
          </p:cNvPicPr>
          <p:nvPr/>
        </p:nvPicPr>
        <p:blipFill>
          <a:blip r:embed="rId5"/>
          <a:stretch>
            <a:fillRect/>
          </a:stretch>
        </p:blipFill>
        <p:spPr>
          <a:xfrm>
            <a:off x="2073294" y="2894419"/>
            <a:ext cx="7839075" cy="2019300"/>
          </a:xfrm>
          <a:prstGeom prst="rect">
            <a:avLst/>
          </a:prstGeom>
        </p:spPr>
      </p:pic>
      <p:sp>
        <p:nvSpPr>
          <p:cNvPr id="18" name="文本框 17">
            <a:extLst>
              <a:ext uri="{FF2B5EF4-FFF2-40B4-BE49-F238E27FC236}">
                <a16:creationId xmlns:a16="http://schemas.microsoft.com/office/drawing/2014/main" id="{467C131E-5177-4679-8473-EFE35A025348}"/>
              </a:ext>
            </a:extLst>
          </p:cNvPr>
          <p:cNvSpPr txBox="1"/>
          <p:nvPr/>
        </p:nvSpPr>
        <p:spPr>
          <a:xfrm>
            <a:off x="660400" y="998980"/>
            <a:ext cx="6094206" cy="369332"/>
          </a:xfrm>
          <a:prstGeom prst="rect">
            <a:avLst/>
          </a:prstGeom>
          <a:noFill/>
        </p:spPr>
        <p:txBody>
          <a:bodyPr wrap="square">
            <a:spAutoFit/>
          </a:bodyPr>
          <a:lstStyle/>
          <a:p>
            <a:r>
              <a:rPr lang="zh-CN" altLang="en-US" b="1" dirty="0"/>
              <a:t>Why Self-attention over Co-attention</a:t>
            </a:r>
            <a:r>
              <a:rPr lang="en-US" altLang="zh-CN" b="1" dirty="0"/>
              <a:t>?</a:t>
            </a:r>
            <a:endParaRPr lang="zh-CN" altLang="en-US" b="1" dirty="0"/>
          </a:p>
        </p:txBody>
      </p:sp>
    </p:spTree>
    <p:extLst>
      <p:ext uri="{BB962C8B-B14F-4D97-AF65-F5344CB8AC3E}">
        <p14:creationId xmlns:p14="http://schemas.microsoft.com/office/powerpoint/2010/main" val="2663354330"/>
      </p:ext>
    </p:extLst>
  </p:cSld>
  <p:clrMapOvr>
    <a:masterClrMapping/>
  </p:clrMapOvr>
  <p:transition spd="slow" advClick="0" advTm="1000">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FiMjRlYjRkODg2ZDk0OTllN2NiNzAxMTIyNjEzMmYifQ=="/>
</p:tagLst>
</file>

<file path=ppt/theme/theme1.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29034</TotalTime>
  <Words>1676</Words>
  <Application>Microsoft Office PowerPoint</Application>
  <PresentationFormat>宽屏</PresentationFormat>
  <Paragraphs>175</Paragraphs>
  <Slides>17</Slides>
  <Notes>16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__Noto_Sans_086c6e</vt:lpstr>
      <vt:lpstr>-apple-system</vt:lpstr>
      <vt:lpstr>Lucida Grande</vt:lpstr>
      <vt:lpstr>等线</vt:lpstr>
      <vt:lpstr>微软雅黑</vt:lpstr>
      <vt:lpstr>Arial</vt:lpstr>
      <vt:lpstr>Calibri</vt:lpstr>
      <vt:lpstr>Calibri Light</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Wotan Aldafodur</cp:lastModifiedBy>
  <cp:revision>251</cp:revision>
  <dcterms:created xsi:type="dcterms:W3CDTF">2019-03-09T08:01:00Z</dcterms:created>
  <dcterms:modified xsi:type="dcterms:W3CDTF">2025-04-22T02:56:27Z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3E6360C6DCCC423D98F5DA1985ABB2C1_12</vt:lpwstr>
  </property>
</Properties>
</file>