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4" r:id="rId6"/>
    <p:sldId id="271" r:id="rId7"/>
    <p:sldId id="276" r:id="rId8"/>
    <p:sldId id="278" r:id="rId9"/>
    <p:sldId id="279" r:id="rId10"/>
    <p:sldId id="285" r:id="rId11"/>
    <p:sldId id="286" r:id="rId12"/>
    <p:sldId id="302" r:id="rId13"/>
    <p:sldId id="287" r:id="rId14"/>
    <p:sldId id="290" r:id="rId15"/>
    <p:sldId id="281" r:id="rId16"/>
    <p:sldId id="291" r:id="rId17"/>
    <p:sldId id="298" r:id="rId18"/>
    <p:sldId id="299" r:id="rId19"/>
    <p:sldId id="300" r:id="rId20"/>
    <p:sldId id="311" r:id="rId21"/>
    <p:sldId id="312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 gary" initials="w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8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84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tags" Target="../tags/tag6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7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7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tags" Target="../tags/tag79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tags" Target="../tags/tag80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8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tags" Target="../tags/tag8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tags" Target="../tags/tag6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tags" Target="../tags/tag68.xml"/><Relationship Id="rId4" Type="http://schemas.openxmlformats.org/officeDocument/2006/relationships/image" Target="../media/image12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tags" Target="../tags/tag6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7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5" y="18861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810" y="1696720"/>
            <a:ext cx="2145030" cy="23152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5280" y="5822950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ICCV 2023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83080" y="2060575"/>
            <a:ext cx="10770870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3765">
              <a:lnSpc>
                <a:spcPct val="140000"/>
              </a:lnSpc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When Noisy Labels Meet Long Tail Dilemmas: 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913765">
              <a:lnSpc>
                <a:spcPct val="140000"/>
              </a:lnSpc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Representation Calibration Method 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30" y="1601470"/>
            <a:ext cx="2708910" cy="2505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135" y="4106545"/>
            <a:ext cx="9500235" cy="1405255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760095"/>
            <a:ext cx="817435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3.3   Distributional Representation Calibration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3235" y="4225925"/>
            <a:ext cx="411416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在深层表征上使用异常值检测算法</a:t>
            </a:r>
          </a:p>
        </p:txBody>
      </p:sp>
      <p:sp>
        <p:nvSpPr>
          <p:cNvPr id="8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5930" y="49079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估计每个类别的均值和协方差矩阵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2595" y="5457190"/>
            <a:ext cx="7824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对于</a:t>
            </a:r>
            <a:r>
              <a:rPr>
                <a:sym typeface="+mn-ea"/>
              </a:rPr>
              <a:t>尾部类使用与其接近的头部类信息来帮助其估计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1640" y="5819775"/>
            <a:ext cx="860806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高斯分布进行重新采样，以减轻类别不平衡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510" y="1735455"/>
            <a:ext cx="7132320" cy="2068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930" y="4208780"/>
            <a:ext cx="3888105" cy="2063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5905" y="43446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noisy label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1516380" y="4953000"/>
            <a:ext cx="226695" cy="13227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9730" y="5457190"/>
            <a:ext cx="995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long-tail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760095"/>
            <a:ext cx="817435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3.4   Individual Representation Calibration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2643505"/>
            <a:ext cx="677037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t>将fine-tune得到的表征与对比学习学到的表征的距离作为正则化项，以保留通过对比学习学到的知识。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3506470"/>
            <a:ext cx="4871720" cy="546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4810125"/>
            <a:ext cx="2112010" cy="458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950" t="7637"/>
          <a:stretch>
            <a:fillRect/>
          </a:stretch>
        </p:blipFill>
        <p:spPr>
          <a:xfrm>
            <a:off x="8146415" y="1147445"/>
            <a:ext cx="3632835" cy="3037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0025" y="4324350"/>
            <a:ext cx="764984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>
                <a:sym typeface="+mn-ea"/>
              </a:rPr>
              <a:t>最终的目标函数是在校准数据集上评估的交叉熵损失加上正则化项。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045" y="1814195"/>
            <a:ext cx="609600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>
                <a:sym typeface="+mn-ea"/>
              </a:rPr>
              <a:t>联合采样数据和原始数据集训练最终的分类器。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504315"/>
            <a:ext cx="6508750" cy="4335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85" y="1029970"/>
            <a:ext cx="4153535" cy="527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82486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3.4 Experiments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1631950"/>
            <a:ext cx="8510905" cy="4130040"/>
          </a:xfrm>
          <a:prstGeom prst="rect">
            <a:avLst/>
          </a:prstGeom>
        </p:spPr>
      </p:pic>
      <p:sp>
        <p:nvSpPr>
          <p:cNvPr id="3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82486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3.4 Experiments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1587500"/>
            <a:ext cx="10219055" cy="4762500"/>
          </a:xfrm>
          <a:prstGeom prst="rect">
            <a:avLst/>
          </a:prstGeom>
        </p:spPr>
      </p:pic>
      <p:sp>
        <p:nvSpPr>
          <p:cNvPr id="2" name="标题占位符 1"/>
          <p:cNvSpPr txBox="1"/>
          <p:nvPr/>
        </p:nvSpPr>
        <p:spPr>
          <a:xfrm>
            <a:off x="1022985" y="21209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82486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3.4 Experiments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5" y="1442085"/>
            <a:ext cx="6479540" cy="4855210"/>
          </a:xfrm>
          <a:prstGeom prst="rect">
            <a:avLst/>
          </a:prstGeom>
        </p:spPr>
      </p:pic>
      <p:sp>
        <p:nvSpPr>
          <p:cNvPr id="4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82486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3.4 Experiments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5" y="1410335"/>
            <a:ext cx="7276465" cy="2562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90" y="4004945"/>
            <a:ext cx="6631940" cy="2316480"/>
          </a:xfrm>
          <a:prstGeom prst="rect">
            <a:avLst/>
          </a:prstGeom>
        </p:spPr>
      </p:pic>
      <p:sp>
        <p:nvSpPr>
          <p:cNvPr id="5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82486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3.6  Visualization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1485265"/>
            <a:ext cx="10662920" cy="4500880"/>
          </a:xfrm>
          <a:prstGeom prst="rect">
            <a:avLst/>
          </a:prstGeom>
        </p:spPr>
      </p:pic>
      <p:sp>
        <p:nvSpPr>
          <p:cNvPr id="6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93313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008380" y="39878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Transfer Knowledge from Head to Tail: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Uncertainty Calibration under Long-tailed Distribution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1149350"/>
            <a:ext cx="11439525" cy="3933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9730" y="6123940"/>
            <a:ext cx="11559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Chen, Jiahao, and Bing Su. "Transfer knowledge from head to tail: Uncertainty calibration under long-tailed distribution." Proceedings of the IEEE/CVF Conference on Computer Vision and Pattern Recognition. 2023.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93313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008380" y="39878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Transfer Knowledge from Head to Tail: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Uncertainty Calibration under Long-tailed Distribution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65074" t="6231" r="4852" b="21905"/>
          <a:stretch>
            <a:fillRect/>
          </a:stretch>
        </p:blipFill>
        <p:spPr>
          <a:xfrm>
            <a:off x="8282940" y="2115185"/>
            <a:ext cx="3440430" cy="2827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9730" y="6123940"/>
            <a:ext cx="11559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Chen, Jiahao, and Bing Su. "Transfer knowledge from head to tail: Uncertainty calibration under long-tailed distribution." Proceedings of the IEEE/CVF Conference on Computer Vision and Pattern Recognition. 2023.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45" y="1605280"/>
            <a:ext cx="5553075" cy="1190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5895" y="11798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注意力机制</a:t>
            </a:r>
            <a:r>
              <a:rPr lang="en-US" altLang="zh-CN">
                <a:sym typeface="+mn-ea"/>
              </a:rPr>
              <a:t>:  </a:t>
            </a:r>
            <a:r>
              <a:rPr lang="zh-CN" altLang="en-US">
                <a:sym typeface="+mn-ea"/>
              </a:rPr>
              <a:t>计算类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与头部类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的相似性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25" y="2863850"/>
            <a:ext cx="4517390" cy="852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5895" y="35807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知识转移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830" y="3813175"/>
            <a:ext cx="4802505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16254" y="859025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8" name="标题占位符 1"/>
          <p:cNvSpPr txBox="1"/>
          <p:nvPr/>
        </p:nvSpPr>
        <p:spPr>
          <a:xfrm>
            <a:off x="996601" y="-9688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标题占位符 1"/>
          <p:cNvSpPr txBox="1"/>
          <p:nvPr/>
        </p:nvSpPr>
        <p:spPr>
          <a:xfrm>
            <a:off x="1117600" y="52386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标题占位符 1"/>
          <p:cNvSpPr txBox="1"/>
          <p:nvPr/>
        </p:nvSpPr>
        <p:spPr>
          <a:xfrm>
            <a:off x="1379227" y="150176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Author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85" y="910590"/>
            <a:ext cx="7548880" cy="5753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cs typeface="+mn-ea"/>
                <a:sym typeface="+mn-lt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230630" y="-29845"/>
            <a:ext cx="7643495" cy="65849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en-US" altLang="zh-CN" sz="26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207135"/>
            <a:ext cx="5898515" cy="2445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b="1"/>
              <a:t>Challenges</a:t>
            </a:r>
            <a:r>
              <a:rPr lang="zh-CN" altLang="en-US"/>
              <a:t>：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（1）如何在带有错误标注的数据中去学习到“真实”的长尾数据分布。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（2）如何将尾部类数据与错误标注的样本进行区分。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现有方法的</a:t>
            </a:r>
            <a:r>
              <a:rPr lang="zh-CN" altLang="en-US" b="1"/>
              <a:t>局限性</a:t>
            </a:r>
            <a:r>
              <a:rPr lang="zh-CN" altLang="en-US"/>
              <a:t>：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en-US" altLang="zh-CN"/>
              <a:t>(1) </a:t>
            </a:r>
            <a:r>
              <a:rPr lang="zh-CN" altLang="en-US"/>
              <a:t>传统学习算法在处理噪声标签和样本不平衡时的存在不足。</a:t>
            </a:r>
            <a:r>
              <a:rPr lang="en-US" altLang="zh-CN"/>
              <a:t> 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1535" y="5612130"/>
            <a:ext cx="2710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RCAL</a:t>
            </a:r>
            <a:r>
              <a:rPr lang="en-US" altLang="zh-CN"/>
              <a:t> </a:t>
            </a:r>
            <a:r>
              <a:rPr lang="zh-CN" altLang="en-US" b="1"/>
              <a:t>表示校准方法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15" y="1129030"/>
            <a:ext cx="4965065" cy="4575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9005" y="4707890"/>
            <a:ext cx="6096000" cy="441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ct val="130000"/>
              </a:lnSpc>
            </a:pPr>
            <a:r>
              <a:rPr lang="en-US" altLang="zh-CN" sz="1600">
                <a:sym typeface="+mn-ea"/>
              </a:rPr>
              <a:t>(2) </a:t>
            </a:r>
            <a:r>
              <a:rPr lang="zh-CN" altLang="en-US" sz="1600">
                <a:sym typeface="+mn-ea"/>
              </a:rPr>
              <a:t>通常假设标签准确无误，且所有类别均匀分布</a:t>
            </a:r>
            <a:endParaRPr lang="zh-CN" altLang="en-US" sz="1600"/>
          </a:p>
          <a:p>
            <a:pPr>
              <a:lnSpc>
                <a:spcPct val="130000"/>
              </a:lnSpc>
            </a:pPr>
            <a:endParaRPr lang="zh-CN" altLang="en-US" sz="1600"/>
          </a:p>
        </p:txBody>
      </p:sp>
      <p:sp>
        <p:nvSpPr>
          <p:cNvPr id="9" name="箭头: 右 248"/>
          <p:cNvSpPr/>
          <p:nvPr>
            <p:custDataLst>
              <p:tags r:id="rId3"/>
            </p:custDataLst>
          </p:nvPr>
        </p:nvSpPr>
        <p:spPr>
          <a:xfrm>
            <a:off x="851535" y="6097905"/>
            <a:ext cx="379095" cy="255905"/>
          </a:xfrm>
          <a:prstGeom prst="rightArrow">
            <a:avLst>
              <a:gd name="adj1" fmla="val 50000"/>
              <a:gd name="adj2" fmla="val 55761"/>
            </a:avLst>
          </a:prstGeom>
          <a:solidFill>
            <a:schemeClr val="accent1"/>
          </a:solidFill>
          <a:ln w="9525">
            <a:noFill/>
          </a:ln>
          <a:effectLst>
            <a:outerShdw blurRad="368300" dist="203200" dir="5400000" sx="98000" sy="98000" algn="t" rotWithShape="0">
              <a:schemeClr val="accent2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charset="0"/>
              <a:ea typeface="Gill Sans MT" panose="020B0502020104020203" charset="0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0630" y="5980430"/>
            <a:ext cx="3832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还原潜在的平衡且干净的数据分布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CPE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0400" y="950595"/>
            <a:ext cx="10786745" cy="4937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905" y="6106795"/>
            <a:ext cx="11711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Ma, Chengcheng, et al. "Three heads are better than one: Complementary experts for long-tailed semi-supervised learning." Proceedings of the AAAI Conference on Artificial Intelligence. Vol. 38. No. 13. 2024.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CPE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82486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 Classwise Batch Normalization for CPE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0805" y="2179955"/>
            <a:ext cx="6562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medium </a:t>
            </a:r>
            <a:r>
              <a:rPr lang="zh-CN" altLang="en-US"/>
              <a:t>和</a:t>
            </a:r>
            <a:r>
              <a:rPr lang="en-US" altLang="zh-CN"/>
              <a:t> tail</a:t>
            </a:r>
            <a:r>
              <a:rPr lang="zh-CN" altLang="en-US"/>
              <a:t>类</a:t>
            </a:r>
            <a:r>
              <a:rPr lang="en-US" altLang="zh-CN"/>
              <a:t> </a:t>
            </a:r>
            <a:r>
              <a:rPr lang="zh-CN" altLang="en-US"/>
              <a:t>中提取的特征的方差</a:t>
            </a:r>
            <a:endParaRPr lang="zh-CN" altLang="en-US"/>
          </a:p>
          <a:p>
            <a:r>
              <a:rPr lang="zh-CN" altLang="en-US"/>
              <a:t>往往变得大于</a:t>
            </a:r>
            <a:r>
              <a:rPr lang="en-US" altLang="zh-CN"/>
              <a:t>head</a:t>
            </a:r>
            <a:r>
              <a:rPr lang="zh-CN" altLang="en-US"/>
              <a:t>的方差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8460" y="840740"/>
            <a:ext cx="5058410" cy="5172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0655" y="5104765"/>
            <a:ext cx="609600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CBN涉及三个不同的BN层来重新缩放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由共享编码器g（）输出的特征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79550" y="2940050"/>
            <a:ext cx="3495675" cy="2019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69695" y="17576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CBN机制来处理CPE的变化特征分布。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70294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3.1 Algorithm overview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90" y="1388110"/>
            <a:ext cx="7252335" cy="4830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1076960" y="730250"/>
            <a:ext cx="817435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3.2  Enhancing Representations by Contrastive Learning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497705"/>
            <a:ext cx="5779135" cy="914400"/>
          </a:xfrm>
          <a:prstGeom prst="rect">
            <a:avLst/>
          </a:prstGeom>
        </p:spPr>
      </p:pic>
      <p:sp>
        <p:nvSpPr>
          <p:cNvPr id="6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520" y="3516630"/>
            <a:ext cx="3298825" cy="2741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71955" y="1661160"/>
            <a:ext cx="2268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对比学习进行预训练</a:t>
            </a:r>
            <a:endParaRPr lang="zh-CN" altLang="en-US">
              <a:sym typeface="+mn-ea"/>
            </a:endParaRPr>
          </a:p>
        </p:txBody>
      </p:sp>
      <p:sp>
        <p:nvSpPr>
          <p:cNvPr id="11" name="下箭头 10"/>
          <p:cNvSpPr/>
          <p:nvPr>
            <p:custDataLst>
              <p:tags r:id="rId5"/>
            </p:custDataLst>
          </p:nvPr>
        </p:nvSpPr>
        <p:spPr>
          <a:xfrm rot="16200000">
            <a:off x="4148455" y="2296795"/>
            <a:ext cx="211455" cy="318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0450" y="16611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深层表征</a:t>
            </a:r>
            <a:r>
              <a:rPr lang="en-US" altLang="zh-CN">
                <a:sym typeface="+mn-ea"/>
              </a:rPr>
              <a:t>  (</a:t>
            </a:r>
            <a:r>
              <a:rPr lang="zh-CN" altLang="en-US">
                <a:sym typeface="+mn-ea"/>
              </a:rPr>
              <a:t>相似性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可鉴别特征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5800" y="2311400"/>
            <a:ext cx="1378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自监督方法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0450" y="2250440"/>
            <a:ext cx="2450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不受噪声标签的影响</a:t>
            </a:r>
            <a:endParaRPr lang="zh-CN" altLang="en-US">
              <a:sym typeface="+mn-ea"/>
            </a:endParaRPr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 rot="16200000">
            <a:off x="4148455" y="1685925"/>
            <a:ext cx="211455" cy="318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77060" y="3466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特征表现出聚类特性</a:t>
            </a:r>
            <a:endParaRPr lang="zh-CN" altLang="en-US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8735" y="1416050"/>
            <a:ext cx="7282815" cy="144526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>
            <p:custDataLst>
              <p:tags r:id="rId7"/>
            </p:custDataLst>
          </p:nvPr>
        </p:nvSpPr>
        <p:spPr>
          <a:xfrm>
            <a:off x="2602230" y="3007360"/>
            <a:ext cx="211455" cy="318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760095"/>
            <a:ext cx="817435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3.3   Distributional Representation Calibration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5180" y="2643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Robust estimations of Gaussian distributions.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3107055"/>
            <a:ext cx="5927725" cy="2658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2540" y="1355725"/>
            <a:ext cx="860425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t>对比预训练</a:t>
            </a:r>
            <a:r>
              <a:rPr lang="en-US"/>
              <a:t>  </a:t>
            </a:r>
            <a:endParaRPr lang="en-US"/>
          </a:p>
          <a:p>
            <a:pPr>
              <a:lnSpc>
                <a:spcPct val="140000"/>
              </a:lnSpc>
            </a:pPr>
          </a:p>
        </p:txBody>
      </p:sp>
      <p:sp>
        <p:nvSpPr>
          <p:cNvPr id="7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2540" y="1919605"/>
            <a:ext cx="8363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ym typeface="+mn-ea"/>
              </a:rPr>
              <a:t>假设</a:t>
            </a:r>
            <a:r>
              <a:rPr>
                <a:sym typeface="+mn-ea"/>
              </a:rPr>
              <a:t>：在数据污染之前，每个类数据的深层表征满足一个多元高斯分布。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5180" y="5860415"/>
            <a:ext cx="609600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>
                <a:sym typeface="+mn-ea"/>
              </a:rPr>
              <a:t>估计每个类别的均值和协方差矩阵，以进行后续的校准。</a:t>
            </a:r>
            <a:endParaRPr lang="zh-CN" altLang="en-US">
              <a:sym typeface="+mn-ea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2735580" y="1390015"/>
            <a:ext cx="594995" cy="434340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48380" y="14452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进行分布校准以减轻噪声标签和长尾问题。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99610" y="3900805"/>
            <a:ext cx="247650" cy="27432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851535" y="760095"/>
            <a:ext cx="817435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3.3   Distributional Representation Calibration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630" y="47796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Further calibration for tail classes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55" y="5106035"/>
            <a:ext cx="4145915" cy="885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6635" y="3425825"/>
            <a:ext cx="411416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在深层表征上使用异常值检测算法</a:t>
            </a:r>
          </a:p>
        </p:txBody>
      </p:sp>
      <p:sp>
        <p:nvSpPr>
          <p:cNvPr id="8" name="标题占位符 1"/>
          <p:cNvSpPr txBox="1"/>
          <p:nvPr/>
        </p:nvSpPr>
        <p:spPr>
          <a:xfrm>
            <a:off x="1122680" y="176530"/>
            <a:ext cx="9843770" cy="5067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03780" y="39566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估计每个类别的均值和协方差矩阵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1555" y="4372610"/>
            <a:ext cx="7824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对于</a:t>
            </a:r>
            <a:r>
              <a:rPr>
                <a:sym typeface="+mn-ea"/>
              </a:rPr>
              <a:t>尾部类使用与其接近的头部类信息来帮助其估计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8390" y="5991860"/>
            <a:ext cx="860806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高斯分布进行重新采样，以减轻类别不平衡。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370" y="1355725"/>
            <a:ext cx="7132320" cy="2068195"/>
          </a:xfrm>
          <a:prstGeom prst="rect">
            <a:avLst/>
          </a:prstGeom>
        </p:spPr>
      </p:pic>
      <p:sp>
        <p:nvSpPr>
          <p:cNvPr id="11" name="下箭头 10"/>
          <p:cNvSpPr/>
          <p:nvPr>
            <p:custDataLst>
              <p:tags r:id="rId5"/>
            </p:custDataLst>
          </p:nvPr>
        </p:nvSpPr>
        <p:spPr>
          <a:xfrm rot="16200000">
            <a:off x="6474460" y="3586480"/>
            <a:ext cx="139065" cy="287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77710" y="35407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离群点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commondata" val="eyJoZGlkIjoiNDM1MjE0MjgwZGJhNWRkYzZiZDNlYjMzYmU3Y2ZmYTc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2849</Words>
  <Application>WPS 演示</Application>
  <PresentationFormat>宽屏</PresentationFormat>
  <Paragraphs>287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Calibri</vt:lpstr>
      <vt:lpstr>等线</vt:lpstr>
      <vt:lpstr>Times New Roman</vt:lpstr>
      <vt:lpstr>微软雅黑</vt:lpstr>
      <vt:lpstr>Gill Sans MT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徐博</cp:lastModifiedBy>
  <cp:revision>166</cp:revision>
  <dcterms:created xsi:type="dcterms:W3CDTF">2019-06-19T02:08:00Z</dcterms:created>
  <dcterms:modified xsi:type="dcterms:W3CDTF">2024-04-07T13:32:44Z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867A5961B40944B8A69509F6A940172A_11</vt:lpwstr>
  </property>
</Properties>
</file>