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7" r:id="rId5"/>
    <p:sldId id="268" r:id="rId6"/>
    <p:sldId id="270" r:id="rId7"/>
    <p:sldId id="261" r:id="rId8"/>
    <p:sldId id="271" r:id="rId9"/>
    <p:sldId id="274" r:id="rId10"/>
    <p:sldId id="275" r:id="rId11"/>
    <p:sldId id="260" r:id="rId12"/>
    <p:sldId id="263" r:id="rId13"/>
    <p:sldId id="264" r:id="rId14"/>
    <p:sldId id="273" r:id="rId15"/>
    <p:sldId id="276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8287007-C1EE-455C-B9A6-911F3574F803}">
          <p14:sldIdLst>
            <p14:sldId id="256"/>
          </p14:sldIdLst>
        </p14:section>
        <p14:section name="作者介绍" id="{B3104DFD-0E1F-4BAE-9839-FA5EC30EEA37}">
          <p14:sldIdLst>
            <p14:sldId id="257"/>
          </p14:sldIdLst>
        </p14:section>
        <p14:section name="背景介绍" id="{EEC52850-DF7A-4A7C-BD4C-1EC5443F01ED}">
          <p14:sldIdLst>
            <p14:sldId id="265"/>
            <p14:sldId id="267"/>
            <p14:sldId id="268"/>
          </p14:sldIdLst>
        </p14:section>
        <p14:section name="方法" id="{F2F0BC47-1B98-49FF-B84B-C3DD9FDA6E2C}">
          <p14:sldIdLst>
            <p14:sldId id="270"/>
            <p14:sldId id="261"/>
            <p14:sldId id="271"/>
            <p14:sldId id="274"/>
            <p14:sldId id="275"/>
          </p14:sldIdLst>
        </p14:section>
        <p14:section name="实验" id="{76310EF4-D414-4DA3-90FE-968834A5ADCB}">
          <p14:sldIdLst>
            <p14:sldId id="260"/>
            <p14:sldId id="263"/>
            <p14:sldId id="264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4F5E5-BA1A-4F26-B1CC-95FAAE5C0797}" v="1801" dt="2023-11-24T03:31:50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88" autoAdjust="0"/>
  </p:normalViewPr>
  <p:slideViewPr>
    <p:cSldViewPr snapToGrid="0">
      <p:cViewPr varScale="1">
        <p:scale>
          <a:sx n="92" d="100"/>
          <a:sy n="92" d="100"/>
        </p:scale>
        <p:origin x="7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5D846-DD9F-4635-A58E-148EC2797174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3050-44CB-4E25-9EDE-8AFA04A0F6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16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6E3050-44CB-4E25-9EDE-8AFA04A0F6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9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F97F0-952C-A1BF-DAF3-07E4AF37C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0EDDB-5D33-B4EC-AF47-7F1CBB1ED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7BEA6-027A-5D0C-8AFC-162FD8704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E9EDE1-6C76-BAE6-CCD0-555A8D218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B3F6E-9260-55C1-C7F5-6965DBFD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4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A38F3-C629-0C6E-A2CC-762D9E7E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C8584-6D0C-ECED-ED25-5C3206EC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F0897-F32C-C0BF-6D4D-80CA9C80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EE66C4-A50B-6EF8-ECB2-8CFFC022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AF7B6-6E56-7BD9-0CD6-ADEDBE6C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95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3366BA-4E46-8AA9-F91A-A4D668DC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DB0FDC-BA3B-D667-3E15-88E05D7D8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CC288C-ECD9-10B2-EEB1-35856F313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1BD3C-5C1E-AC74-CCDD-78D37CCA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86B05-228E-A863-72A2-204B99B1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4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F786E-2FC8-6AAB-0B21-F5064B4AB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A604C-8A04-F43F-8325-CC61CF83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3A82D-C88E-06A7-2F9A-98B71F59A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7D60B-F790-0943-4767-FA60F3A0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C3FF3A-EA8D-89FA-226D-0D4D800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894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A6DDC-549C-0B9D-A9A7-63977B03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2A1B7-4297-6E09-111C-46134292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C011AA-1F4B-7F1C-FFBA-3CD1D5402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8384A-3882-37BD-98F1-EB9FF45FD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EF8E1C-E636-C912-1E48-4A0FC926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3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A3C4D-FB3C-68B9-E412-31398D158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67F81-5FF2-8D06-440D-6C3F968A9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D0388-9A87-BDAD-8AC3-268A1BCC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9338EC-36E2-3DF6-8BBE-59A0A6F5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324DC5-93C5-0970-9010-6F48EA06A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76CBE9-8875-6A20-3F92-EBD4704B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34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712E3-EA6D-D837-6935-CA109C79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4A6B9-6304-B42C-BB98-4682284BD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3A809F-9C2C-D9ED-8B2D-25C032D26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380FA6-DFE2-295B-FA9E-123DE1C68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384942-887B-BF13-3950-22F640F71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F544D08-DAE7-0FA5-4A69-8C3B4345E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E052C8-CBC8-70CD-10A6-A740D532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E3656BF-34F5-7FE7-34C6-7F45327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728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E7D66-57A6-DC02-C0C6-88A84F8E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E666B-47E2-F52A-14CC-659F2398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D53E49-B2AD-8B83-5208-E09A7E1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5E8E3D-88F0-4564-B820-DE673B5C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48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99358F-3A02-2600-D213-AEFB37FA8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F5FA7-BFDC-3E70-3052-5776ED559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D12BA-3A48-5E74-B402-5705FC9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62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F91F65-0B03-D2B2-D43F-C59E241E7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78498-30B1-08C7-A287-C920F962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1D441A-5D1E-58FE-3742-E367F7484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8976DB-BA23-6893-026E-6FAF3B6E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B6D43-A07A-E4B7-AD0C-A4613E9E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C34E2F-2E48-82A6-951D-23F43641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9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8CC3D-440E-2558-15C9-53ADB5FA3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DFB5BA-F022-A528-0551-F5A27BF2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D2EEF7-90D6-40A4-39E0-9574BBD6E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56B902-DB0A-B5DF-79C6-8A509162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EB23B9-ED90-4210-3478-96461280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A9541A-E4E1-DB34-6FCB-2A2BD25F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49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18193-8A9C-9BBF-42BB-EB64A1AB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89DCCB-D9ED-E0C5-1B14-0EEB54A55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FD724E-AFB0-5D8A-FBC6-F54957CA4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251F-A4B1-44EB-A59C-4A96D2EC3CC1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404A5-E01B-6064-66D8-61EEDD763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C3C8D9-6975-D903-F91D-E825020BE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2707D-A0D9-495D-8FD1-8FA0E12FB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78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文本&#10;&#10;低可信度描述已自动生成">
            <a:extLst>
              <a:ext uri="{FF2B5EF4-FFF2-40B4-BE49-F238E27FC236}">
                <a16:creationId xmlns:a16="http://schemas.microsoft.com/office/drawing/2014/main" id="{E1720F52-504B-AAD4-16CA-0E13D833B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48" y="1008857"/>
            <a:ext cx="10905066" cy="41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99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A2F82AE-4888-13C7-8532-D6315F6AB1C4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Decoupling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A24A6E-8D25-4D0D-F057-8089E26B237D}"/>
              </a:ext>
            </a:extLst>
          </p:cNvPr>
          <p:cNvSpPr txBox="1"/>
          <p:nvPr/>
        </p:nvSpPr>
        <p:spPr>
          <a:xfrm>
            <a:off x="347518" y="1132509"/>
            <a:ext cx="5332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基于重参数和平滑的伪标签集成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8CFDB8-6619-063B-F848-1ECF7A94B50C}"/>
              </a:ext>
            </a:extLst>
          </p:cNvPr>
          <p:cNvSpPr txBox="1"/>
          <p:nvPr/>
        </p:nvSpPr>
        <p:spPr>
          <a:xfrm>
            <a:off x="347518" y="4634416"/>
            <a:ext cx="169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无监督训练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D9C730-381A-A9C7-C8ED-19A937843517}"/>
                  </a:ext>
                </a:extLst>
              </p:cNvPr>
              <p:cNvSpPr txBox="1"/>
              <p:nvPr/>
            </p:nvSpPr>
            <p:spPr>
              <a:xfrm>
                <a:off x="975839" y="1501841"/>
                <a:ext cx="5979143" cy="8183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域无偏概率图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通过使用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DDIM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方法迭代扩散模型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次来生成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类无偏概率图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𝜓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由难度感知编码器通过停止梯度传播得到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2D9C730-381A-A9C7-C8ED-19A937843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39" y="1501841"/>
                <a:ext cx="5979143" cy="818366"/>
              </a:xfrm>
              <a:prstGeom prst="rect">
                <a:avLst/>
              </a:prstGeom>
              <a:blipFill>
                <a:blip r:embed="rId2"/>
                <a:stretch>
                  <a:fillRect l="-510" r="-204" b="-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右大括号 10">
            <a:extLst>
              <a:ext uri="{FF2B5EF4-FFF2-40B4-BE49-F238E27FC236}">
                <a16:creationId xmlns:a16="http://schemas.microsoft.com/office/drawing/2014/main" id="{4E95653A-4537-45F2-36B7-9305AB4D17FA}"/>
              </a:ext>
            </a:extLst>
          </p:cNvPr>
          <p:cNvSpPr/>
          <p:nvPr/>
        </p:nvSpPr>
        <p:spPr>
          <a:xfrm>
            <a:off x="6954982" y="1595359"/>
            <a:ext cx="249382" cy="631330"/>
          </a:xfrm>
          <a:prstGeom prst="rightBrace">
            <a:avLst/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A49CD7-9DC0-C009-95D6-F600815AFA8A}"/>
              </a:ext>
            </a:extLst>
          </p:cNvPr>
          <p:cNvSpPr txBox="1"/>
          <p:nvPr/>
        </p:nvSpPr>
        <p:spPr>
          <a:xfrm>
            <a:off x="7390494" y="1629416"/>
            <a:ext cx="3651579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通过集成二者可以生成高质量伪标签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DEE51A-8253-3173-0571-002CC1963CC8}"/>
                  </a:ext>
                </a:extLst>
              </p:cNvPr>
              <p:cNvSpPr txBox="1"/>
              <p:nvPr/>
            </p:nvSpPr>
            <p:spPr>
              <a:xfrm>
                <a:off x="975838" y="2451826"/>
                <a:ext cx="10066235" cy="1569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但是，去噪后的概率图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𝜓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太稀疏，对于每一类都具有很高的置信度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。这一性质对于监督任务十分有利，但是在本文情况下，它会抑制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𝜓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，并且对错误和噪声不稳健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因此，本文使用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Gumbel-Softmax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重新参数化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𝜓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增加随机性，并使用高斯模糊核来去除该操作带来的噪声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3DEE51A-8253-3173-0571-002CC1963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838" y="2451826"/>
                <a:ext cx="10066235" cy="1569276"/>
              </a:xfrm>
              <a:prstGeom prst="rect">
                <a:avLst/>
              </a:prstGeom>
              <a:blipFill>
                <a:blip r:embed="rId3"/>
                <a:stretch>
                  <a:fillRect l="-303" r="-2423" b="-3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A84B4D41-C0DB-DC53-D9F3-848BF1275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238" y="4038819"/>
            <a:ext cx="7493385" cy="57788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8F674C1-90E5-2395-A858-596359DB1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90" y="4848251"/>
            <a:ext cx="3772094" cy="85094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E9947A9-2194-13E7-DB19-5F31C96A4B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529" y="6229887"/>
            <a:ext cx="7010760" cy="36831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52715C20-80D2-8774-77C0-C528B560E90F}"/>
              </a:ext>
            </a:extLst>
          </p:cNvPr>
          <p:cNvSpPr txBox="1"/>
          <p:nvPr/>
        </p:nvSpPr>
        <p:spPr>
          <a:xfrm>
            <a:off x="975838" y="5718600"/>
            <a:ext cx="6526398" cy="418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为了更好的利用域无偏和类无偏的特征，还应用了知识蒸馏策略：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C4CFF494-C299-070F-AD94-1951A3E6058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48941" y="5149509"/>
            <a:ext cx="4343059" cy="56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8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88CB3-698C-A499-3731-482132DC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463" y="1504242"/>
            <a:ext cx="8249074" cy="431187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1F3B8A6-388F-CC7B-523A-477346F5EEE3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E9820E-DB6D-4CC7-068B-788AE54BF77A}"/>
              </a:ext>
            </a:extLst>
          </p:cNvPr>
          <p:cNvSpPr txBox="1"/>
          <p:nvPr/>
        </p:nvSpPr>
        <p:spPr>
          <a:xfrm>
            <a:off x="347517" y="976807"/>
            <a:ext cx="39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类不平衡数据集</a:t>
            </a: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+SSL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87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957311-C3E8-1AC8-F02F-50B3A751A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73"/>
          <a:stretch/>
        </p:blipFill>
        <p:spPr>
          <a:xfrm>
            <a:off x="1016658" y="1346138"/>
            <a:ext cx="3982028" cy="549938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DE0C240-2D3F-97C2-0E5B-BAE25E2BE332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850C75-111E-7136-15AF-4F52F7C6AD69}"/>
              </a:ext>
            </a:extLst>
          </p:cNvPr>
          <p:cNvSpPr txBox="1"/>
          <p:nvPr/>
        </p:nvSpPr>
        <p:spPr>
          <a:xfrm>
            <a:off x="347517" y="976807"/>
            <a:ext cx="39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1F6836-06F5-A975-A273-6127997D0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62"/>
          <a:stretch/>
        </p:blipFill>
        <p:spPr>
          <a:xfrm>
            <a:off x="6477000" y="1346137"/>
            <a:ext cx="4137233" cy="549938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CA1765-5FA4-5368-F367-2D87A62ED052}"/>
              </a:ext>
            </a:extLst>
          </p:cNvPr>
          <p:cNvSpPr txBox="1"/>
          <p:nvPr/>
        </p:nvSpPr>
        <p:spPr>
          <a:xfrm>
            <a:off x="5667827" y="976807"/>
            <a:ext cx="39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UDA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264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E448D57-5B24-E8EA-BDCB-B835DD408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988" y="1504242"/>
            <a:ext cx="8230023" cy="24702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0C70D63-61B8-988C-2BE8-85492DEBD992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6B55C-A823-671B-5484-6D13B03AB3D8}"/>
              </a:ext>
            </a:extLst>
          </p:cNvPr>
          <p:cNvSpPr txBox="1"/>
          <p:nvPr/>
        </p:nvSpPr>
        <p:spPr>
          <a:xfrm>
            <a:off x="347517" y="976807"/>
            <a:ext cx="398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SemiDG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0199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3C04435-6356-C9D4-FC20-1D118520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00" y="1482437"/>
            <a:ext cx="11543200" cy="29163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2D2F59-1D77-4957-281B-3C7BED45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56" y="4511284"/>
            <a:ext cx="4565885" cy="200035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B9BE221-284D-8514-7BD3-EDCA805260CD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5E8D3-D65D-F610-5582-B0ABA335381A}"/>
              </a:ext>
            </a:extLst>
          </p:cNvPr>
          <p:cNvSpPr txBox="1"/>
          <p:nvPr/>
        </p:nvSpPr>
        <p:spPr>
          <a:xfrm>
            <a:off x="347518" y="976807"/>
            <a:ext cx="169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模型架构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4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B9BE221-284D-8514-7BD3-EDCA805260CD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消融实验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65E8D3-D65D-F610-5582-B0ABA335381A}"/>
              </a:ext>
            </a:extLst>
          </p:cNvPr>
          <p:cNvSpPr txBox="1"/>
          <p:nvPr/>
        </p:nvSpPr>
        <p:spPr>
          <a:xfrm>
            <a:off x="347518" y="976807"/>
            <a:ext cx="169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模型组件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CC1F08-213F-E711-81EC-9ECA4200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09" y="1504242"/>
            <a:ext cx="4908802" cy="22099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DA192AC-1850-DF48-2A53-C801C8AD02DD}"/>
              </a:ext>
            </a:extLst>
          </p:cNvPr>
          <p:cNvSpPr txBox="1"/>
          <p:nvPr/>
        </p:nvSpPr>
        <p:spPr>
          <a:xfrm>
            <a:off x="347518" y="3714156"/>
            <a:ext cx="1693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E4AB7E9-6537-763C-A762-4E44E3D37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09" y="4399694"/>
            <a:ext cx="5258070" cy="13399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31D064D-3FFF-C537-8DB9-0F58FB2A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101" y="976807"/>
            <a:ext cx="5816899" cy="34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1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F47356-7830-3C6F-217C-7DDB7DF7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409"/>
            <a:ext cx="12192000" cy="545933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97CB2D4-38FF-8992-F569-627844AA4831}"/>
              </a:ext>
            </a:extLst>
          </p:cNvPr>
          <p:cNvSpPr txBox="1"/>
          <p:nvPr/>
        </p:nvSpPr>
        <p:spPr>
          <a:xfrm>
            <a:off x="0" y="357039"/>
            <a:ext cx="16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作者介绍</a:t>
            </a:r>
          </a:p>
        </p:txBody>
      </p:sp>
    </p:spTree>
    <p:extLst>
      <p:ext uri="{BB962C8B-B14F-4D97-AF65-F5344CB8AC3E}">
        <p14:creationId xmlns:p14="http://schemas.microsoft.com/office/powerpoint/2010/main" val="334755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749FC63-7DE1-34B8-7B7D-9D93A79F7521}"/>
              </a:ext>
            </a:extLst>
          </p:cNvPr>
          <p:cNvSpPr txBox="1"/>
          <p:nvPr/>
        </p:nvSpPr>
        <p:spPr>
          <a:xfrm>
            <a:off x="1624869" y="5088531"/>
            <a:ext cx="10042508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半监督学习（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SSL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用于训练和测试的数据来自于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同一个域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无监督域自适应（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UDA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标注数据（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）和无标注数据（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）来自于两个不同的域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半监督域泛化（</a:t>
            </a: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SemiDG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数据来自于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多个不同的域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，且仅有部分域的数据存在少量标注，测试集的数据来自于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unseen domain</a:t>
            </a:r>
            <a:endParaRPr lang="zh-CN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199E735-F827-5F24-224D-D985EE35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14" y="478152"/>
            <a:ext cx="8210972" cy="4457929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03050E7-244B-5BA3-C5B4-D602FA96A443}"/>
              </a:ext>
            </a:extLst>
          </p:cNvPr>
          <p:cNvCxnSpPr/>
          <p:nvPr/>
        </p:nvCxnSpPr>
        <p:spPr>
          <a:xfrm>
            <a:off x="1440674" y="5137743"/>
            <a:ext cx="0" cy="158382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12F2B1E-611B-8F9E-4630-038E8043F033}"/>
              </a:ext>
            </a:extLst>
          </p:cNvPr>
          <p:cNvSpPr txBox="1"/>
          <p:nvPr/>
        </p:nvSpPr>
        <p:spPr>
          <a:xfrm>
            <a:off x="98679" y="5506135"/>
            <a:ext cx="1282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more</a:t>
            </a:r>
          </a:p>
          <a:p>
            <a:pPr algn="ctr"/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challenge</a:t>
            </a:r>
            <a:endParaRPr lang="zh-CN" altLang="en-US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54932C9-E5AA-EA22-8960-CCC5D2FDF53A}"/>
              </a:ext>
            </a:extLst>
          </p:cNvPr>
          <p:cNvSpPr txBox="1"/>
          <p:nvPr/>
        </p:nvSpPr>
        <p:spPr>
          <a:xfrm>
            <a:off x="0" y="357039"/>
            <a:ext cx="16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</p:spTree>
    <p:extLst>
      <p:ext uri="{BB962C8B-B14F-4D97-AF65-F5344CB8AC3E}">
        <p14:creationId xmlns:p14="http://schemas.microsoft.com/office/powerpoint/2010/main" val="313312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199E735-F827-5F24-224D-D985EE35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14" y="478152"/>
            <a:ext cx="8210972" cy="4457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4932C9-E5AA-EA22-8960-CCC5D2FDF53A}"/>
              </a:ext>
            </a:extLst>
          </p:cNvPr>
          <p:cNvSpPr txBox="1"/>
          <p:nvPr/>
        </p:nvSpPr>
        <p:spPr>
          <a:xfrm>
            <a:off x="0" y="357039"/>
            <a:ext cx="16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FC6A532-B988-B596-D75B-D6A12C905DC5}"/>
              </a:ext>
            </a:extLst>
          </p:cNvPr>
          <p:cNvSpPr txBox="1"/>
          <p:nvPr/>
        </p:nvSpPr>
        <p:spPr>
          <a:xfrm>
            <a:off x="1622676" y="5015538"/>
            <a:ext cx="8946648" cy="1577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三者的共同特征：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在训练阶段，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既使用有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标注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的数据，也使用无标注的数据</a:t>
            </a:r>
            <a:endParaRPr lang="en-US" altLang="zh-CN" sz="1600" b="1" i="0" dirty="0"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在现实应用领域的场景中，无论是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SSL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域的分布漂移还是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UDA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SemiDG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的域漂移都可以视为采样偏差，即主要的区别在于我们如何对图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中的数据进行采样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2825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397EE5-E816-CA3A-D738-45025A50FCBC}"/>
              </a:ext>
            </a:extLst>
          </p:cNvPr>
          <p:cNvSpPr txBox="1"/>
          <p:nvPr/>
        </p:nvSpPr>
        <p:spPr>
          <a:xfrm>
            <a:off x="0" y="357039"/>
            <a:ext cx="16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现有方法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48528-9E82-9D18-03ED-F4AB08ED8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113" b="59531"/>
          <a:stretch/>
        </p:blipFill>
        <p:spPr>
          <a:xfrm>
            <a:off x="1045969" y="818704"/>
            <a:ext cx="5657439" cy="244404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3C33BF4-E1A5-EF61-945E-C788F6241E4C}"/>
              </a:ext>
            </a:extLst>
          </p:cNvPr>
          <p:cNvSpPr txBox="1"/>
          <p:nvPr/>
        </p:nvSpPr>
        <p:spPr>
          <a:xfrm>
            <a:off x="6935994" y="818704"/>
            <a:ext cx="4341606" cy="5219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Mean-Teacher 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，其中一个学生模型首先用已标记的数据进行训练，使用从学生模型的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EMA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获得的教师模型生成伪标签，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从而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使用新的已标记数据重新训练学生模型</a:t>
            </a:r>
            <a:endParaRPr lang="en-US" altLang="zh-CN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CPS(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交叉伪监督</a:t>
            </a:r>
            <a:r>
              <a:rPr lang="en-US" altLang="zh-CN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1600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，利用两个扰动模型之间的一致性，其中一个网络生成的伪标签将用于训练另一个网络</a:t>
            </a:r>
            <a:endParaRPr lang="en-US" altLang="zh-CN" sz="16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面对的挑战之一是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以精确的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 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为监督的标注数据比无标注数据收敛得更快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；其次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现有的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SSVMIS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16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无法解决分布转移的问题，更不用说域转移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，这导致在捕获与分布变化不变的特征方面受到限制</a:t>
            </a:r>
            <a:endParaRPr lang="en-US" altLang="zh-CN" sz="1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821F0C-080E-39FD-5805-C9489D3FC0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60" t="1238" r="17023" b="60449"/>
          <a:stretch/>
        </p:blipFill>
        <p:spPr>
          <a:xfrm>
            <a:off x="656750" y="3622838"/>
            <a:ext cx="2970429" cy="22378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E65815-C559-63D0-F6B6-1E01645B68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54" t="40469" r="3294" b="20746"/>
          <a:stretch/>
        </p:blipFill>
        <p:spPr>
          <a:xfrm>
            <a:off x="3627179" y="3595256"/>
            <a:ext cx="3429496" cy="22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98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7397EE5-E816-CA3A-D738-45025A50FCBC}"/>
              </a:ext>
            </a:extLst>
          </p:cNvPr>
          <p:cNvSpPr txBox="1"/>
          <p:nvPr/>
        </p:nvSpPr>
        <p:spPr>
          <a:xfrm>
            <a:off x="0" y="357039"/>
            <a:ext cx="16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本文方法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748528-9E82-9D18-03ED-F4AB08ED84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093" r="41113"/>
          <a:stretch/>
        </p:blipFill>
        <p:spPr>
          <a:xfrm>
            <a:off x="207769" y="1589809"/>
            <a:ext cx="5657439" cy="367838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CC6EE61-2664-CA2F-BC73-05593A1D769B}"/>
              </a:ext>
            </a:extLst>
          </p:cNvPr>
          <p:cNvSpPr txBox="1"/>
          <p:nvPr/>
        </p:nvSpPr>
        <p:spPr>
          <a:xfrm>
            <a:off x="5865208" y="818704"/>
            <a:ext cx="5176865" cy="5444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Aggregating &amp; Decoupling (A&amp;D) framework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基于扩散模型，提出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Diff-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将多个领域的特征聚集到一个共享的编码器中，构造一个共同的知识集，以提高捕获分布不变特征的能力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Decoupling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标注训练流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Diff-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VNet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难度感知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V-Net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以生成高质量的伪标签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无标注训练流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00150" lvl="2" indent="-28575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在伪标签的监督下更新另一个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普通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V-Net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解码器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C0E2534-7F02-FEDA-2B79-BFFE4AD15127}"/>
              </a:ext>
            </a:extLst>
          </p:cNvPr>
          <p:cNvCxnSpPr/>
          <p:nvPr/>
        </p:nvCxnSpPr>
        <p:spPr>
          <a:xfrm flipV="1">
            <a:off x="3678382" y="1233055"/>
            <a:ext cx="0" cy="8312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9933B5F-74BF-44B3-6840-01FE1FD19D69}"/>
              </a:ext>
            </a:extLst>
          </p:cNvPr>
          <p:cNvSpPr txBox="1"/>
          <p:nvPr/>
        </p:nvSpPr>
        <p:spPr>
          <a:xfrm>
            <a:off x="3047440" y="93443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类无偏伪标签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AC248EA-501C-E3E5-6744-FABE1CBA1DB7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3782291" y="3021574"/>
            <a:ext cx="897937" cy="15388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85F4DA0-7CD3-A4AB-27F8-6ABD029B24EA}"/>
              </a:ext>
            </a:extLst>
          </p:cNvPr>
          <p:cNvSpPr txBox="1"/>
          <p:nvPr/>
        </p:nvSpPr>
        <p:spPr>
          <a:xfrm>
            <a:off x="4680228" y="2867685"/>
            <a:ext cx="141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域无偏伪标签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644C081-F7B3-5252-8EEE-107B781768DF}"/>
              </a:ext>
            </a:extLst>
          </p:cNvPr>
          <p:cNvCxnSpPr>
            <a:cxnSpLocks/>
          </p:cNvCxnSpPr>
          <p:nvPr/>
        </p:nvCxnSpPr>
        <p:spPr>
          <a:xfrm flipV="1">
            <a:off x="4470400" y="1957161"/>
            <a:ext cx="576268" cy="524972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A194C98-6D8A-E292-4158-A98C6B7397A2}"/>
              </a:ext>
            </a:extLst>
          </p:cNvPr>
          <p:cNvSpPr txBox="1"/>
          <p:nvPr/>
        </p:nvSpPr>
        <p:spPr>
          <a:xfrm>
            <a:off x="4680228" y="1541662"/>
            <a:ext cx="1415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重参数化</a:t>
            </a:r>
            <a:endParaRPr lang="en-US" altLang="zh-CN" sz="1400" b="1" dirty="0">
              <a:solidFill>
                <a:srgbClr val="FF0000"/>
              </a:solidFill>
            </a:endParaRPr>
          </a:p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+</a:t>
            </a:r>
          </a:p>
          <a:p>
            <a:pPr algn="ctr"/>
            <a:r>
              <a:rPr lang="zh-CN" altLang="en-US" sz="1400" b="1" dirty="0">
                <a:solidFill>
                  <a:srgbClr val="FF0000"/>
                </a:solidFill>
              </a:rPr>
              <a:t>平滑</a:t>
            </a:r>
          </a:p>
        </p:txBody>
      </p:sp>
    </p:spTree>
    <p:extLst>
      <p:ext uri="{BB962C8B-B14F-4D97-AF65-F5344CB8AC3E}">
        <p14:creationId xmlns:p14="http://schemas.microsoft.com/office/powerpoint/2010/main" val="305298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0A51B179-E052-B7A2-F9C9-134A79477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02" y="818704"/>
            <a:ext cx="10316796" cy="557106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8C9EFB3-8456-2BB9-FB2F-40428A2A76C9}"/>
              </a:ext>
            </a:extLst>
          </p:cNvPr>
          <p:cNvSpPr txBox="1"/>
          <p:nvPr/>
        </p:nvSpPr>
        <p:spPr>
          <a:xfrm>
            <a:off x="0" y="357039"/>
            <a:ext cx="16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7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3310068-8C75-E7F1-CEC9-0B611C37605F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Aggregating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206656-4AB4-97CF-FB3A-20E2ECBA1CA4}"/>
              </a:ext>
            </a:extLst>
          </p:cNvPr>
          <p:cNvSpPr txBox="1"/>
          <p:nvPr/>
        </p:nvSpPr>
        <p:spPr>
          <a:xfrm>
            <a:off x="571500" y="1055317"/>
            <a:ext cx="6986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Sampling-based Volumetric Data Augmentation (SVDA)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B1CA63-BB78-A8FE-B672-A09E4774F0D6}"/>
                  </a:ext>
                </a:extLst>
              </p:cNvPr>
              <p:cNvSpPr txBox="1"/>
              <p:nvPr/>
            </p:nvSpPr>
            <p:spPr>
              <a:xfrm>
                <a:off x="992331" y="1424649"/>
                <a:ext cx="9530196" cy="817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SVDA 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建立在增强集的基础上，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</a:t>
                </a:r>
                <a:r>
                  <a:rPr lang="zh-CN" altLang="en-US" sz="1600" b="1" i="0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随机采样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𝒂𝒖𝒈</m:t>
                        </m:r>
                      </m:sub>
                    </m:sSub>
                  </m:oMath>
                </a14:m>
                <a:r>
                  <a:rPr lang="zh-CN" altLang="en-US" sz="1600" b="1" i="0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600" b="1" i="0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操作应用于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</a:t>
                </a:r>
                <a:r>
                  <a:rPr lang="zh-CN" altLang="en-US" sz="1600" b="1" i="0" dirty="0">
                    <a:solidFill>
                      <a:srgbClr val="FF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。增强集由 </a:t>
                </a:r>
                <a:r>
                  <a:rPr lang="en-US" altLang="zh-CN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3D 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空间变换（随机裁剪、随机旋转、随机缩放）和体素变换（高斯模糊、亮度、对比度、伽马变换）组成</a:t>
                </a:r>
                <a:endPara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6B1CA63-BB78-A8FE-B672-A09E4774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31" y="1424649"/>
                <a:ext cx="9530196" cy="817531"/>
              </a:xfrm>
              <a:prstGeom prst="rect">
                <a:avLst/>
              </a:prstGeom>
              <a:blipFill>
                <a:blip r:embed="rId2"/>
                <a:stretch>
                  <a:fillRect l="-384" r="-320" b="-97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41494365-B582-B750-0C48-5F86B6F817DD}"/>
              </a:ext>
            </a:extLst>
          </p:cNvPr>
          <p:cNvSpPr txBox="1"/>
          <p:nvPr/>
        </p:nvSpPr>
        <p:spPr>
          <a:xfrm>
            <a:off x="571500" y="2727624"/>
            <a:ext cx="5309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b="1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Diffusion for Capturing Invariant Features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38BE46-CED3-50EE-25A1-8BD60B97DE4E}"/>
                  </a:ext>
                </a:extLst>
              </p:cNvPr>
              <p:cNvSpPr txBox="1"/>
              <p:nvPr/>
            </p:nvSpPr>
            <p:spPr>
              <a:xfrm>
                <a:off x="992332" y="3096956"/>
                <a:ext cx="9530196" cy="804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给定标注数据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及其标注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，将标注转化为为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one-hot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形式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y</m:t>
                        </m:r>
                      </m:e>
                      <m:sup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∈</m:t>
                    </m:r>
                    <m:sSup>
                      <m:sSupPr>
                        <m:ctrl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𝑅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k</m:t>
                        </m:r>
                        <m: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𝐷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，并添加连续的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步噪声获得噪声标签，即扩散的正向过程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A38BE46-CED3-50EE-25A1-8BD60B97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32" y="3096956"/>
                <a:ext cx="9530196" cy="804066"/>
              </a:xfrm>
              <a:prstGeom prst="rect">
                <a:avLst/>
              </a:prstGeom>
              <a:blipFill>
                <a:blip r:embed="rId3"/>
                <a:stretch>
                  <a:fillRect l="-384" r="-2431"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31F29F8-BC22-B10C-F607-8E409E7EF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772" y="4010329"/>
            <a:ext cx="3396822" cy="4347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0E5271-E78E-381A-B505-C83D8F63E09E}"/>
                  </a:ext>
                </a:extLst>
              </p:cNvPr>
              <p:cNvSpPr txBox="1"/>
              <p:nvPr/>
            </p:nvSpPr>
            <p:spPr>
              <a:xfrm>
                <a:off x="992331" y="4554371"/>
                <a:ext cx="9530196" cy="1359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对于不同的数据流，高层特征是不同的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。对于去噪过程，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和时刻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𝑡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作为编码器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r>
                      <a:rPr lang="zh-CN" altLang="en-US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𝜉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的输入，生成 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time-step-embedded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多尺度特征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𝜉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，其被进一步用于预测明确的标注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对于难度感知和无标注两个数据流，编码器仅以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作为输入，获得多尺度特征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𝜓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A0E5271-E78E-381A-B505-C83D8F63E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31" y="4554371"/>
                <a:ext cx="9530196" cy="1359796"/>
              </a:xfrm>
              <a:prstGeom prst="rect">
                <a:avLst/>
              </a:prstGeom>
              <a:blipFill>
                <a:blip r:embed="rId5"/>
                <a:stretch>
                  <a:fillRect l="-384" r="-320" b="-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340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CA2F82AE-4888-13C7-8532-D6315F6AB1C4}"/>
              </a:ext>
            </a:extLst>
          </p:cNvPr>
          <p:cNvSpPr txBox="1"/>
          <p:nvPr/>
        </p:nvSpPr>
        <p:spPr>
          <a:xfrm>
            <a:off x="0" y="357039"/>
            <a:ext cx="2493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Decoupling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9FBBF8-44A5-16BC-6CE0-7582F0640E71}"/>
              </a:ext>
            </a:extLst>
          </p:cNvPr>
          <p:cNvSpPr txBox="1"/>
          <p:nvPr/>
        </p:nvSpPr>
        <p:spPr>
          <a:xfrm>
            <a:off x="571500" y="1055317"/>
            <a:ext cx="3480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有监督去噪生产域无偏伪标签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28740C-6654-7047-23D8-AE22CE81B231}"/>
              </a:ext>
            </a:extLst>
          </p:cNvPr>
          <p:cNvSpPr txBox="1"/>
          <p:nvPr/>
        </p:nvSpPr>
        <p:spPr>
          <a:xfrm>
            <a:off x="571500" y="2055923"/>
            <a:ext cx="3958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有监督难度感知生产类无偏伪标签</a:t>
            </a:r>
            <a:endParaRPr lang="en-US" altLang="zh-CN" b="1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4BC5CA-BC36-ECD0-1E50-BD5130D87F81}"/>
                  </a:ext>
                </a:extLst>
              </p:cNvPr>
              <p:cNvSpPr txBox="1"/>
              <p:nvPr/>
            </p:nvSpPr>
            <p:spPr>
              <a:xfrm>
                <a:off x="934275" y="1483934"/>
                <a:ext cx="9530196" cy="512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使用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𝑖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𝜉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作为输入，解码器器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;</m:t>
                    </m:r>
                    <m:r>
                      <a:rPr lang="zh-CN" altLang="en-US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𝜉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对其进行解码，得到清楚的标签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作为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域无偏的伪标签</a:t>
                </a:r>
                <a:endPara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74BC5CA-BC36-ECD0-1E50-BD5130D87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5" y="1483934"/>
                <a:ext cx="9530196" cy="512704"/>
              </a:xfrm>
              <a:prstGeom prst="rect">
                <a:avLst/>
              </a:prstGeom>
              <a:blipFill>
                <a:blip r:embed="rId2"/>
                <a:stretch>
                  <a:fillRect b="-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4619631-1168-0E31-A750-DF120085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539" y="757532"/>
            <a:ext cx="4044824" cy="8988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DD2BD4-49EB-D652-8C83-CC16CB5F9BBA}"/>
                  </a:ext>
                </a:extLst>
              </p:cNvPr>
              <p:cNvSpPr txBox="1"/>
              <p:nvPr/>
            </p:nvSpPr>
            <p:spPr>
              <a:xfrm>
                <a:off x="934275" y="2425255"/>
                <a:ext cx="9530196" cy="1177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为了缓解常见的类不平衡问题，本文设计了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难度感知重加权策略（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DRS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，迫使模型关注更难以学习的类。使用由扩散解码器产生的概率图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𝑙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;</m:t>
                        </m:r>
                        <m:r>
                          <a:rPr lang="zh-CN" alt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学习速度和性能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两种方式模拟难度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群体稳定性指标（</a:t>
                </a:r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PSI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）衡量第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𝑒</m:t>
                    </m:r>
                  </m:oMath>
                </a14:m>
                <a:r>
                  <a:rPr lang="en-US" altLang="zh-CN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次迭代时每一个类别的学习速度：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6DD2BD4-49EB-D652-8C83-CC16CB5F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5" y="2425255"/>
                <a:ext cx="9530196" cy="1177566"/>
              </a:xfrm>
              <a:prstGeom prst="rect">
                <a:avLst/>
              </a:prstGeom>
              <a:blipFill>
                <a:blip r:embed="rId4"/>
                <a:stretch>
                  <a:fillRect l="-320" r="-320" b="-5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7D573E90-24C5-3F64-1E3B-863CA53C8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841" y="3602820"/>
            <a:ext cx="6033790" cy="66817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CF9A06A-89E7-D642-2689-274A293000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2363" y="3623595"/>
            <a:ext cx="1750000" cy="6615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D082CB-90E8-7DC6-E5CB-E33B94E927EA}"/>
                  </a:ext>
                </a:extLst>
              </p:cNvPr>
              <p:cNvSpPr txBox="1"/>
              <p:nvPr/>
            </p:nvSpPr>
            <p:spPr>
              <a:xfrm>
                <a:off x="934274" y="4231503"/>
                <a:ext cx="9530195" cy="808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</a:pP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学习速度较快的类具有较小的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，损失函数中的相应权重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将变小</a:t>
                </a:r>
                <a:r>
                  <a:rPr lang="zh-CN" altLang="en-US" sz="1600" b="0" i="0" dirty="0">
                    <a:solidFill>
                      <a:srgbClr val="000000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以减缓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学习速度。同时，</a:t>
                </a:r>
                <a:r>
                  <a:rPr lang="en-US" altLang="zh-CN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Dice </a:t>
                </a:r>
                <a:r>
                  <a:rPr lang="zh-CN" altLang="en-US" sz="1600" dirty="0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分数较低的类别在损失函数中的权重将较大，这迫使模型更加关注这些类别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1D082CB-90E8-7DC6-E5CB-E33B94E9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4" y="4231503"/>
                <a:ext cx="9530195" cy="808363"/>
              </a:xfrm>
              <a:prstGeom prst="rect">
                <a:avLst/>
              </a:prstGeom>
              <a:blipFill>
                <a:blip r:embed="rId7"/>
                <a:stretch>
                  <a:fillRect l="-320" b="-8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3795B2B-F24B-8712-1C2F-5742298C7701}"/>
                  </a:ext>
                </a:extLst>
              </p:cNvPr>
              <p:cNvSpPr txBox="1"/>
              <p:nvPr/>
            </p:nvSpPr>
            <p:spPr>
              <a:xfrm>
                <a:off x="934274" y="5129351"/>
                <a:ext cx="9530196" cy="41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</a:pPr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𝑘</m:t>
                    </m:r>
                  </m:oMath>
                </a14:m>
                <a:r>
                  <a:rPr lang="zh-CN" altLang="en-US" sz="1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类的总体难度定义为：</a:t>
                </a:r>
                <a:endPara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3795B2B-F24B-8712-1C2F-5742298C7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4" y="5129351"/>
                <a:ext cx="9530196" cy="418191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71A05710-AF64-86B7-11ED-9BA7BDF140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41331" y="5129351"/>
            <a:ext cx="2855213" cy="4749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9AF9F38-2F23-399D-6F06-BE8258C9E56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11325" y="5693784"/>
            <a:ext cx="5315223" cy="8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65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913</Words>
  <Application>Microsoft Office PowerPoint</Application>
  <PresentationFormat>宽屏</PresentationFormat>
  <Paragraphs>70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2023-11-24T03:35:16Z</dcterms:created>
  <dcterms:modified xsi:type="dcterms:W3CDTF">2023-11-24T03:36:39Z</dcterms:modified>
</cp:coreProperties>
</file>