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  <p:sldMasterId id="2147483666" r:id="rId2"/>
  </p:sldMasterIdLst>
  <p:notesMasterIdLst>
    <p:notesMasterId r:id="rId21"/>
  </p:notesMasterIdLst>
  <p:sldIdLst>
    <p:sldId id="3228" r:id="rId3"/>
    <p:sldId id="548" r:id="rId4"/>
    <p:sldId id="3234" r:id="rId5"/>
    <p:sldId id="3233" r:id="rId6"/>
    <p:sldId id="3235" r:id="rId7"/>
    <p:sldId id="3236" r:id="rId8"/>
    <p:sldId id="3237" r:id="rId9"/>
    <p:sldId id="3238" r:id="rId10"/>
    <p:sldId id="3239" r:id="rId11"/>
    <p:sldId id="3240" r:id="rId12"/>
    <p:sldId id="3241" r:id="rId13"/>
    <p:sldId id="3242" r:id="rId14"/>
    <p:sldId id="3243" r:id="rId15"/>
    <p:sldId id="3244" r:id="rId16"/>
    <p:sldId id="3245" r:id="rId17"/>
    <p:sldId id="3248" r:id="rId18"/>
    <p:sldId id="3247" r:id="rId19"/>
    <p:sldId id="2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1C6299"/>
            </a:solidFill>
            <a:effectLst/>
          </c:spPr>
          <c:dPt>
            <c:idx val="0"/>
            <c:bubble3D val="0"/>
            <c:spPr>
              <a:solidFill>
                <a:srgbClr val="1C62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4-4962-AF71-FB886D0155AD}"/>
              </c:ext>
            </c:extLst>
          </c:dPt>
          <c:dPt>
            <c:idx val="1"/>
            <c:bubble3D val="0"/>
            <c:spPr>
              <a:solidFill>
                <a:srgbClr val="1C62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4-4962-AF71-FB886D0155AD}"/>
              </c:ext>
            </c:extLst>
          </c:dPt>
          <c:dPt>
            <c:idx val="2"/>
            <c:bubble3D val="0"/>
            <c:spPr>
              <a:solidFill>
                <a:srgbClr val="1C62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4-4962-AF71-FB886D0155AD}"/>
              </c:ext>
            </c:extLst>
          </c:dPt>
          <c:dPt>
            <c:idx val="3"/>
            <c:bubble3D val="0"/>
            <c:spPr>
              <a:solidFill>
                <a:srgbClr val="1C62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4-4962-AF71-FB886D0155AD}"/>
              </c:ext>
            </c:extLst>
          </c:dPt>
          <c:cat>
            <c:strRef>
              <c:f>Sheet1!$A$2:$A$5</c:f>
              <c:strCache>
                <c:ptCount val="4"/>
                <c:pt idx="0">
                  <c:v>红</c:v>
                </c:pt>
                <c:pt idx="1">
                  <c:v>蓝</c:v>
                </c:pt>
                <c:pt idx="2">
                  <c:v>青</c:v>
                </c:pt>
                <c:pt idx="3">
                  <c:v>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C4-4962-AF71-FB886D015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04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07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92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0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74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871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98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15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91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29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7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1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0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4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20343"/>
      </p:ext>
    </p:extLst>
  </p:cSld>
  <p:clrMapOvr>
    <a:masterClrMapping/>
  </p:clrMapOvr>
  <p:transition spd="slow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8" r:id="rId13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51787" y="2927254"/>
            <a:ext cx="6094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Vision-Language Framework</a:t>
            </a:r>
          </a:p>
          <a:p>
            <a:pPr algn="l" defTabSz="913765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Long-tailed Recognition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581189" y="5938779"/>
            <a:ext cx="3028952" cy="799311"/>
            <a:chOff x="4977763" y="4912139"/>
            <a:chExt cx="3028952" cy="799311"/>
          </a:xfrm>
        </p:grpSpPr>
        <p:sp>
          <p:nvSpPr>
            <p:cNvPr id="16" name="文本占位符 56"/>
            <p:cNvSpPr txBox="1"/>
            <p:nvPr/>
          </p:nvSpPr>
          <p:spPr>
            <a:xfrm>
              <a:off x="5530014" y="4912139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汇报人：邓恒章</a:t>
              </a: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977763" y="5415179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2024 / 11 / 2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B275CFE-5E26-4215-B074-B084DE3395DA}"/>
              </a:ext>
            </a:extLst>
          </p:cNvPr>
          <p:cNvSpPr txBox="1"/>
          <p:nvPr/>
        </p:nvSpPr>
        <p:spPr>
          <a:xfrm>
            <a:off x="4093096" y="4765821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①</a:t>
            </a:r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ICML2021</a:t>
            </a:r>
          </a:p>
          <a:p>
            <a:pPr algn="ctr"/>
            <a:r>
              <a:rPr lang="zh-CN" alt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② </a:t>
            </a:r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ECCV2022</a:t>
            </a:r>
          </a:p>
          <a:p>
            <a:pPr algn="ctr"/>
            <a:r>
              <a:rPr lang="zh-CN" alt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③ </a:t>
            </a:r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ACM MM2023 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>
            <a:extLst>
              <a:ext uri="{FF2B5EF4-FFF2-40B4-BE49-F238E27FC236}">
                <a16:creationId xmlns:a16="http://schemas.microsoft.com/office/drawing/2014/main" id="{2A2B0E2B-D098-4A8C-8D5C-D69BA39DE181}"/>
              </a:ext>
            </a:extLst>
          </p:cNvPr>
          <p:cNvSpPr txBox="1"/>
          <p:nvPr/>
        </p:nvSpPr>
        <p:spPr>
          <a:xfrm>
            <a:off x="965199" y="-100014"/>
            <a:ext cx="730673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Prototype-Guided Framework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85D8F1-21C2-4CDB-B80B-2AA7ADABC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854" y="2995225"/>
            <a:ext cx="2096561" cy="531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E723B2-BFD2-4EA9-ADF1-81B3840ED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407" y="1003413"/>
            <a:ext cx="3261486" cy="504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FF6E42-B660-4363-B42F-84785C1B0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458" y="3442665"/>
            <a:ext cx="5747610" cy="10407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5969CC-703D-4828-9896-802C8B4DA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106" y="4501098"/>
            <a:ext cx="4870261" cy="20501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1114C8-7FB6-4A47-B278-3FC3A8700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141" y="1411298"/>
            <a:ext cx="1845204" cy="6949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338384-F4E6-4657-ABE9-42E7D44D66E0}"/>
              </a:ext>
            </a:extLst>
          </p:cNvPr>
          <p:cNvSpPr txBox="1"/>
          <p:nvPr/>
        </p:nvSpPr>
        <p:spPr>
          <a:xfrm>
            <a:off x="660836" y="879051"/>
            <a:ext cx="395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Prototype-Guided image-text matching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91458-0ECF-4B72-B7DA-5EFA3B48F2C0}"/>
              </a:ext>
            </a:extLst>
          </p:cNvPr>
          <p:cNvSpPr txBox="1"/>
          <p:nvPr/>
        </p:nvSpPr>
        <p:spPr>
          <a:xfrm>
            <a:off x="7655345" y="1586471"/>
            <a:ext cx="269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zh-CN" altLang="en-US" i="1" dirty="0"/>
              <a:t>：“</a:t>
            </a:r>
            <a:r>
              <a:rPr lang="en-US" altLang="zh-CN" i="1" dirty="0"/>
              <a:t>A photo of a {label}</a:t>
            </a:r>
            <a:r>
              <a:rPr lang="zh-CN" altLang="en-US" i="1" dirty="0"/>
              <a:t>”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E3FD885-2DD8-465E-B6B2-39652414A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6407" y="1899863"/>
            <a:ext cx="4050333" cy="10312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8362C4-610D-43FD-92C6-EBA27D331A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327" y="1267175"/>
            <a:ext cx="2704745" cy="511506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9254FE47-D770-4E30-B145-8DF79E6A0067}"/>
              </a:ext>
            </a:extLst>
          </p:cNvPr>
          <p:cNvSpPr/>
          <p:nvPr/>
        </p:nvSpPr>
        <p:spPr>
          <a:xfrm>
            <a:off x="5810141" y="3526645"/>
            <a:ext cx="5983926" cy="1040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A6A9ED7-AF1C-4FC5-B39F-158C26AC02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1691" y="938303"/>
            <a:ext cx="6201144" cy="55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8858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>
            <a:extLst>
              <a:ext uri="{FF2B5EF4-FFF2-40B4-BE49-F238E27FC236}">
                <a16:creationId xmlns:a16="http://schemas.microsoft.com/office/drawing/2014/main" id="{2A2B0E2B-D098-4A8C-8D5C-D69BA39DE181}"/>
              </a:ext>
            </a:extLst>
          </p:cNvPr>
          <p:cNvSpPr txBox="1"/>
          <p:nvPr/>
        </p:nvSpPr>
        <p:spPr>
          <a:xfrm>
            <a:off x="965199" y="-100014"/>
            <a:ext cx="730673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Prototype-Guided Framework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338384-F4E6-4657-ABE9-42E7D44D66E0}"/>
              </a:ext>
            </a:extLst>
          </p:cNvPr>
          <p:cNvSpPr txBox="1"/>
          <p:nvPr/>
        </p:nvSpPr>
        <p:spPr>
          <a:xfrm>
            <a:off x="851338" y="948790"/>
            <a:ext cx="395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Text and Enhancing Attributes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4A17F15-1A4D-447C-A476-199FEEF80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02" y="1367020"/>
            <a:ext cx="2980781" cy="48815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A925F0E-FAD4-44CE-8D86-DA4B1C02A2CF}"/>
              </a:ext>
            </a:extLst>
          </p:cNvPr>
          <p:cNvSpPr txBox="1"/>
          <p:nvPr/>
        </p:nvSpPr>
        <p:spPr>
          <a:xfrm>
            <a:off x="5339784" y="1697333"/>
            <a:ext cx="5506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econstruct the text features by calculating the similarity score between the category prototype feature 𝒄</a:t>
            </a:r>
            <a:r>
              <a:rPr lang="zh-CN" altLang="en-US" baseline="30000" dirty="0"/>
              <a:t>𝑘</a:t>
            </a:r>
            <a:r>
              <a:rPr lang="zh-CN" altLang="en-US" dirty="0"/>
              <a:t> and each text feature 𝑧</a:t>
            </a:r>
            <a:r>
              <a:rPr lang="zh-CN" altLang="en-US" baseline="30000" dirty="0"/>
              <a:t>𝑇</a:t>
            </a:r>
            <a:r>
              <a:rPr lang="en-US" altLang="zh-CN" dirty="0"/>
              <a:t>.</a:t>
            </a:r>
            <a:endParaRPr lang="zh-CN" altLang="en-US" baseline="30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B438C5-46A9-4316-8514-0346D6E79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801" y="2817205"/>
            <a:ext cx="2789981" cy="990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74F9DD-2961-49CA-99C1-B96931B91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13" y="2545266"/>
            <a:ext cx="7912556" cy="34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25162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>
            <a:extLst>
              <a:ext uri="{FF2B5EF4-FFF2-40B4-BE49-F238E27FC236}">
                <a16:creationId xmlns:a16="http://schemas.microsoft.com/office/drawing/2014/main" id="{2A2B0E2B-D098-4A8C-8D5C-D69BA39DE181}"/>
              </a:ext>
            </a:extLst>
          </p:cNvPr>
          <p:cNvSpPr txBox="1"/>
          <p:nvPr/>
        </p:nvSpPr>
        <p:spPr>
          <a:xfrm>
            <a:off x="965199" y="-100014"/>
            <a:ext cx="730673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Prototype-Guided Framework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338384-F4E6-4657-ABE9-42E7D44D66E0}"/>
              </a:ext>
            </a:extLst>
          </p:cNvPr>
          <p:cNvSpPr txBox="1"/>
          <p:nvPr/>
        </p:nvSpPr>
        <p:spPr>
          <a:xfrm>
            <a:off x="851338" y="948790"/>
            <a:ext cx="395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Prototype-Guided Recognition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5BAEE65-4E23-46B3-8F34-EB174A21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4" y="1674293"/>
            <a:ext cx="7426633" cy="38491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846496-5E88-469C-BDA8-1D712D9D0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965" y="1948942"/>
            <a:ext cx="2981887" cy="1044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D57CFD-C070-401F-A972-A0021DE78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232" y="3085327"/>
            <a:ext cx="2581275" cy="1171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1126C9-C700-4C0A-88E6-0525E5456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240" y="4466939"/>
            <a:ext cx="2972680" cy="6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48600"/>
      </p:ext>
    </p:extLst>
  </p:cSld>
  <p:clrMapOvr>
    <a:masterClrMapping/>
  </p:clrMapOvr>
  <p:transition spd="slow" advClick="0" advTm="1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9E83E-560A-4EF0-B32E-7EF93EC8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456" y="1037419"/>
            <a:ext cx="9209088" cy="52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3715"/>
      </p:ext>
    </p:extLst>
  </p:cSld>
  <p:clrMapOvr>
    <a:masterClrMapping/>
  </p:clrMapOvr>
  <p:transition spd="slow" advClick="0" advTm="1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C2442-92CE-4F53-B699-BD9E9C098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18" y="1075265"/>
            <a:ext cx="10130763" cy="51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53381"/>
      </p:ext>
    </p:extLst>
  </p:cSld>
  <p:clrMapOvr>
    <a:masterClrMapping/>
  </p:clrMapOvr>
  <p:transition spd="slow" advClick="0" advTm="1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BAF208-0895-4DC0-A1E3-60BF2373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1150478"/>
            <a:ext cx="9848850" cy="5048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222404-0741-4BF6-B29E-03759899A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782" y="1131686"/>
            <a:ext cx="5993951" cy="23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4113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Conclusion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68E1C-F2BE-45FB-86B7-E6A389B6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8236"/>
            <a:ext cx="3531371" cy="2390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400044-9987-42B8-9651-86EEF3D2D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94" y="1347342"/>
            <a:ext cx="3689247" cy="2037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77ADE8-C9F9-4E2E-9239-49483B608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864" y="1203450"/>
            <a:ext cx="4209081" cy="222555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4EB4-B519-4013-8A40-81606B690133}"/>
              </a:ext>
            </a:extLst>
          </p:cNvPr>
          <p:cNvCxnSpPr/>
          <p:nvPr/>
        </p:nvCxnSpPr>
        <p:spPr>
          <a:xfrm>
            <a:off x="617338" y="3784600"/>
            <a:ext cx="104570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81CCBC7-C826-47EE-ABA4-7B5C42B943A6}"/>
              </a:ext>
            </a:extLst>
          </p:cNvPr>
          <p:cNvSpPr txBox="1"/>
          <p:nvPr/>
        </p:nvSpPr>
        <p:spPr>
          <a:xfrm>
            <a:off x="3644748" y="3895199"/>
            <a:ext cx="440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模型设计越来越下游</a:t>
            </a:r>
            <a:endParaRPr lang="en-US" altLang="zh-CN" dirty="0"/>
          </a:p>
          <a:p>
            <a:pPr algn="ctr"/>
            <a:r>
              <a:rPr lang="zh-CN" altLang="en-US" dirty="0"/>
              <a:t>但指标没有出现明显提升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9E57CAB-DBA8-4E72-86C9-5505D8562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567" y="4541530"/>
            <a:ext cx="6134100" cy="6381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61A5B52-726E-41DB-887C-D204D958B9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9243" y="5252544"/>
            <a:ext cx="6953250" cy="6223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118DFBA-E392-48CE-B01A-FC16842B38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0054" y="5937121"/>
            <a:ext cx="2905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7447"/>
      </p:ext>
    </p:extLst>
  </p:cSld>
  <p:clrMapOvr>
    <a:masterClrMapping/>
  </p:clrMapOvr>
  <p:transition spd="slow" advClick="0" advTm="1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Conclusion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D2BB9F-0E76-4B82-8A39-9380A16ECAE1}"/>
              </a:ext>
            </a:extLst>
          </p:cNvPr>
          <p:cNvSpPr txBox="1"/>
          <p:nvPr/>
        </p:nvSpPr>
        <p:spPr>
          <a:xfrm>
            <a:off x="729025" y="1369930"/>
            <a:ext cx="1037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面向问题无法充分发挥原型设计的优势</a:t>
            </a:r>
            <a:endParaRPr lang="en-US" altLang="zh-CN" dirty="0"/>
          </a:p>
          <a:p>
            <a:r>
              <a:rPr lang="zh-CN" altLang="en-US" dirty="0"/>
              <a:t>（面向数据不平衡的不敏感性、持续学习防遗忘性、</a:t>
            </a:r>
            <a:r>
              <a:rPr lang="en-US" altLang="zh-CN" dirty="0"/>
              <a:t>OOD</a:t>
            </a:r>
            <a:r>
              <a:rPr lang="zh-CN" altLang="en-US" dirty="0"/>
              <a:t>检测可解释性）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2F20D74-B9CF-45DC-83FF-22DD76F3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48778"/>
            <a:ext cx="5324202" cy="29408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F0D46D-21F2-4D42-BFC8-2D84A3DBA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400" y="2335130"/>
            <a:ext cx="5587617" cy="29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577"/>
      </p:ext>
    </p:extLst>
  </p:cSld>
  <p:clrMapOvr>
    <a:masterClrMapping/>
  </p:clrMapOvr>
  <p:transition spd="slow" advClick="0" advTm="1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图表 43"/>
          <p:cNvGraphicFramePr/>
          <p:nvPr/>
        </p:nvGraphicFramePr>
        <p:xfrm>
          <a:off x="4193301" y="1601358"/>
          <a:ext cx="3566038" cy="366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449012" y="2194362"/>
            <a:ext cx="3824257" cy="3825438"/>
            <a:chOff x="4449012" y="2194362"/>
            <a:chExt cx="3824257" cy="3825438"/>
          </a:xfrm>
        </p:grpSpPr>
        <p:grpSp>
          <p:nvGrpSpPr>
            <p:cNvPr id="46" name="组合 45"/>
            <p:cNvGrpSpPr/>
            <p:nvPr/>
          </p:nvGrpSpPr>
          <p:grpSpPr>
            <a:xfrm>
              <a:off x="4449012" y="2194362"/>
              <a:ext cx="3824257" cy="3825438"/>
              <a:chOff x="3491329" y="1261482"/>
              <a:chExt cx="3006725" cy="3006726"/>
            </a:xfrm>
          </p:grpSpPr>
          <p:grpSp>
            <p:nvGrpSpPr>
              <p:cNvPr id="47" name="组合 46"/>
              <p:cNvGrpSpPr/>
              <p:nvPr/>
            </p:nvGrpSpPr>
            <p:grpSpPr>
              <a:xfrm rot="900000">
                <a:off x="3491329" y="1261482"/>
                <a:ext cx="3006725" cy="3006726"/>
                <a:chOff x="3491329" y="1261482"/>
                <a:chExt cx="3006725" cy="3006726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5015329" y="2787070"/>
                  <a:ext cx="1482725" cy="1481138"/>
                  <a:chOff x="4549776" y="2547938"/>
                  <a:chExt cx="1482725" cy="1481138"/>
                </a:xfrm>
              </p:grpSpPr>
              <p:sp>
                <p:nvSpPr>
                  <p:cNvPr id="51" name="Freeform 5"/>
                  <p:cNvSpPr/>
                  <p:nvPr/>
                </p:nvSpPr>
                <p:spPr bwMode="auto">
                  <a:xfrm>
                    <a:off x="4735513" y="2732088"/>
                    <a:ext cx="538163" cy="538163"/>
                  </a:xfrm>
                  <a:custGeom>
                    <a:avLst/>
                    <a:gdLst>
                      <a:gd name="T0" fmla="*/ 339 w 339"/>
                      <a:gd name="T1" fmla="*/ 270 h 339"/>
                      <a:gd name="T2" fmla="*/ 270 w 339"/>
                      <a:gd name="T3" fmla="*/ 339 h 339"/>
                      <a:gd name="T4" fmla="*/ 0 w 339"/>
                      <a:gd name="T5" fmla="*/ 71 h 339"/>
                      <a:gd name="T6" fmla="*/ 70 w 339"/>
                      <a:gd name="T7" fmla="*/ 0 h 339"/>
                      <a:gd name="T8" fmla="*/ 339 w 339"/>
                      <a:gd name="T9" fmla="*/ 27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9" h="339">
                        <a:moveTo>
                          <a:pt x="339" y="270"/>
                        </a:moveTo>
                        <a:lnTo>
                          <a:pt x="270" y="339"/>
                        </a:lnTo>
                        <a:lnTo>
                          <a:pt x="0" y="71"/>
                        </a:lnTo>
                        <a:lnTo>
                          <a:pt x="70" y="0"/>
                        </a:lnTo>
                        <a:lnTo>
                          <a:pt x="339" y="27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52" name="Freeform 6"/>
                  <p:cNvSpPr/>
                  <p:nvPr/>
                </p:nvSpPr>
                <p:spPr bwMode="auto">
                  <a:xfrm>
                    <a:off x="4549776" y="2547938"/>
                    <a:ext cx="388938" cy="388938"/>
                  </a:xfrm>
                  <a:custGeom>
                    <a:avLst/>
                    <a:gdLst>
                      <a:gd name="T0" fmla="*/ 188 w 197"/>
                      <a:gd name="T1" fmla="*/ 77 h 197"/>
                      <a:gd name="T2" fmla="*/ 188 w 197"/>
                      <a:gd name="T3" fmla="*/ 111 h 197"/>
                      <a:gd name="T4" fmla="*/ 112 w 197"/>
                      <a:gd name="T5" fmla="*/ 187 h 197"/>
                      <a:gd name="T6" fmla="*/ 78 w 197"/>
                      <a:gd name="T7" fmla="*/ 187 h 197"/>
                      <a:gd name="T8" fmla="*/ 10 w 197"/>
                      <a:gd name="T9" fmla="*/ 120 h 197"/>
                      <a:gd name="T10" fmla="*/ 10 w 197"/>
                      <a:gd name="T11" fmla="*/ 86 h 197"/>
                      <a:gd name="T12" fmla="*/ 86 w 197"/>
                      <a:gd name="T13" fmla="*/ 9 h 197"/>
                      <a:gd name="T14" fmla="*/ 120 w 197"/>
                      <a:gd name="T15" fmla="*/ 9 h 197"/>
                      <a:gd name="T16" fmla="*/ 188 w 197"/>
                      <a:gd name="T17" fmla="*/ 77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7" h="197">
                        <a:moveTo>
                          <a:pt x="188" y="77"/>
                        </a:moveTo>
                        <a:cubicBezTo>
                          <a:pt x="197" y="87"/>
                          <a:pt x="197" y="102"/>
                          <a:pt x="188" y="111"/>
                        </a:cubicBezTo>
                        <a:cubicBezTo>
                          <a:pt x="112" y="187"/>
                          <a:pt x="112" y="187"/>
                          <a:pt x="112" y="187"/>
                        </a:cubicBezTo>
                        <a:cubicBezTo>
                          <a:pt x="102" y="197"/>
                          <a:pt x="87" y="197"/>
                          <a:pt x="78" y="187"/>
                        </a:cubicBezTo>
                        <a:cubicBezTo>
                          <a:pt x="10" y="120"/>
                          <a:pt x="10" y="120"/>
                          <a:pt x="10" y="120"/>
                        </a:cubicBezTo>
                        <a:cubicBezTo>
                          <a:pt x="0" y="110"/>
                          <a:pt x="0" y="95"/>
                          <a:pt x="10" y="86"/>
                        </a:cubicBezTo>
                        <a:cubicBezTo>
                          <a:pt x="86" y="9"/>
                          <a:pt x="86" y="9"/>
                          <a:pt x="86" y="9"/>
                        </a:cubicBezTo>
                        <a:cubicBezTo>
                          <a:pt x="95" y="0"/>
                          <a:pt x="111" y="0"/>
                          <a:pt x="120" y="9"/>
                        </a:cubicBezTo>
                        <a:lnTo>
                          <a:pt x="188" y="77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53" name="Freeform 7"/>
                  <p:cNvSpPr/>
                  <p:nvPr/>
                </p:nvSpPr>
                <p:spPr bwMode="auto">
                  <a:xfrm>
                    <a:off x="5057776" y="3052763"/>
                    <a:ext cx="974725" cy="976313"/>
                  </a:xfrm>
                  <a:custGeom>
                    <a:avLst/>
                    <a:gdLst>
                      <a:gd name="T0" fmla="*/ 86 w 494"/>
                      <a:gd name="T1" fmla="*/ 10 h 495"/>
                      <a:gd name="T2" fmla="*/ 41 w 494"/>
                      <a:gd name="T3" fmla="*/ 55 h 495"/>
                      <a:gd name="T4" fmla="*/ 31 w 494"/>
                      <a:gd name="T5" fmla="*/ 64 h 495"/>
                      <a:gd name="T6" fmla="*/ 26 w 494"/>
                      <a:gd name="T7" fmla="*/ 70 h 495"/>
                      <a:gd name="T8" fmla="*/ 9 w 494"/>
                      <a:gd name="T9" fmla="*/ 86 h 495"/>
                      <a:gd name="T10" fmla="*/ 9 w 494"/>
                      <a:gd name="T11" fmla="*/ 120 h 495"/>
                      <a:gd name="T12" fmla="*/ 374 w 494"/>
                      <a:gd name="T13" fmla="*/ 485 h 495"/>
                      <a:gd name="T14" fmla="*/ 408 w 494"/>
                      <a:gd name="T15" fmla="*/ 485 h 495"/>
                      <a:gd name="T16" fmla="*/ 425 w 494"/>
                      <a:gd name="T17" fmla="*/ 469 h 495"/>
                      <a:gd name="T18" fmla="*/ 430 w 494"/>
                      <a:gd name="T19" fmla="*/ 463 h 495"/>
                      <a:gd name="T20" fmla="*/ 440 w 494"/>
                      <a:gd name="T21" fmla="*/ 454 h 495"/>
                      <a:gd name="T22" fmla="*/ 485 w 494"/>
                      <a:gd name="T23" fmla="*/ 409 h 495"/>
                      <a:gd name="T24" fmla="*/ 485 w 494"/>
                      <a:gd name="T25" fmla="*/ 375 h 495"/>
                      <a:gd name="T26" fmla="*/ 119 w 494"/>
                      <a:gd name="T27" fmla="*/ 10 h 495"/>
                      <a:gd name="T28" fmla="*/ 86 w 494"/>
                      <a:gd name="T29" fmla="*/ 10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94" h="495">
                        <a:moveTo>
                          <a:pt x="86" y="10"/>
                        </a:move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31" y="64"/>
                          <a:pt x="31" y="64"/>
                          <a:pt x="31" y="64"/>
                        </a:cubicBezTo>
                        <a:cubicBezTo>
                          <a:pt x="26" y="70"/>
                          <a:pt x="26" y="70"/>
                          <a:pt x="26" y="70"/>
                        </a:cubicBezTo>
                        <a:cubicBezTo>
                          <a:pt x="9" y="86"/>
                          <a:pt x="9" y="86"/>
                          <a:pt x="9" y="86"/>
                        </a:cubicBezTo>
                        <a:cubicBezTo>
                          <a:pt x="0" y="95"/>
                          <a:pt x="0" y="111"/>
                          <a:pt x="9" y="120"/>
                        </a:cubicBezTo>
                        <a:cubicBezTo>
                          <a:pt x="374" y="485"/>
                          <a:pt x="374" y="485"/>
                          <a:pt x="374" y="485"/>
                        </a:cubicBezTo>
                        <a:cubicBezTo>
                          <a:pt x="384" y="495"/>
                          <a:pt x="399" y="495"/>
                          <a:pt x="408" y="485"/>
                        </a:cubicBezTo>
                        <a:cubicBezTo>
                          <a:pt x="425" y="469"/>
                          <a:pt x="425" y="469"/>
                          <a:pt x="425" y="469"/>
                        </a:cubicBezTo>
                        <a:cubicBezTo>
                          <a:pt x="430" y="463"/>
                          <a:pt x="430" y="463"/>
                          <a:pt x="430" y="463"/>
                        </a:cubicBezTo>
                        <a:cubicBezTo>
                          <a:pt x="440" y="454"/>
                          <a:pt x="440" y="454"/>
                          <a:pt x="440" y="454"/>
                        </a:cubicBezTo>
                        <a:cubicBezTo>
                          <a:pt x="485" y="409"/>
                          <a:pt x="485" y="409"/>
                          <a:pt x="485" y="409"/>
                        </a:cubicBezTo>
                        <a:cubicBezTo>
                          <a:pt x="494" y="399"/>
                          <a:pt x="494" y="384"/>
                          <a:pt x="485" y="375"/>
                        </a:cubicBezTo>
                        <a:cubicBezTo>
                          <a:pt x="119" y="10"/>
                          <a:pt x="119" y="10"/>
                          <a:pt x="119" y="10"/>
                        </a:cubicBezTo>
                        <a:cubicBezTo>
                          <a:pt x="110" y="0"/>
                          <a:pt x="95" y="0"/>
                          <a:pt x="86" y="10"/>
                        </a:cubicBez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54" name="Freeform 8"/>
                  <p:cNvSpPr/>
                  <p:nvPr/>
                </p:nvSpPr>
                <p:spPr bwMode="auto">
                  <a:xfrm>
                    <a:off x="5057776" y="3190875"/>
                    <a:ext cx="838200" cy="838200"/>
                  </a:xfrm>
                  <a:custGeom>
                    <a:avLst/>
                    <a:gdLst>
                      <a:gd name="T0" fmla="*/ 9 w 425"/>
                      <a:gd name="T1" fmla="*/ 16 h 425"/>
                      <a:gd name="T2" fmla="*/ 9 w 425"/>
                      <a:gd name="T3" fmla="*/ 50 h 425"/>
                      <a:gd name="T4" fmla="*/ 374 w 425"/>
                      <a:gd name="T5" fmla="*/ 415 h 425"/>
                      <a:gd name="T6" fmla="*/ 408 w 425"/>
                      <a:gd name="T7" fmla="*/ 415 h 425"/>
                      <a:gd name="T8" fmla="*/ 425 w 425"/>
                      <a:gd name="T9" fmla="*/ 399 h 425"/>
                      <a:gd name="T10" fmla="*/ 26 w 425"/>
                      <a:gd name="T11" fmla="*/ 0 h 425"/>
                      <a:gd name="T12" fmla="*/ 9 w 425"/>
                      <a:gd name="T13" fmla="*/ 16 h 4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5" h="425">
                        <a:moveTo>
                          <a:pt x="9" y="16"/>
                        </a:moveTo>
                        <a:cubicBezTo>
                          <a:pt x="0" y="25"/>
                          <a:pt x="0" y="41"/>
                          <a:pt x="9" y="50"/>
                        </a:cubicBezTo>
                        <a:cubicBezTo>
                          <a:pt x="374" y="415"/>
                          <a:pt x="374" y="415"/>
                          <a:pt x="374" y="415"/>
                        </a:cubicBezTo>
                        <a:cubicBezTo>
                          <a:pt x="384" y="425"/>
                          <a:pt x="399" y="425"/>
                          <a:pt x="408" y="415"/>
                        </a:cubicBezTo>
                        <a:cubicBezTo>
                          <a:pt x="425" y="399"/>
                          <a:pt x="425" y="399"/>
                          <a:pt x="425" y="399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9" y="16"/>
                        </a:lnTo>
                        <a:close/>
                      </a:path>
                    </a:pathLst>
                  </a:custGeom>
                  <a:solidFill>
                    <a:srgbClr val="5A5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55" name="Freeform 9"/>
                  <p:cNvSpPr/>
                  <p:nvPr/>
                </p:nvSpPr>
                <p:spPr bwMode="auto">
                  <a:xfrm>
                    <a:off x="5118101" y="3162300"/>
                    <a:ext cx="806450" cy="804863"/>
                  </a:xfrm>
                  <a:custGeom>
                    <a:avLst/>
                    <a:gdLst>
                      <a:gd name="T0" fmla="*/ 0 w 508"/>
                      <a:gd name="T1" fmla="*/ 11 h 507"/>
                      <a:gd name="T2" fmla="*/ 496 w 508"/>
                      <a:gd name="T3" fmla="*/ 507 h 507"/>
                      <a:gd name="T4" fmla="*/ 508 w 508"/>
                      <a:gd name="T5" fmla="*/ 496 h 507"/>
                      <a:gd name="T6" fmla="*/ 13 w 508"/>
                      <a:gd name="T7" fmla="*/ 0 h 507"/>
                      <a:gd name="T8" fmla="*/ 0 w 508"/>
                      <a:gd name="T9" fmla="*/ 11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8" h="507">
                        <a:moveTo>
                          <a:pt x="0" y="11"/>
                        </a:moveTo>
                        <a:lnTo>
                          <a:pt x="496" y="507"/>
                        </a:lnTo>
                        <a:lnTo>
                          <a:pt x="508" y="496"/>
                        </a:lnTo>
                        <a:lnTo>
                          <a:pt x="13" y="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5A5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56" name="Freeform 10"/>
                  <p:cNvSpPr/>
                  <p:nvPr/>
                </p:nvSpPr>
                <p:spPr bwMode="auto">
                  <a:xfrm>
                    <a:off x="4619626" y="2768600"/>
                    <a:ext cx="182563" cy="168275"/>
                  </a:xfrm>
                  <a:custGeom>
                    <a:avLst/>
                    <a:gdLst>
                      <a:gd name="T0" fmla="*/ 0 w 93"/>
                      <a:gd name="T1" fmla="*/ 33 h 85"/>
                      <a:gd name="T2" fmla="*/ 43 w 93"/>
                      <a:gd name="T3" fmla="*/ 75 h 85"/>
                      <a:gd name="T4" fmla="*/ 77 w 93"/>
                      <a:gd name="T5" fmla="*/ 75 h 85"/>
                      <a:gd name="T6" fmla="*/ 93 w 93"/>
                      <a:gd name="T7" fmla="*/ 59 h 85"/>
                      <a:gd name="T8" fmla="*/ 34 w 93"/>
                      <a:gd name="T9" fmla="*/ 0 h 85"/>
                      <a:gd name="T10" fmla="*/ 0 w 93"/>
                      <a:gd name="T11" fmla="*/ 33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3" h="85">
                        <a:moveTo>
                          <a:pt x="0" y="33"/>
                        </a:moveTo>
                        <a:cubicBezTo>
                          <a:pt x="43" y="75"/>
                          <a:pt x="43" y="75"/>
                          <a:pt x="43" y="75"/>
                        </a:cubicBezTo>
                        <a:cubicBezTo>
                          <a:pt x="52" y="85"/>
                          <a:pt x="67" y="85"/>
                          <a:pt x="77" y="75"/>
                        </a:cubicBezTo>
                        <a:cubicBezTo>
                          <a:pt x="93" y="59"/>
                          <a:pt x="93" y="59"/>
                          <a:pt x="93" y="59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57" name="Freeform 11"/>
                  <p:cNvSpPr/>
                  <p:nvPr/>
                </p:nvSpPr>
                <p:spPr bwMode="auto">
                  <a:xfrm>
                    <a:off x="4699001" y="2740025"/>
                    <a:ext cx="133350" cy="133350"/>
                  </a:xfrm>
                  <a:custGeom>
                    <a:avLst/>
                    <a:gdLst>
                      <a:gd name="T0" fmla="*/ 0 w 84"/>
                      <a:gd name="T1" fmla="*/ 11 h 84"/>
                      <a:gd name="T2" fmla="*/ 73 w 84"/>
                      <a:gd name="T3" fmla="*/ 84 h 84"/>
                      <a:gd name="T4" fmla="*/ 84 w 84"/>
                      <a:gd name="T5" fmla="*/ 73 h 84"/>
                      <a:gd name="T6" fmla="*/ 11 w 84"/>
                      <a:gd name="T7" fmla="*/ 0 h 84"/>
                      <a:gd name="T8" fmla="*/ 0 w 84"/>
                      <a:gd name="T9" fmla="*/ 1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84">
                        <a:moveTo>
                          <a:pt x="0" y="11"/>
                        </a:moveTo>
                        <a:lnTo>
                          <a:pt x="73" y="84"/>
                        </a:lnTo>
                        <a:lnTo>
                          <a:pt x="84" y="73"/>
                        </a:lnTo>
                        <a:lnTo>
                          <a:pt x="11" y="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50" name="Freeform 12"/>
                <p:cNvSpPr/>
                <p:nvPr/>
              </p:nvSpPr>
              <p:spPr bwMode="auto">
                <a:xfrm>
                  <a:off x="3491329" y="1261482"/>
                  <a:ext cx="2147888" cy="2147888"/>
                </a:xfrm>
                <a:custGeom>
                  <a:avLst/>
                  <a:gdLst>
                    <a:gd name="T0" fmla="*/ 895 w 1089"/>
                    <a:gd name="T1" fmla="*/ 194 h 1089"/>
                    <a:gd name="T2" fmla="*/ 895 w 1089"/>
                    <a:gd name="T3" fmla="*/ 895 h 1089"/>
                    <a:gd name="T4" fmla="*/ 193 w 1089"/>
                    <a:gd name="T5" fmla="*/ 895 h 1089"/>
                    <a:gd name="T6" fmla="*/ 193 w 1089"/>
                    <a:gd name="T7" fmla="*/ 194 h 1089"/>
                    <a:gd name="T8" fmla="*/ 895 w 1089"/>
                    <a:gd name="T9" fmla="*/ 194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9" h="1089">
                      <a:moveTo>
                        <a:pt x="895" y="194"/>
                      </a:moveTo>
                      <a:cubicBezTo>
                        <a:pt x="1089" y="388"/>
                        <a:pt x="1089" y="702"/>
                        <a:pt x="895" y="895"/>
                      </a:cubicBezTo>
                      <a:cubicBezTo>
                        <a:pt x="701" y="1089"/>
                        <a:pt x="387" y="1089"/>
                        <a:pt x="193" y="895"/>
                      </a:cubicBezTo>
                      <a:cubicBezTo>
                        <a:pt x="0" y="702"/>
                        <a:pt x="0" y="388"/>
                        <a:pt x="193" y="194"/>
                      </a:cubicBezTo>
                      <a:cubicBezTo>
                        <a:pt x="387" y="0"/>
                        <a:pt x="701" y="0"/>
                        <a:pt x="895" y="194"/>
                      </a:cubicBezTo>
                      <a:close/>
                    </a:path>
                  </a:pathLst>
                </a:custGeom>
                <a:solidFill>
                  <a:srgbClr val="1C6299">
                    <a:alpha val="58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48" name="Freeform 14"/>
              <p:cNvSpPr/>
              <p:nvPr/>
            </p:nvSpPr>
            <p:spPr bwMode="auto">
              <a:xfrm rot="900000">
                <a:off x="3761175" y="1308636"/>
                <a:ext cx="1858620" cy="1858618"/>
              </a:xfrm>
              <a:custGeom>
                <a:avLst/>
                <a:gdLst>
                  <a:gd name="T0" fmla="*/ 809 w 984"/>
                  <a:gd name="T1" fmla="*/ 175 h 983"/>
                  <a:gd name="T2" fmla="*/ 809 w 984"/>
                  <a:gd name="T3" fmla="*/ 809 h 983"/>
                  <a:gd name="T4" fmla="*/ 175 w 984"/>
                  <a:gd name="T5" fmla="*/ 809 h 983"/>
                  <a:gd name="T6" fmla="*/ 175 w 984"/>
                  <a:gd name="T7" fmla="*/ 175 h 983"/>
                  <a:gd name="T8" fmla="*/ 809 w 984"/>
                  <a:gd name="T9" fmla="*/ 175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4" h="983">
                    <a:moveTo>
                      <a:pt x="809" y="175"/>
                    </a:moveTo>
                    <a:cubicBezTo>
                      <a:pt x="984" y="350"/>
                      <a:pt x="984" y="634"/>
                      <a:pt x="809" y="809"/>
                    </a:cubicBezTo>
                    <a:cubicBezTo>
                      <a:pt x="634" y="983"/>
                      <a:pt x="350" y="983"/>
                      <a:pt x="175" y="809"/>
                    </a:cubicBezTo>
                    <a:cubicBezTo>
                      <a:pt x="0" y="634"/>
                      <a:pt x="0" y="350"/>
                      <a:pt x="175" y="175"/>
                    </a:cubicBezTo>
                    <a:cubicBezTo>
                      <a:pt x="350" y="0"/>
                      <a:pt x="634" y="0"/>
                      <a:pt x="809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Freeform 19"/>
            <p:cNvSpPr>
              <a:spLocks noEditPoints="1"/>
            </p:cNvSpPr>
            <p:nvPr/>
          </p:nvSpPr>
          <p:spPr bwMode="auto">
            <a:xfrm>
              <a:off x="5669074" y="2625700"/>
              <a:ext cx="596300" cy="546970"/>
            </a:xfrm>
            <a:custGeom>
              <a:avLst/>
              <a:gdLst>
                <a:gd name="T0" fmla="*/ 79 w 126"/>
                <a:gd name="T1" fmla="*/ 53 h 115"/>
                <a:gd name="T2" fmla="*/ 83 w 126"/>
                <a:gd name="T3" fmla="*/ 69 h 115"/>
                <a:gd name="T4" fmla="*/ 83 w 126"/>
                <a:gd name="T5" fmla="*/ 77 h 115"/>
                <a:gd name="T6" fmla="*/ 89 w 126"/>
                <a:gd name="T7" fmla="*/ 71 h 115"/>
                <a:gd name="T8" fmla="*/ 83 w 126"/>
                <a:gd name="T9" fmla="*/ 49 h 115"/>
                <a:gd name="T10" fmla="*/ 64 w 126"/>
                <a:gd name="T11" fmla="*/ 46 h 115"/>
                <a:gd name="T12" fmla="*/ 122 w 126"/>
                <a:gd name="T13" fmla="*/ 105 h 115"/>
                <a:gd name="T14" fmla="*/ 118 w 126"/>
                <a:gd name="T15" fmla="*/ 105 h 115"/>
                <a:gd name="T16" fmla="*/ 122 w 126"/>
                <a:gd name="T17" fmla="*/ 29 h 115"/>
                <a:gd name="T18" fmla="*/ 122 w 126"/>
                <a:gd name="T19" fmla="*/ 19 h 115"/>
                <a:gd name="T20" fmla="*/ 76 w 126"/>
                <a:gd name="T21" fmla="*/ 13 h 115"/>
                <a:gd name="T22" fmla="*/ 63 w 126"/>
                <a:gd name="T23" fmla="*/ 0 h 115"/>
                <a:gd name="T24" fmla="*/ 51 w 126"/>
                <a:gd name="T25" fmla="*/ 13 h 115"/>
                <a:gd name="T26" fmla="*/ 5 w 126"/>
                <a:gd name="T27" fmla="*/ 19 h 115"/>
                <a:gd name="T28" fmla="*/ 5 w 126"/>
                <a:gd name="T29" fmla="*/ 29 h 115"/>
                <a:gd name="T30" fmla="*/ 9 w 126"/>
                <a:gd name="T31" fmla="*/ 105 h 115"/>
                <a:gd name="T32" fmla="*/ 0 w 126"/>
                <a:gd name="T33" fmla="*/ 110 h 115"/>
                <a:gd name="T34" fmla="*/ 122 w 126"/>
                <a:gd name="T35" fmla="*/ 115 h 115"/>
                <a:gd name="T36" fmla="*/ 122 w 126"/>
                <a:gd name="T37" fmla="*/ 105 h 115"/>
                <a:gd name="T38" fmla="*/ 58 w 126"/>
                <a:gd name="T39" fmla="*/ 8 h 115"/>
                <a:gd name="T40" fmla="*/ 68 w 126"/>
                <a:gd name="T41" fmla="*/ 8 h 115"/>
                <a:gd name="T42" fmla="*/ 68 w 126"/>
                <a:gd name="T43" fmla="*/ 17 h 115"/>
                <a:gd name="T44" fmla="*/ 63 w 126"/>
                <a:gd name="T45" fmla="*/ 19 h 115"/>
                <a:gd name="T46" fmla="*/ 56 w 126"/>
                <a:gd name="T47" fmla="*/ 13 h 115"/>
                <a:gd name="T48" fmla="*/ 112 w 126"/>
                <a:gd name="T49" fmla="*/ 105 h 115"/>
                <a:gd name="T50" fmla="*/ 14 w 126"/>
                <a:gd name="T51" fmla="*/ 105 h 115"/>
                <a:gd name="T52" fmla="*/ 112 w 126"/>
                <a:gd name="T53" fmla="*/ 29 h 115"/>
                <a:gd name="T54" fmla="*/ 59 w 126"/>
                <a:gd name="T55" fmla="*/ 91 h 115"/>
                <a:gd name="T56" fmla="*/ 71 w 126"/>
                <a:gd name="T57" fmla="*/ 89 h 115"/>
                <a:gd name="T58" fmla="*/ 79 w 126"/>
                <a:gd name="T59" fmla="*/ 80 h 115"/>
                <a:gd name="T60" fmla="*/ 78 w 126"/>
                <a:gd name="T61" fmla="*/ 76 h 115"/>
                <a:gd name="T62" fmla="*/ 62 w 126"/>
                <a:gd name="T63" fmla="*/ 50 h 115"/>
                <a:gd name="T64" fmla="*/ 44 w 126"/>
                <a:gd name="T65" fmla="*/ 53 h 115"/>
                <a:gd name="T66" fmla="*/ 44 w 126"/>
                <a:gd name="T67" fmla="*/ 85 h 115"/>
                <a:gd name="T68" fmla="*/ 48 w 126"/>
                <a:gd name="T69" fmla="*/ 57 h 115"/>
                <a:gd name="T70" fmla="*/ 57 w 126"/>
                <a:gd name="T71" fmla="*/ 53 h 115"/>
                <a:gd name="T72" fmla="*/ 58 w 126"/>
                <a:gd name="T73" fmla="*/ 72 h 115"/>
                <a:gd name="T74" fmla="*/ 68 w 126"/>
                <a:gd name="T75" fmla="*/ 83 h 115"/>
                <a:gd name="T76" fmla="*/ 59 w 126"/>
                <a:gd name="T77" fmla="*/ 86 h 115"/>
                <a:gd name="T78" fmla="*/ 43 w 126"/>
                <a:gd name="T79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15">
                  <a:moveTo>
                    <a:pt x="67" y="49"/>
                  </a:moveTo>
                  <a:cubicBezTo>
                    <a:pt x="72" y="49"/>
                    <a:pt x="76" y="50"/>
                    <a:pt x="79" y="53"/>
                  </a:cubicBezTo>
                  <a:cubicBezTo>
                    <a:pt x="82" y="56"/>
                    <a:pt x="84" y="61"/>
                    <a:pt x="84" y="65"/>
                  </a:cubicBezTo>
                  <a:cubicBezTo>
                    <a:pt x="84" y="67"/>
                    <a:pt x="84" y="68"/>
                    <a:pt x="83" y="69"/>
                  </a:cubicBezTo>
                  <a:cubicBezTo>
                    <a:pt x="83" y="71"/>
                    <a:pt x="82" y="72"/>
                    <a:pt x="82" y="73"/>
                  </a:cubicBezTo>
                  <a:cubicBezTo>
                    <a:pt x="81" y="75"/>
                    <a:pt x="81" y="77"/>
                    <a:pt x="83" y="77"/>
                  </a:cubicBezTo>
                  <a:cubicBezTo>
                    <a:pt x="84" y="78"/>
                    <a:pt x="86" y="78"/>
                    <a:pt x="87" y="76"/>
                  </a:cubicBezTo>
                  <a:cubicBezTo>
                    <a:pt x="88" y="75"/>
                    <a:pt x="88" y="73"/>
                    <a:pt x="89" y="71"/>
                  </a:cubicBezTo>
                  <a:cubicBezTo>
                    <a:pt x="89" y="69"/>
                    <a:pt x="90" y="67"/>
                    <a:pt x="90" y="65"/>
                  </a:cubicBezTo>
                  <a:cubicBezTo>
                    <a:pt x="90" y="59"/>
                    <a:pt x="87" y="53"/>
                    <a:pt x="83" y="49"/>
                  </a:cubicBezTo>
                  <a:cubicBezTo>
                    <a:pt x="79" y="45"/>
                    <a:pt x="73" y="43"/>
                    <a:pt x="67" y="43"/>
                  </a:cubicBezTo>
                  <a:cubicBezTo>
                    <a:pt x="66" y="43"/>
                    <a:pt x="64" y="44"/>
                    <a:pt x="64" y="46"/>
                  </a:cubicBezTo>
                  <a:cubicBezTo>
                    <a:pt x="64" y="47"/>
                    <a:pt x="66" y="49"/>
                    <a:pt x="67" y="49"/>
                  </a:cubicBezTo>
                  <a:close/>
                  <a:moveTo>
                    <a:pt x="122" y="105"/>
                  </a:moveTo>
                  <a:cubicBezTo>
                    <a:pt x="122" y="105"/>
                    <a:pt x="122" y="105"/>
                    <a:pt x="122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4" y="29"/>
                    <a:pt x="126" y="27"/>
                    <a:pt x="126" y="24"/>
                  </a:cubicBezTo>
                  <a:cubicBezTo>
                    <a:pt x="126" y="22"/>
                    <a:pt x="124" y="19"/>
                    <a:pt x="122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5" y="17"/>
                    <a:pt x="76" y="15"/>
                    <a:pt x="76" y="13"/>
                  </a:cubicBezTo>
                  <a:cubicBezTo>
                    <a:pt x="76" y="9"/>
                    <a:pt x="75" y="6"/>
                    <a:pt x="72" y="4"/>
                  </a:cubicBezTo>
                  <a:cubicBezTo>
                    <a:pt x="70" y="1"/>
                    <a:pt x="67" y="0"/>
                    <a:pt x="63" y="0"/>
                  </a:cubicBezTo>
                  <a:cubicBezTo>
                    <a:pt x="60" y="0"/>
                    <a:pt x="57" y="1"/>
                    <a:pt x="54" y="4"/>
                  </a:cubicBezTo>
                  <a:cubicBezTo>
                    <a:pt x="52" y="6"/>
                    <a:pt x="51" y="9"/>
                    <a:pt x="51" y="13"/>
                  </a:cubicBezTo>
                  <a:cubicBezTo>
                    <a:pt x="51" y="15"/>
                    <a:pt x="51" y="17"/>
                    <a:pt x="5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9"/>
                    <a:pt x="0" y="22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7"/>
                    <a:pt x="0" y="110"/>
                  </a:cubicBezTo>
                  <a:cubicBezTo>
                    <a:pt x="0" y="113"/>
                    <a:pt x="2" y="115"/>
                    <a:pt x="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4" y="115"/>
                    <a:pt x="126" y="113"/>
                    <a:pt x="126" y="110"/>
                  </a:cubicBezTo>
                  <a:cubicBezTo>
                    <a:pt x="126" y="107"/>
                    <a:pt x="124" y="105"/>
                    <a:pt x="122" y="105"/>
                  </a:cubicBezTo>
                  <a:close/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6"/>
                    <a:pt x="61" y="6"/>
                    <a:pt x="63" y="6"/>
                  </a:cubicBezTo>
                  <a:cubicBezTo>
                    <a:pt x="65" y="6"/>
                    <a:pt x="67" y="6"/>
                    <a:pt x="68" y="8"/>
                  </a:cubicBezTo>
                  <a:cubicBezTo>
                    <a:pt x="69" y="9"/>
                    <a:pt x="70" y="11"/>
                    <a:pt x="70" y="13"/>
                  </a:cubicBezTo>
                  <a:cubicBezTo>
                    <a:pt x="70" y="14"/>
                    <a:pt x="69" y="16"/>
                    <a:pt x="68" y="17"/>
                  </a:cubicBezTo>
                  <a:cubicBezTo>
                    <a:pt x="67" y="19"/>
                    <a:pt x="65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9"/>
                    <a:pt x="60" y="19"/>
                    <a:pt x="58" y="17"/>
                  </a:cubicBezTo>
                  <a:cubicBezTo>
                    <a:pt x="57" y="16"/>
                    <a:pt x="56" y="14"/>
                    <a:pt x="56" y="13"/>
                  </a:cubicBezTo>
                  <a:cubicBezTo>
                    <a:pt x="56" y="11"/>
                    <a:pt x="57" y="9"/>
                    <a:pt x="58" y="8"/>
                  </a:cubicBezTo>
                  <a:close/>
                  <a:moveTo>
                    <a:pt x="112" y="105"/>
                  </a:moveTo>
                  <a:cubicBezTo>
                    <a:pt x="112" y="105"/>
                    <a:pt x="112" y="105"/>
                    <a:pt x="112" y="105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105"/>
                    <a:pt x="112" y="105"/>
                    <a:pt x="112" y="105"/>
                  </a:cubicBezTo>
                  <a:close/>
                  <a:moveTo>
                    <a:pt x="59" y="91"/>
                  </a:moveTo>
                  <a:cubicBezTo>
                    <a:pt x="59" y="91"/>
                    <a:pt x="59" y="91"/>
                    <a:pt x="59" y="91"/>
                  </a:cubicBezTo>
                  <a:cubicBezTo>
                    <a:pt x="63" y="91"/>
                    <a:pt x="67" y="90"/>
                    <a:pt x="71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80" y="79"/>
                    <a:pt x="79" y="77"/>
                    <a:pt x="78" y="76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48"/>
                    <a:pt x="61" y="47"/>
                    <a:pt x="59" y="47"/>
                  </a:cubicBezTo>
                  <a:cubicBezTo>
                    <a:pt x="53" y="47"/>
                    <a:pt x="48" y="49"/>
                    <a:pt x="44" y="53"/>
                  </a:cubicBezTo>
                  <a:cubicBezTo>
                    <a:pt x="40" y="57"/>
                    <a:pt x="37" y="63"/>
                    <a:pt x="37" y="69"/>
                  </a:cubicBezTo>
                  <a:cubicBezTo>
                    <a:pt x="37" y="75"/>
                    <a:pt x="40" y="81"/>
                    <a:pt x="44" y="85"/>
                  </a:cubicBezTo>
                  <a:cubicBezTo>
                    <a:pt x="48" y="89"/>
                    <a:pt x="53" y="91"/>
                    <a:pt x="59" y="91"/>
                  </a:cubicBezTo>
                  <a:close/>
                  <a:moveTo>
                    <a:pt x="48" y="57"/>
                  </a:move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3" y="53"/>
                    <a:pt x="57" y="53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70"/>
                    <a:pt x="57" y="71"/>
                    <a:pt x="58" y="72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1"/>
                    <a:pt x="69" y="82"/>
                    <a:pt x="68" y="83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5" y="85"/>
                    <a:pt x="62" y="86"/>
                    <a:pt x="59" y="86"/>
                  </a:cubicBezTo>
                  <a:cubicBezTo>
                    <a:pt x="55" y="86"/>
                    <a:pt x="51" y="84"/>
                    <a:pt x="48" y="81"/>
                  </a:cubicBezTo>
                  <a:cubicBezTo>
                    <a:pt x="45" y="78"/>
                    <a:pt x="43" y="74"/>
                    <a:pt x="43" y="69"/>
                  </a:cubicBezTo>
                  <a:cubicBezTo>
                    <a:pt x="43" y="64"/>
                    <a:pt x="45" y="60"/>
                    <a:pt x="48" y="5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4997570" y="3366240"/>
              <a:ext cx="1963157" cy="56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1C62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从这几种方法收到了哪些启发？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523574" y="4047322"/>
            <a:ext cx="3310755" cy="19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更高的文本数据参与度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r">
              <a:lnSpc>
                <a:spcPct val="125000"/>
              </a:lnSpc>
              <a:spcBef>
                <a:spcPts val="400"/>
              </a:spcBef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文本在训练配对之后，仅通过一句话的文本作为标签形式去参与分类，而后两种方法均利用模型的设计来提升文本在整个分类过程的占比。文字可以作为一种独立的数据结构出现，而不仅仅是为了加强视觉数据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8240925" y="2625700"/>
            <a:ext cx="3381842" cy="165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基于对比学习的预训练方式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直接通过类间余弦相似度作为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进行优化不通风，后两者通过类间对比学习来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实现对图像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文字编码器的预训练，这样不仅不需要图像与文字的严格配对，还能有效增大类间距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457850" y="1420860"/>
            <a:ext cx="3377358" cy="138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与纯视觉方法相结合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后两种方法在分类层面并不完全通过方法中所设计分类器进行分类，而是与一个简单的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分类器进行加权，最终输出预测结果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Conclusion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P spid="31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Introduction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AB158DCB-336E-4B53-9ABB-9E02DD05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94" y="948790"/>
            <a:ext cx="4417811" cy="22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14C6C7-DAC3-4A52-8AC2-85D9F1F3ACB2}"/>
              </a:ext>
            </a:extLst>
          </p:cNvPr>
          <p:cNvSpPr txBox="1"/>
          <p:nvPr/>
        </p:nvSpPr>
        <p:spPr>
          <a:xfrm>
            <a:off x="7950201" y="1876642"/>
            <a:ext cx="339046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什么是长尾问题？</a:t>
            </a:r>
            <a:endParaRPr lang="en-US" altLang="zh-CN" sz="2000" b="1" dirty="0"/>
          </a:p>
          <a:p>
            <a:r>
              <a:rPr lang="en-US" altLang="zh-CN" dirty="0"/>
              <a:t>·</a:t>
            </a:r>
            <a:r>
              <a:rPr lang="zh-CN" altLang="en-US" dirty="0"/>
              <a:t>尾部类少样本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类间样本不均衡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如何解决长尾问题？</a:t>
            </a:r>
            <a:endParaRPr lang="en-US" altLang="zh-CN" sz="2000" b="1" dirty="0"/>
          </a:p>
          <a:p>
            <a:r>
              <a:rPr lang="en-US" altLang="zh-CN" dirty="0"/>
              <a:t>·</a:t>
            </a:r>
            <a:r>
              <a:rPr lang="zh-CN" altLang="en-US" dirty="0"/>
              <a:t>信息补偿</a:t>
            </a:r>
            <a:endParaRPr lang="en-US" altLang="zh-CN" dirty="0"/>
          </a:p>
          <a:p>
            <a:r>
              <a:rPr lang="en-US" altLang="zh-CN" dirty="0"/>
              <a:t>··</a:t>
            </a:r>
            <a:r>
              <a:rPr lang="zh-CN" altLang="en-US" sz="1600" dirty="0"/>
              <a:t>基于图像（数据增强）</a:t>
            </a:r>
            <a:endParaRPr lang="en-US" altLang="zh-CN" sz="1600" dirty="0"/>
          </a:p>
          <a:p>
            <a:r>
              <a:rPr lang="en-US" altLang="zh-CN" dirty="0"/>
              <a:t>··</a:t>
            </a:r>
            <a:r>
              <a:rPr lang="zh-CN" altLang="en-US" sz="1600" b="1" dirty="0"/>
              <a:t>基于文字（</a:t>
            </a:r>
            <a:r>
              <a:rPr lang="en-US" altLang="zh-CN" sz="1600" b="1" dirty="0"/>
              <a:t>Vision-Language</a:t>
            </a:r>
            <a:r>
              <a:rPr lang="zh-CN" altLang="en-US" sz="1600" b="1" dirty="0"/>
              <a:t>）</a:t>
            </a:r>
            <a:endParaRPr lang="en-US" altLang="zh-CN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3628C-F2A9-4B12-94BC-619F0ACC4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38" y="3659649"/>
            <a:ext cx="6247692" cy="2057397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Introduction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D597A-10FA-4CAD-98D6-0090CE356C83}"/>
              </a:ext>
            </a:extLst>
          </p:cNvPr>
          <p:cNvSpPr txBox="1"/>
          <p:nvPr/>
        </p:nvSpPr>
        <p:spPr>
          <a:xfrm>
            <a:off x="2182283" y="1589539"/>
            <a:ext cx="7814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Learning Transferable Visual Models From Natural Language Supervision</a:t>
            </a:r>
            <a:endParaRPr lang="en-US" altLang="zh-CN" sz="2000" dirty="0"/>
          </a:p>
          <a:p>
            <a:pPr algn="ctr"/>
            <a:r>
              <a:rPr lang="zh-CN" altLang="en-US" sz="2000" dirty="0"/>
              <a:t>（</a:t>
            </a:r>
            <a:r>
              <a:rPr lang="en-US" altLang="zh-CN" sz="2000" dirty="0"/>
              <a:t>ICML2021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1BC4A8-0209-412F-A956-EE4D7C054215}"/>
              </a:ext>
            </a:extLst>
          </p:cNvPr>
          <p:cNvSpPr txBox="1"/>
          <p:nvPr/>
        </p:nvSpPr>
        <p:spPr>
          <a:xfrm>
            <a:off x="-6351" y="381564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VL-LTR: Learning Class-wise Visual-Linguistic</a:t>
            </a:r>
          </a:p>
          <a:p>
            <a:pPr algn="ctr"/>
            <a:r>
              <a:rPr lang="zh-CN" altLang="en-US" sz="2000" dirty="0"/>
              <a:t>Representation for Long-Tailed Visual Recognition</a:t>
            </a:r>
            <a:endParaRPr lang="en-US" altLang="zh-CN" sz="2000" dirty="0"/>
          </a:p>
          <a:p>
            <a:pPr algn="ctr"/>
            <a:r>
              <a:rPr lang="zh-CN" altLang="en-US" sz="2000" dirty="0"/>
              <a:t>（</a:t>
            </a:r>
            <a:r>
              <a:rPr lang="en-US" altLang="zh-CN" sz="2000" dirty="0"/>
              <a:t>ECCV2022</a:t>
            </a:r>
            <a:r>
              <a:rPr lang="zh-CN" altLang="en-US" sz="2000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10A8AC-7763-4D80-B8D5-483B1935D56F}"/>
              </a:ext>
            </a:extLst>
          </p:cNvPr>
          <p:cNvSpPr txBox="1"/>
          <p:nvPr/>
        </p:nvSpPr>
        <p:spPr>
          <a:xfrm>
            <a:off x="5964767" y="3815644"/>
            <a:ext cx="6159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Uniformly Distributed Category Prototype-Guided</a:t>
            </a:r>
          </a:p>
          <a:p>
            <a:pPr algn="ctr"/>
            <a:r>
              <a:rPr lang="zh-CN" altLang="en-US" sz="2000" dirty="0"/>
              <a:t>Vision-Language Framework for Long-Tail Recognition</a:t>
            </a:r>
            <a:endParaRPr lang="en-US" altLang="zh-CN" sz="2000" dirty="0"/>
          </a:p>
          <a:p>
            <a:pPr algn="ctr"/>
            <a:r>
              <a:rPr lang="zh-CN" altLang="en-US" sz="2000" dirty="0"/>
              <a:t>（</a:t>
            </a:r>
            <a:r>
              <a:rPr lang="en-US" altLang="zh-CN" sz="2000" dirty="0"/>
              <a:t>ACMMM2023</a:t>
            </a:r>
            <a:r>
              <a:rPr lang="zh-CN" altLang="en-US" sz="2000" dirty="0"/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5CF318-8257-49A5-A8CF-7C9CDBA587FA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041649" y="2297425"/>
            <a:ext cx="3048001" cy="151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C93EC46-9D39-4ABF-A933-2F0BC82BBA3E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6089650" y="2297425"/>
            <a:ext cx="2954867" cy="151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F9B140-0C9F-4F71-8030-988D3B9A1486}"/>
              </a:ext>
            </a:extLst>
          </p:cNvPr>
          <p:cNvCxnSpPr/>
          <p:nvPr/>
        </p:nvCxnSpPr>
        <p:spPr>
          <a:xfrm>
            <a:off x="5740400" y="4351867"/>
            <a:ext cx="44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38306"/>
      </p:ext>
    </p:extLst>
  </p:cSld>
  <p:clrMapOvr>
    <a:masterClrMapping/>
  </p:clrMapOvr>
  <p:transition spd="slow" advClick="0" advTm="1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2C87B2-E2D2-4695-BCED-81EB8A498A94}"/>
              </a:ext>
            </a:extLst>
          </p:cNvPr>
          <p:cNvSpPr txBox="1"/>
          <p:nvPr/>
        </p:nvSpPr>
        <p:spPr>
          <a:xfrm>
            <a:off x="266186" y="748506"/>
            <a:ext cx="43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CLIP</a:t>
            </a:r>
            <a:r>
              <a:rPr lang="zh-CN" altLang="en-US" dirty="0"/>
              <a:t>：</a:t>
            </a:r>
            <a:r>
              <a:rPr lang="en-US" altLang="zh-CN" dirty="0" err="1"/>
              <a:t>OpenAI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299C08-8EBC-4A22-BAB7-1D924A22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0" y="1464668"/>
            <a:ext cx="5735520" cy="49169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023FD6-9047-49B6-9F64-6BFF0A5E79D8}"/>
              </a:ext>
            </a:extLst>
          </p:cNvPr>
          <p:cNvSpPr txBox="1"/>
          <p:nvPr/>
        </p:nvSpPr>
        <p:spPr>
          <a:xfrm>
            <a:off x="266186" y="1129220"/>
            <a:ext cx="139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VL-LTR</a:t>
            </a:r>
            <a:r>
              <a:rPr lang="zh-CN" altLang="en-US" dirty="0"/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077EB9F-A0B0-4E10-A49A-03BAB486C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997" y="1464668"/>
            <a:ext cx="5178873" cy="509957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BAFA645-88B8-4AEF-A4DA-49616334B34B}"/>
              </a:ext>
            </a:extLst>
          </p:cNvPr>
          <p:cNvSpPr txBox="1"/>
          <p:nvPr/>
        </p:nvSpPr>
        <p:spPr>
          <a:xfrm>
            <a:off x="6523052" y="1131038"/>
            <a:ext cx="299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Prototype-Guided Framework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06357746"/>
      </p:ext>
    </p:extLst>
  </p:cSld>
  <p:clrMapOvr>
    <a:masterClrMapping/>
  </p:clrMapOvr>
  <p:transition spd="slow" advClick="0" advTm="1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CLIP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7AE6E8-A3F9-4460-AE52-9BFA1B9A5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2" y="1336343"/>
            <a:ext cx="9401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9714"/>
      </p:ext>
    </p:extLst>
  </p:cSld>
  <p:clrMapOvr>
    <a:masterClrMapping/>
  </p:clrMapOvr>
  <p:transition spd="slow" advClick="0" advTm="1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VL-LTR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06FF3-3C8E-484F-A6DF-098D141F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86" y="1119051"/>
            <a:ext cx="6850406" cy="51111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985ED19-02A3-4878-9D4F-759592AB613D}"/>
              </a:ext>
            </a:extLst>
          </p:cNvPr>
          <p:cNvSpPr/>
          <p:nvPr/>
        </p:nvSpPr>
        <p:spPr>
          <a:xfrm>
            <a:off x="2481794" y="2802611"/>
            <a:ext cx="1609105" cy="148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FE50FD-1053-419F-95BC-F24145B6E8CD}"/>
              </a:ext>
            </a:extLst>
          </p:cNvPr>
          <p:cNvSpPr/>
          <p:nvPr/>
        </p:nvSpPr>
        <p:spPr>
          <a:xfrm>
            <a:off x="6748994" y="1088222"/>
            <a:ext cx="2303371" cy="357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83974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>
            <a:extLst>
              <a:ext uri="{FF2B5EF4-FFF2-40B4-BE49-F238E27FC236}">
                <a16:creationId xmlns:a16="http://schemas.microsoft.com/office/drawing/2014/main" id="{2A2B0E2B-D098-4A8C-8D5C-D69BA39DE181}"/>
              </a:ext>
            </a:extLst>
          </p:cNvPr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VL-LTR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F471AB-D849-464B-8882-AB0623A8B573}"/>
              </a:ext>
            </a:extLst>
          </p:cNvPr>
          <p:cNvSpPr txBox="1"/>
          <p:nvPr/>
        </p:nvSpPr>
        <p:spPr>
          <a:xfrm>
            <a:off x="657252" y="92232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Stage1:Pretraining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6D5E4-76FC-432E-8A3C-4ED48D0F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959473"/>
            <a:ext cx="4548829" cy="3514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10C00C-8B67-46D0-BB43-77BA77CE3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618" y="1416548"/>
            <a:ext cx="3238500" cy="542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FE7E1-0CC3-48C6-9385-28B3BAC45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0" y="1884576"/>
            <a:ext cx="4838700" cy="2276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0FB2D1-8C31-483B-904B-AB7F706C7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1618" y="4199240"/>
            <a:ext cx="5397497" cy="17966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321AFF-295A-4EB9-A49D-3FF974A43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442" y="781074"/>
            <a:ext cx="3181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1737"/>
      </p:ext>
    </p:extLst>
  </p:cSld>
  <p:clrMapOvr>
    <a:masterClrMapping/>
  </p:clrMapOvr>
  <p:transition spd="slow" advClick="0" advTm="1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>
            <a:extLst>
              <a:ext uri="{FF2B5EF4-FFF2-40B4-BE49-F238E27FC236}">
                <a16:creationId xmlns:a16="http://schemas.microsoft.com/office/drawing/2014/main" id="{2A2B0E2B-D098-4A8C-8D5C-D69BA39DE181}"/>
              </a:ext>
            </a:extLst>
          </p:cNvPr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VL-LTR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F471AB-D849-464B-8882-AB0623A8B573}"/>
              </a:ext>
            </a:extLst>
          </p:cNvPr>
          <p:cNvSpPr txBox="1"/>
          <p:nvPr/>
        </p:nvSpPr>
        <p:spPr>
          <a:xfrm>
            <a:off x="657251" y="922329"/>
            <a:ext cx="387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Stage2:Language-Guided Recognition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423B55-D739-4412-8225-49A3937D6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03" y="1562101"/>
            <a:ext cx="2534098" cy="43735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0CD143-12D4-4B31-937F-BB70BF468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558" y="3447862"/>
            <a:ext cx="5343525" cy="20859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CD42496-099C-439C-99BA-633A99F06E08}"/>
              </a:ext>
            </a:extLst>
          </p:cNvPr>
          <p:cNvSpPr txBox="1"/>
          <p:nvPr/>
        </p:nvSpPr>
        <p:spPr>
          <a:xfrm>
            <a:off x="5325641" y="1795490"/>
            <a:ext cx="49613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Anchor Sentence Selection(</a:t>
            </a:r>
            <a:r>
              <a:rPr lang="en-US" altLang="zh-CN" dirty="0" err="1"/>
              <a:t>AnSS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建立一个特殊的图像数据集</a:t>
            </a:r>
            <a:r>
              <a:rPr lang="en-US" altLang="zh-CN" i="1" dirty="0"/>
              <a:t>I′</a:t>
            </a:r>
            <a:r>
              <a:rPr lang="zh-CN" altLang="en-US" dirty="0"/>
              <a:t>，每一类包含约五十张图像，选取距离</a:t>
            </a:r>
            <a:r>
              <a:rPr lang="en-US" altLang="zh-CN" i="1" dirty="0"/>
              <a:t>I′</a:t>
            </a:r>
            <a:r>
              <a:rPr lang="zh-CN" altLang="en-US" dirty="0"/>
              <a:t>最接近的</a:t>
            </a:r>
            <a:r>
              <a:rPr lang="en-US" altLang="zh-CN" i="1" dirty="0"/>
              <a:t>M</a:t>
            </a:r>
            <a:r>
              <a:rPr lang="zh-CN" altLang="en-US" dirty="0"/>
              <a:t>个文本句子作为锚文本</a:t>
            </a:r>
            <a:r>
              <a:rPr lang="en-US" altLang="zh-CN" i="1" dirty="0"/>
              <a:t>E</a:t>
            </a:r>
            <a:r>
              <a:rPr lang="en-US" altLang="zh-CN" i="1" baseline="30000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98209"/>
      </p:ext>
    </p:extLst>
  </p:cSld>
  <p:clrMapOvr>
    <a:masterClrMapping/>
  </p:clrMapOvr>
  <p:transition spd="slow" advClick="0" advTm="1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>
            <a:extLst>
              <a:ext uri="{FF2B5EF4-FFF2-40B4-BE49-F238E27FC236}">
                <a16:creationId xmlns:a16="http://schemas.microsoft.com/office/drawing/2014/main" id="{2A2B0E2B-D098-4A8C-8D5C-D69BA39DE181}"/>
              </a:ext>
            </a:extLst>
          </p:cNvPr>
          <p:cNvSpPr txBox="1"/>
          <p:nvPr/>
        </p:nvSpPr>
        <p:spPr>
          <a:xfrm>
            <a:off x="965199" y="-100014"/>
            <a:ext cx="730673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Methodology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Prototype-Guided Framework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126F62-EDE5-4E3C-84D0-FEB440411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66" y="974077"/>
            <a:ext cx="10219267" cy="52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9615"/>
      </p:ext>
    </p:extLst>
  </p:cSld>
  <p:clrMapOvr>
    <a:masterClrMapping/>
  </p:clrMapOvr>
  <p:transition spd="slow" advClick="0" advTm="1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FiMjRlYjRkODg2ZDk0OTllN2NiNzAxMTIyNjEzMmYifQ=="/>
</p:tagLst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707</Words>
  <Application>Microsoft Office PowerPoint</Application>
  <PresentationFormat>宽屏</PresentationFormat>
  <Paragraphs>152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Calibri Light</vt:lpstr>
      <vt:lpstr>Mongolian Baiti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Wotan Aldafodur</cp:lastModifiedBy>
  <cp:revision>115</cp:revision>
  <dcterms:created xsi:type="dcterms:W3CDTF">2019-03-09T08:01:00Z</dcterms:created>
  <dcterms:modified xsi:type="dcterms:W3CDTF">2024-11-09T08:36:15Z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3E6360C6DCCC423D98F5DA1985ABB2C1_12</vt:lpwstr>
  </property>
</Properties>
</file>