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 id="2147483666" r:id="rId3"/>
  </p:sldMasterIdLst>
  <p:notesMasterIdLst>
    <p:notesMasterId r:id="rId23"/>
  </p:notesMasterIdLst>
  <p:sldIdLst>
    <p:sldId id="3228" r:id="rId4"/>
    <p:sldId id="3346" r:id="rId5"/>
    <p:sldId id="548" r:id="rId6"/>
    <p:sldId id="3331" r:id="rId7"/>
    <p:sldId id="3258" r:id="rId8"/>
    <p:sldId id="3330" r:id="rId9"/>
    <p:sldId id="3314" r:id="rId10"/>
    <p:sldId id="3332" r:id="rId11"/>
    <p:sldId id="3341" r:id="rId12"/>
    <p:sldId id="3342" r:id="rId13"/>
    <p:sldId id="3339" r:id="rId14"/>
    <p:sldId id="3338" r:id="rId15"/>
    <p:sldId id="3343" r:id="rId16"/>
    <p:sldId id="3312" r:id="rId17"/>
    <p:sldId id="3347" r:id="rId18"/>
    <p:sldId id="3334" r:id="rId19"/>
    <p:sldId id="3335" r:id="rId20"/>
    <p:sldId id="3348" r:id="rId21"/>
    <p:sldId id="3337"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A767DA5-4402-4547-8109-4F22DDDDDAFA}">
          <p14:sldIdLst>
            <p14:sldId id="3228"/>
            <p14:sldId id="3346"/>
            <p14:sldId id="548"/>
            <p14:sldId id="3331"/>
            <p14:sldId id="3258"/>
            <p14:sldId id="3330"/>
            <p14:sldId id="3314"/>
            <p14:sldId id="3332"/>
            <p14:sldId id="3341"/>
            <p14:sldId id="3342"/>
            <p14:sldId id="3339"/>
            <p14:sldId id="3338"/>
            <p14:sldId id="3343"/>
            <p14:sldId id="3312"/>
            <p14:sldId id="3347"/>
            <p14:sldId id="3334"/>
            <p14:sldId id="3335"/>
            <p14:sldId id="3348"/>
            <p14:sldId id="3337"/>
          </p14:sldIdLst>
        </p14:section>
      </p14:sectionLst>
    </p:ext>
    <p:ext uri="{EFAFB233-063F-42B5-8137-9DF3F51BA10A}">
      <p15:sldGuideLst xmlns:p15="http://schemas.microsoft.com/office/powerpoint/2012/main">
        <p15:guide id="1" orient="horz" pos="207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DB7"/>
    <a:srgbClr val="92D4F1"/>
    <a:srgbClr val="8FD3F1"/>
    <a:srgbClr val="1A78C3"/>
    <a:srgbClr val="1A78C2"/>
    <a:srgbClr val="1B6299"/>
    <a:srgbClr val="8609AD"/>
    <a:srgbClr val="1C6299"/>
    <a:srgbClr val="1B6298"/>
    <a:srgbClr val="96C4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8" autoAdjust="0"/>
    <p:restoredTop sz="94930" autoAdjust="0"/>
  </p:normalViewPr>
  <p:slideViewPr>
    <p:cSldViewPr snapToGrid="0" showGuides="1">
      <p:cViewPr varScale="1">
        <p:scale>
          <a:sx n="77" d="100"/>
          <a:sy n="77" d="100"/>
        </p:scale>
        <p:origin x="811" y="91"/>
      </p:cViewPr>
      <p:guideLst>
        <p:guide orient="horz" pos="2078"/>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gs" Target="tags/tag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93C12-D317-442F-945E-D6517EECB5C8}" type="datetimeFigureOut">
              <a:rPr lang="zh-CN" altLang="en-US" smtClean="0"/>
              <a:t>2025/3/15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33A62-8780-4CAA-8D19-25292B7F568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404040"/>
                </a:solidFill>
                <a:effectLst/>
                <a:latin typeface="Inter"/>
              </a:rPr>
              <a:t>EM</a:t>
            </a:r>
            <a:r>
              <a:rPr lang="zh-CN" altLang="en-US" b="0" i="0" dirty="0">
                <a:solidFill>
                  <a:srgbClr val="404040"/>
                </a:solidFill>
                <a:effectLst/>
                <a:latin typeface="Inter"/>
              </a:rPr>
              <a:t>算法用于拟合 </a:t>
            </a:r>
            <a:r>
              <a:rPr lang="en-US" altLang="zh-CN" b="1" i="0" dirty="0" err="1">
                <a:solidFill>
                  <a:srgbClr val="404040"/>
                </a:solidFill>
                <a:effectLst/>
                <a:latin typeface="Inter"/>
              </a:rPr>
              <a:t>csOOD</a:t>
            </a:r>
            <a:r>
              <a:rPr lang="en-US" altLang="zh-CN" b="1" i="0" dirty="0">
                <a:solidFill>
                  <a:srgbClr val="404040"/>
                </a:solidFill>
                <a:effectLst/>
                <a:latin typeface="Inter"/>
              </a:rPr>
              <a:t> </a:t>
            </a:r>
            <a:r>
              <a:rPr lang="zh-CN" altLang="en-US" b="1" i="0" dirty="0">
                <a:solidFill>
                  <a:srgbClr val="404040"/>
                </a:solidFill>
                <a:effectLst/>
                <a:latin typeface="Inter"/>
              </a:rPr>
              <a:t>分数 </a:t>
            </a:r>
            <a:r>
              <a:rPr lang="en-US" altLang="zh-CN" b="1" i="0" dirty="0">
                <a:solidFill>
                  <a:srgbClr val="404040"/>
                </a:solidFill>
                <a:effectLst/>
                <a:latin typeface="KaTeX_Main"/>
              </a:rPr>
              <a:t>S(x)</a:t>
            </a:r>
            <a:r>
              <a:rPr lang="zh-CN" altLang="en-US" b="0" i="0" dirty="0">
                <a:solidFill>
                  <a:srgbClr val="404040"/>
                </a:solidFill>
                <a:effectLst/>
                <a:latin typeface="Inter"/>
              </a:rPr>
              <a:t>的双峰分布</a:t>
            </a:r>
            <a:r>
              <a:rPr lang="en-US" altLang="zh-CN" b="0" i="0" dirty="0">
                <a:solidFill>
                  <a:srgbClr val="404040"/>
                </a:solidFill>
                <a:effectLst/>
                <a:latin typeface="Inter"/>
              </a:rPr>
              <a:t>,</a:t>
            </a:r>
            <a:r>
              <a:rPr lang="en-US" altLang="zh-CN" b="0" dirty="0">
                <a:solidFill>
                  <a:srgbClr val="404040"/>
                </a:solidFill>
                <a:effectLst/>
                <a:latin typeface="KaTeX_Main"/>
              </a:rPr>
              <a:t> </a:t>
            </a:r>
            <a:br>
              <a:rPr lang="en-US" altLang="zh-CN" b="0" dirty="0">
                <a:solidFill>
                  <a:srgbClr val="404040"/>
                </a:solidFill>
                <a:effectLst/>
                <a:latin typeface="KaTeX_Main"/>
              </a:rPr>
            </a:br>
            <a:r>
              <a:rPr lang="en-US" altLang="zh-CN" b="0" dirty="0">
                <a:solidFill>
                  <a:srgbClr val="404040"/>
                </a:solidFill>
                <a:effectLst/>
                <a:latin typeface="KaTeX_Caligraphic"/>
              </a:rPr>
              <a:t>P</a:t>
            </a:r>
            <a:r>
              <a:rPr lang="en-US" altLang="zh-CN" b="0" dirty="0">
                <a:solidFill>
                  <a:srgbClr val="404040"/>
                </a:solidFill>
                <a:effectLst/>
                <a:latin typeface="KaTeX_Main"/>
              </a:rPr>
              <a:t>(</a:t>
            </a:r>
            <a:r>
              <a:rPr lang="en-US" altLang="zh-CN" b="1" dirty="0">
                <a:solidFill>
                  <a:srgbClr val="404040"/>
                </a:solidFill>
                <a:effectLst/>
                <a:latin typeface="KaTeX_Main"/>
              </a:rPr>
              <a:t>x</a:t>
            </a:r>
            <a:r>
              <a:rPr lang="en-US" altLang="zh-CN" b="0" dirty="0">
                <a:solidFill>
                  <a:srgbClr val="404040"/>
                </a:solidFill>
                <a:effectLst/>
                <a:latin typeface="KaTeX_Main"/>
              </a:rPr>
              <a:t>)</a:t>
            </a:r>
            <a:r>
              <a:rPr lang="en-US" altLang="zh-CN" b="0" i="0" dirty="0">
                <a:solidFill>
                  <a:srgbClr val="404040"/>
                </a:solidFill>
                <a:effectLst/>
                <a:latin typeface="Inter"/>
              </a:rPr>
              <a:t> </a:t>
            </a:r>
            <a:r>
              <a:rPr lang="zh-CN" altLang="en-US" b="0" i="0" dirty="0">
                <a:solidFill>
                  <a:srgbClr val="404040"/>
                </a:solidFill>
                <a:effectLst/>
                <a:latin typeface="Inter"/>
              </a:rPr>
              <a:t>是通过高斯混合模型（</a:t>
            </a:r>
            <a:r>
              <a:rPr lang="en-US" altLang="zh-CN" b="0" i="0" dirty="0">
                <a:solidFill>
                  <a:srgbClr val="404040"/>
                </a:solidFill>
                <a:effectLst/>
                <a:latin typeface="Inter"/>
              </a:rPr>
              <a:t>Gaussian Mixture Model, GMM</a:t>
            </a:r>
            <a:r>
              <a:rPr lang="zh-CN" altLang="en-US" b="0" i="0" dirty="0">
                <a:solidFill>
                  <a:srgbClr val="404040"/>
                </a:solidFill>
                <a:effectLst/>
                <a:latin typeface="Inter"/>
              </a:rPr>
              <a:t>）建模的 </a:t>
            </a:r>
            <a:r>
              <a:rPr lang="en-US" altLang="zh-CN" b="0" i="1" dirty="0">
                <a:solidFill>
                  <a:srgbClr val="404040"/>
                </a:solidFill>
                <a:effectLst/>
                <a:latin typeface="KaTeX_Math"/>
              </a:rPr>
              <a:t>S</a:t>
            </a:r>
            <a:r>
              <a:rPr lang="en-US" altLang="zh-CN" b="0" dirty="0">
                <a:solidFill>
                  <a:srgbClr val="404040"/>
                </a:solidFill>
                <a:effectLst/>
                <a:latin typeface="KaTeX_Main"/>
              </a:rPr>
              <a:t>(</a:t>
            </a:r>
            <a:r>
              <a:rPr lang="en-US" altLang="zh-CN" b="1" dirty="0">
                <a:solidFill>
                  <a:srgbClr val="404040"/>
                </a:solidFill>
                <a:effectLst/>
                <a:latin typeface="KaTeX_Main"/>
              </a:rPr>
              <a:t>x</a:t>
            </a:r>
            <a:r>
              <a:rPr lang="en-US" altLang="zh-CN" b="0" dirty="0">
                <a:solidFill>
                  <a:srgbClr val="404040"/>
                </a:solidFill>
                <a:effectLst/>
                <a:latin typeface="KaTeX_Main"/>
              </a:rPr>
              <a:t>)</a:t>
            </a:r>
            <a:r>
              <a:rPr lang="en-US" altLang="zh-CN" b="0" i="0" dirty="0">
                <a:solidFill>
                  <a:srgbClr val="404040"/>
                </a:solidFill>
                <a:effectLst/>
                <a:latin typeface="Inter"/>
              </a:rPr>
              <a:t> </a:t>
            </a:r>
            <a:r>
              <a:rPr lang="zh-CN" altLang="en-US" b="0" i="0" dirty="0">
                <a:solidFill>
                  <a:srgbClr val="404040"/>
                </a:solidFill>
                <a:effectLst/>
                <a:latin typeface="Inter"/>
              </a:rPr>
              <a:t>的分布</a:t>
            </a:r>
            <a:endParaRPr lang="en-US" altLang="zh-CN" b="0" i="0" dirty="0">
              <a:solidFill>
                <a:srgbClr val="404040"/>
              </a:solidFill>
              <a:effectLst/>
              <a:latin typeface="Inter"/>
            </a:endParaRPr>
          </a:p>
          <a:p>
            <a:r>
              <a:rPr lang="zh-CN" altLang="en-US" b="0" i="0" dirty="0">
                <a:solidFill>
                  <a:srgbClr val="000000"/>
                </a:solidFill>
                <a:effectLst/>
                <a:latin typeface="PingFang SC"/>
              </a:rPr>
              <a:t>是一种迭代优化算法，主要用于含有隐变量的概率模型参数的估计。</a:t>
            </a:r>
            <a:r>
              <a:rPr lang="en-US" altLang="zh-CN" b="0" i="0" dirty="0">
                <a:solidFill>
                  <a:srgbClr val="000000"/>
                </a:solidFill>
                <a:effectLst/>
                <a:latin typeface="PingFang SC"/>
              </a:rPr>
              <a:t>EM</a:t>
            </a:r>
            <a:r>
              <a:rPr lang="zh-CN" altLang="en-US" b="0" i="0" dirty="0">
                <a:solidFill>
                  <a:srgbClr val="000000"/>
                </a:solidFill>
                <a:effectLst/>
                <a:latin typeface="PingFang SC"/>
              </a:rPr>
              <a:t>算法的基本思想是：如果给定模型的参数，那么可以根据模型计算出隐变量的期望值；反过来，如果给定隐变量的值，那么可以通过最大化似然函数来估计模型的参数。</a:t>
            </a:r>
            <a:r>
              <a:rPr lang="en-US" altLang="zh-CN" b="0" i="0" dirty="0">
                <a:solidFill>
                  <a:srgbClr val="000000"/>
                </a:solidFill>
                <a:effectLst/>
                <a:latin typeface="PingFang SC"/>
              </a:rPr>
              <a:t>EM</a:t>
            </a:r>
            <a:r>
              <a:rPr lang="zh-CN" altLang="en-US" b="0" i="0" dirty="0">
                <a:solidFill>
                  <a:srgbClr val="000000"/>
                </a:solidFill>
                <a:effectLst/>
                <a:latin typeface="PingFang SC"/>
              </a:rPr>
              <a:t>算法就是通过交替进行这两步来找到参数的最大似然估计。</a:t>
            </a:r>
            <a:endParaRPr lang="en-US" altLang="zh-CN" b="0" i="0" dirty="0">
              <a:solidFill>
                <a:srgbClr val="000000"/>
              </a:solidFill>
              <a:effectLst/>
              <a:latin typeface="PingFang SC"/>
            </a:endParaRPr>
          </a:p>
          <a:p>
            <a:r>
              <a:rPr lang="zh-CN" altLang="en-US" b="0" i="0" dirty="0">
                <a:solidFill>
                  <a:srgbClr val="2C2C36"/>
                </a:solidFill>
                <a:effectLst/>
                <a:latin typeface="-apple-system"/>
              </a:rPr>
              <a:t>隐变量指的是在统计模型中没有直接观测到，但影响着观测数据的随机变量。它们的存在使得直接应用传统的参数估计方法变得困难。</a:t>
            </a:r>
            <a:endParaRPr lang="en-US" altLang="zh-CN" b="0" i="0" dirty="0">
              <a:solidFill>
                <a:srgbClr val="2C2C36"/>
              </a:solidFill>
              <a:effectLst/>
              <a:latin typeface="-apple-system"/>
            </a:endParaRPr>
          </a:p>
          <a:p>
            <a:r>
              <a:rPr lang="zh-CN" altLang="en-US" b="0" i="0" dirty="0">
                <a:solidFill>
                  <a:srgbClr val="2C2C36"/>
                </a:solidFill>
                <a:effectLst/>
                <a:latin typeface="-apple-system"/>
              </a:rPr>
              <a:t>本论文中的隐变量是</a:t>
            </a:r>
            <a:r>
              <a:rPr lang="zh-CN" altLang="en-US" b="0" i="0" dirty="0">
                <a:solidFill>
                  <a:srgbClr val="404040"/>
                </a:solidFill>
                <a:effectLst/>
                <a:latin typeface="Inter"/>
              </a:rPr>
              <a:t>样本的类别归属，</a:t>
            </a:r>
            <a:r>
              <a:rPr lang="zh-CN" altLang="en-US" sz="1200" b="0" i="0" kern="1200" dirty="0">
                <a:solidFill>
                  <a:schemeClr val="tx1"/>
                </a:solidFill>
                <a:effectLst/>
                <a:latin typeface="+mn-lt"/>
                <a:ea typeface="+mn-ea"/>
                <a:cs typeface="+mn-cs"/>
              </a:rPr>
              <a:t>样本属于已知类还是未知类，</a:t>
            </a:r>
            <a:r>
              <a:rPr lang="zh-CN" altLang="en-US" b="0" i="0" dirty="0">
                <a:solidFill>
                  <a:srgbClr val="2C2C36"/>
                </a:solidFill>
                <a:effectLst/>
                <a:latin typeface="KaTeX_Main"/>
              </a:rPr>
              <a:t> </a:t>
            </a:r>
            <a:r>
              <a:rPr lang="en-US" altLang="zh-CN" b="0" i="1" dirty="0">
                <a:solidFill>
                  <a:srgbClr val="2C2C36"/>
                </a:solidFill>
                <a:effectLst/>
                <a:latin typeface="KaTeX_Math"/>
              </a:rPr>
              <a:t>π</a:t>
            </a:r>
            <a:r>
              <a:rPr lang="en-US" altLang="zh-CN" b="0" i="0" dirty="0">
                <a:solidFill>
                  <a:srgbClr val="2C2C36"/>
                </a:solidFill>
                <a:effectLst/>
                <a:latin typeface="KaTeX_Main"/>
              </a:rPr>
              <a:t>(</a:t>
            </a:r>
            <a:r>
              <a:rPr lang="en-US" altLang="zh-CN" b="0" i="1" dirty="0">
                <a:solidFill>
                  <a:srgbClr val="2C2C36"/>
                </a:solidFill>
                <a:effectLst/>
                <a:latin typeface="KaTeX_Math"/>
              </a:rPr>
              <a:t>x</a:t>
            </a:r>
            <a:r>
              <a:rPr lang="en-US" altLang="zh-CN" b="0" i="0" dirty="0">
                <a:solidFill>
                  <a:srgbClr val="2C2C36"/>
                </a:solidFill>
                <a:effectLst/>
                <a:latin typeface="KaTeX_Main"/>
              </a:rPr>
              <a:t>)</a:t>
            </a:r>
            <a:r>
              <a:rPr lang="zh-CN" altLang="en-US" b="0" i="0" dirty="0">
                <a:solidFill>
                  <a:srgbClr val="2C2C36"/>
                </a:solidFill>
                <a:effectLst/>
                <a:latin typeface="-apple-system"/>
              </a:rPr>
              <a:t> 是用来估计这一隐变量的后验概率</a:t>
            </a:r>
            <a:endParaRPr lang="en-US" altLang="zh-CN" b="0" i="0" dirty="0">
              <a:solidFill>
                <a:srgbClr val="2C2C36"/>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404040"/>
                </a:solidFill>
                <a:effectLst/>
                <a:latin typeface="Inter"/>
              </a:rPr>
              <a:t>在 </a:t>
            </a:r>
            <a:r>
              <a:rPr lang="en-US" altLang="zh-CN" b="0" i="0" dirty="0">
                <a:solidFill>
                  <a:srgbClr val="404040"/>
                </a:solidFill>
                <a:effectLst/>
                <a:latin typeface="Inter"/>
              </a:rPr>
              <a:t>E</a:t>
            </a:r>
            <a:r>
              <a:rPr lang="zh-CN" altLang="en-US" b="0" i="0" dirty="0">
                <a:solidFill>
                  <a:srgbClr val="404040"/>
                </a:solidFill>
                <a:effectLst/>
                <a:latin typeface="Inter"/>
              </a:rPr>
              <a:t>步 中，基于当前模型参数，计算隐变量</a:t>
            </a:r>
            <a:r>
              <a:rPr lang="en-US" altLang="zh-CN" b="0" i="0" dirty="0">
                <a:solidFill>
                  <a:srgbClr val="404040"/>
                </a:solidFill>
                <a:effectLst/>
                <a:latin typeface="KaTeX_Main"/>
              </a:rPr>
              <a:t>z</a:t>
            </a:r>
            <a:r>
              <a:rPr lang="zh-CN" altLang="en-US" b="0" i="0" dirty="0">
                <a:solidFill>
                  <a:srgbClr val="404040"/>
                </a:solidFill>
                <a:effectLst/>
                <a:latin typeface="Inter"/>
              </a:rPr>
              <a:t>的 </a:t>
            </a:r>
            <a:r>
              <a:rPr lang="zh-CN" altLang="en-US" b="1" i="0" dirty="0">
                <a:solidFill>
                  <a:srgbClr val="404040"/>
                </a:solidFill>
                <a:effectLst/>
                <a:latin typeface="Inter"/>
              </a:rPr>
              <a:t>后验概率</a:t>
            </a:r>
            <a:r>
              <a:rPr lang="zh-CN" altLang="en-US" b="0" i="0" dirty="0">
                <a:solidFill>
                  <a:srgbClr val="404040"/>
                </a:solidFill>
                <a:effectLst/>
                <a:latin typeface="Inter"/>
              </a:rPr>
              <a:t>，即样本属于 </a:t>
            </a:r>
            <a:r>
              <a:rPr lang="en-US" altLang="zh-CN" b="0" i="0" dirty="0" err="1">
                <a:solidFill>
                  <a:srgbClr val="404040"/>
                </a:solidFill>
                <a:effectLst/>
                <a:latin typeface="Inter"/>
              </a:rPr>
              <a:t>csID</a:t>
            </a:r>
            <a:r>
              <a:rPr lang="en-US" altLang="zh-CN" b="0" i="0" dirty="0">
                <a:solidFill>
                  <a:srgbClr val="404040"/>
                </a:solidFill>
                <a:effectLst/>
                <a:latin typeface="Inter"/>
              </a:rPr>
              <a:t> </a:t>
            </a:r>
            <a:r>
              <a:rPr lang="zh-CN" altLang="en-US" b="0" i="0" dirty="0">
                <a:solidFill>
                  <a:srgbClr val="404040"/>
                </a:solidFill>
                <a:effectLst/>
                <a:latin typeface="Inter"/>
              </a:rPr>
              <a:t>和 </a:t>
            </a:r>
            <a:r>
              <a:rPr lang="en-US" altLang="zh-CN" b="0" i="0" dirty="0" err="1">
                <a:solidFill>
                  <a:srgbClr val="404040"/>
                </a:solidFill>
                <a:effectLst/>
                <a:latin typeface="Inter"/>
              </a:rPr>
              <a:t>csOOD</a:t>
            </a:r>
            <a:r>
              <a:rPr lang="en-US" altLang="zh-CN" b="0" i="0" dirty="0">
                <a:solidFill>
                  <a:srgbClr val="404040"/>
                </a:solidFill>
                <a:effectLst/>
                <a:latin typeface="Inter"/>
              </a:rPr>
              <a:t> </a:t>
            </a:r>
            <a:r>
              <a:rPr lang="zh-CN" altLang="en-US" b="0" i="0" dirty="0">
                <a:solidFill>
                  <a:srgbClr val="404040"/>
                </a:solidFill>
                <a:effectLst/>
                <a:latin typeface="Inter"/>
              </a:rPr>
              <a:t>的概率。在 </a:t>
            </a:r>
            <a:r>
              <a:rPr lang="en-US" altLang="zh-CN" b="0" i="0" dirty="0">
                <a:solidFill>
                  <a:srgbClr val="404040"/>
                </a:solidFill>
                <a:effectLst/>
                <a:latin typeface="Inter"/>
              </a:rPr>
              <a:t>M</a:t>
            </a:r>
            <a:r>
              <a:rPr lang="zh-CN" altLang="en-US" b="0" i="0" dirty="0">
                <a:solidFill>
                  <a:srgbClr val="404040"/>
                </a:solidFill>
                <a:effectLst/>
                <a:latin typeface="Inter"/>
              </a:rPr>
              <a:t>步 中，基于 </a:t>
            </a:r>
            <a:r>
              <a:rPr lang="en-US" altLang="zh-CN" b="0" i="0" dirty="0">
                <a:solidFill>
                  <a:srgbClr val="404040"/>
                </a:solidFill>
                <a:effectLst/>
                <a:latin typeface="Inter"/>
              </a:rPr>
              <a:t>E</a:t>
            </a:r>
            <a:r>
              <a:rPr lang="zh-CN" altLang="en-US" b="0" i="0" dirty="0">
                <a:solidFill>
                  <a:srgbClr val="404040"/>
                </a:solidFill>
                <a:effectLst/>
                <a:latin typeface="Inter"/>
              </a:rPr>
              <a:t>步 计算的后验概率，更新模型参数以最大化似然函数。</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i="0" dirty="0">
              <a:solidFill>
                <a:srgbClr val="404040"/>
              </a:solidFill>
              <a:effectLst/>
              <a:latin typeface="Inter"/>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406237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t" latinLnBrk="0" hangingPunct="1">
              <a:lnSpc>
                <a:spcPct val="100000"/>
              </a:lnSpc>
              <a:spcBef>
                <a:spcPts val="0"/>
              </a:spcBef>
              <a:spcAft>
                <a:spcPts val="0"/>
              </a:spcAft>
              <a:buClrTx/>
              <a:buSzTx/>
              <a:buFont typeface="Arial" panose="020B0604020202020204" pitchFamily="34" charset="0"/>
              <a:buNone/>
              <a:tabLst/>
              <a:defRPr/>
            </a:pPr>
            <a:r>
              <a:rPr lang="zh-CN" altLang="en-US" b="0" i="0" dirty="0">
                <a:solidFill>
                  <a:srgbClr val="404040"/>
                </a:solidFill>
                <a:effectLst/>
                <a:latin typeface="Inter"/>
              </a:rPr>
              <a:t>在测试时自适应（</a:t>
            </a:r>
            <a:r>
              <a:rPr lang="en-US" altLang="zh-CN" b="0" i="0" dirty="0">
                <a:solidFill>
                  <a:srgbClr val="404040"/>
                </a:solidFill>
                <a:effectLst/>
                <a:latin typeface="Inter"/>
              </a:rPr>
              <a:t>TTA</a:t>
            </a:r>
            <a:r>
              <a:rPr lang="zh-CN" altLang="en-US" b="0" i="0" dirty="0">
                <a:solidFill>
                  <a:srgbClr val="404040"/>
                </a:solidFill>
                <a:effectLst/>
                <a:latin typeface="Inter"/>
              </a:rPr>
              <a:t>）中，如果仅对单个样本的预测分布进行熵最小化，模型可能会倾向于将所有样本预测为同一个类别，从而导致模型崩溃。</a:t>
            </a:r>
          </a:p>
          <a:p>
            <a:pPr algn="l" fontAlgn="t">
              <a:buFont typeface="Arial" panose="020B0604020202020204" pitchFamily="34" charset="0"/>
              <a:buNone/>
            </a:pPr>
            <a:endParaRPr lang="en-US" altLang="zh-CN" b="1" i="0" dirty="0">
              <a:solidFill>
                <a:srgbClr val="2C2C36"/>
              </a:solidFill>
              <a:effectLst/>
              <a:latin typeface="-apple-system"/>
            </a:endParaRPr>
          </a:p>
          <a:p>
            <a:pPr algn="l" fontAlgn="t">
              <a:buFont typeface="Arial" panose="020B0604020202020204" pitchFamily="34" charset="0"/>
              <a:buChar char="•"/>
            </a:pPr>
            <a:r>
              <a:rPr lang="zh-CN" altLang="en-US" b="1" i="0" dirty="0">
                <a:solidFill>
                  <a:srgbClr val="2C2C36"/>
                </a:solidFill>
                <a:effectLst/>
                <a:latin typeface="-apple-system"/>
              </a:rPr>
              <a:t>平均输出概率分布 </a:t>
            </a:r>
            <a:r>
              <a:rPr lang="zh-CN" altLang="en-US" b="0" i="0" dirty="0">
                <a:solidFill>
                  <a:srgbClr val="2C2C36"/>
                </a:solidFill>
                <a:effectLst/>
                <a:latin typeface="-apple-system"/>
              </a:rPr>
              <a:t>反映了模型对整个批次中所有样本的整体预测倾向。如果模型对某些类别有较强的偏好，那么对应值会较大；反之，如果模型对所有类别的预测都较为均匀，值会接近相等。</a:t>
            </a:r>
          </a:p>
          <a:p>
            <a:pPr algn="l" fontAlgn="t">
              <a:buFont typeface="Arial" panose="020B0604020202020204" pitchFamily="34" charset="0"/>
              <a:buChar char="•"/>
            </a:pPr>
            <a:r>
              <a:rPr lang="zh-CN" altLang="en-US" b="1" i="0" dirty="0">
                <a:solidFill>
                  <a:srgbClr val="2C2C36"/>
                </a:solidFill>
                <a:effectLst/>
                <a:latin typeface="-apple-system"/>
              </a:rPr>
              <a:t>平均熵 </a:t>
            </a:r>
            <a:r>
              <a:rPr lang="zh-CN" altLang="en-US" b="0" i="0" dirty="0">
                <a:solidFill>
                  <a:srgbClr val="2C2C36"/>
                </a:solidFill>
                <a:effectLst/>
                <a:latin typeface="-apple-system"/>
              </a:rPr>
              <a:t>衡量了这个整体预测倾向的不确定性。较高的熵意味着模型对所有类别的预测较为均匀，较低的熵则表明模型倾向于某些特定类别。</a:t>
            </a:r>
            <a:endParaRPr lang="en-US" altLang="zh-CN" b="0" i="0" dirty="0">
              <a:solidFill>
                <a:srgbClr val="2C2C36"/>
              </a:solidFill>
              <a:effectLst/>
              <a:latin typeface="-apple-system"/>
            </a:endParaRPr>
          </a:p>
          <a:p>
            <a:pPr marL="0" marR="0" lvl="0" indent="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zh-CN" altLang="en-US" b="0" i="0" dirty="0">
                <a:solidFill>
                  <a:srgbClr val="404040"/>
                </a:solidFill>
                <a:effectLst/>
                <a:latin typeface="Inter"/>
              </a:rPr>
              <a:t>边际熵是指模型在整个测试数据集上的平均预测分布的熵</a:t>
            </a:r>
            <a:r>
              <a:rPr lang="zh-CN" altLang="en-US" b="0" i="0" dirty="0">
                <a:solidFill>
                  <a:srgbClr val="2C2C36"/>
                </a:solidFill>
                <a:effectLst/>
                <a:latin typeface="-apple-system"/>
              </a:rPr>
              <a:t>，</a:t>
            </a:r>
            <a:r>
              <a:rPr lang="zh-CN" altLang="en-US" b="1" i="0" dirty="0">
                <a:solidFill>
                  <a:srgbClr val="404040"/>
                </a:solidFill>
                <a:effectLst/>
                <a:latin typeface="Inter"/>
              </a:rPr>
              <a:t>模型崩溃</a:t>
            </a:r>
            <a:r>
              <a:rPr lang="zh-CN" altLang="en-US" b="0" i="0" dirty="0">
                <a:solidFill>
                  <a:srgbClr val="404040"/>
                </a:solidFill>
                <a:effectLst/>
                <a:latin typeface="Inter"/>
              </a:rPr>
              <a:t>是指模型对所有输入样本都预测为同一个类别，导致模型失去判别能力，通过最大化边际熵，可以鼓励模型在整个批次上保持预测分布的多样性，避免模型崩溃。</a:t>
            </a:r>
          </a:p>
          <a:p>
            <a:pPr algn="l" fontAlgn="t">
              <a:buFont typeface="Arial" panose="020B0604020202020204" pitchFamily="34" charset="0"/>
              <a:buChar char="•"/>
            </a:pPr>
            <a:endParaRPr lang="zh-CN" altLang="en-US" b="0" i="0" dirty="0">
              <a:solidFill>
                <a:srgbClr val="2C2C36"/>
              </a:solidFill>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551721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274662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04040"/>
                </a:solidFill>
                <a:effectLst/>
                <a:latin typeface="Inter"/>
              </a:rPr>
              <a:t>为了避免硬分类（</a:t>
            </a:r>
            <a:r>
              <a:rPr lang="en-US" altLang="zh-CN" b="0" i="0" dirty="0">
                <a:solidFill>
                  <a:srgbClr val="404040"/>
                </a:solidFill>
                <a:effectLst/>
                <a:latin typeface="Inter"/>
              </a:rPr>
              <a:t>Hard Partition</a:t>
            </a:r>
            <a:r>
              <a:rPr lang="zh-CN" altLang="en-US" b="0" i="0" dirty="0">
                <a:solidFill>
                  <a:srgbClr val="404040"/>
                </a:solidFill>
                <a:effectLst/>
                <a:latin typeface="Inter"/>
              </a:rPr>
              <a:t>）带来的噪声，</a:t>
            </a:r>
            <a:r>
              <a:rPr lang="en-US" altLang="zh-CN" b="0" i="0" dirty="0" err="1">
                <a:solidFill>
                  <a:srgbClr val="404040"/>
                </a:solidFill>
                <a:effectLst/>
                <a:latin typeface="Inter"/>
              </a:rPr>
              <a:t>UniEnt</a:t>
            </a:r>
            <a:r>
              <a:rPr lang="en-US" altLang="zh-CN" b="0" i="0" dirty="0">
                <a:solidFill>
                  <a:srgbClr val="404040"/>
                </a:solidFill>
                <a:effectLst/>
                <a:latin typeface="Inter"/>
              </a:rPr>
              <a:t>+ </a:t>
            </a:r>
            <a:r>
              <a:rPr lang="zh-CN" altLang="en-US" b="0" i="0" dirty="0">
                <a:solidFill>
                  <a:srgbClr val="404040"/>
                </a:solidFill>
                <a:effectLst/>
                <a:latin typeface="Inter"/>
              </a:rPr>
              <a:t>引入了样本级置信度权重，动态调整每个样本对模型优化的贡献</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367144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遵循</a:t>
            </a:r>
            <a:r>
              <a:rPr lang="en-US" altLang="zh-CN" dirty="0"/>
              <a:t>OSTTA [ 27 ]</a:t>
            </a:r>
            <a:r>
              <a:rPr lang="zh-CN" altLang="en-US" dirty="0"/>
              <a:t>的方法，我们将相同的损坏类型应用到原始的</a:t>
            </a:r>
            <a:r>
              <a:rPr lang="en-US" altLang="zh-CN" dirty="0"/>
              <a:t>SVHN [ 34 ]</a:t>
            </a:r>
            <a:r>
              <a:rPr lang="zh-CN" altLang="en-US" dirty="0"/>
              <a:t>和</a:t>
            </a:r>
            <a:r>
              <a:rPr lang="en-US" altLang="zh-CN" dirty="0"/>
              <a:t>ImageNet - O [ 18 ]</a:t>
            </a:r>
            <a:r>
              <a:rPr lang="zh-CN" altLang="en-US" dirty="0"/>
              <a:t>测试集，生成</a:t>
            </a:r>
            <a:r>
              <a:rPr lang="en-US" altLang="zh-CN" dirty="0"/>
              <a:t>SVHN - C</a:t>
            </a:r>
            <a:r>
              <a:rPr lang="zh-CN" altLang="en-US" dirty="0"/>
              <a:t>和</a:t>
            </a:r>
            <a:r>
              <a:rPr lang="en-US" altLang="zh-CN" dirty="0"/>
              <a:t>ImageNet - O - C</a:t>
            </a:r>
            <a:r>
              <a:rPr lang="zh-CN" altLang="en-US" dirty="0"/>
              <a:t>数据集。我们使用</a:t>
            </a:r>
            <a:r>
              <a:rPr lang="en-US" altLang="zh-CN" dirty="0"/>
              <a:t>SVHN - C</a:t>
            </a:r>
            <a:r>
              <a:rPr lang="zh-CN" altLang="en-US" dirty="0"/>
              <a:t>和</a:t>
            </a:r>
            <a:r>
              <a:rPr lang="en-US" altLang="zh-CN" dirty="0" err="1"/>
              <a:t>ImageNetO</a:t>
            </a:r>
            <a:r>
              <a:rPr lang="en-US" altLang="zh-CN" dirty="0"/>
              <a:t> - C</a:t>
            </a:r>
            <a:r>
              <a:rPr lang="zh-CN" altLang="en-US" dirty="0"/>
              <a:t>分别作为</a:t>
            </a:r>
            <a:r>
              <a:rPr lang="en-US" altLang="zh-CN" dirty="0"/>
              <a:t>CIFAR10 / 100 - C</a:t>
            </a:r>
            <a:r>
              <a:rPr lang="zh-CN" altLang="en-US" dirty="0"/>
              <a:t>和</a:t>
            </a:r>
            <a:r>
              <a:rPr lang="en-US" altLang="zh-CN" dirty="0"/>
              <a:t>Tiny - ImageNet - C</a:t>
            </a:r>
            <a:r>
              <a:rPr lang="zh-CN" altLang="en-US" dirty="0"/>
              <a:t>的协变量偏移的</a:t>
            </a:r>
            <a:r>
              <a:rPr lang="en-US" altLang="zh-CN" dirty="0"/>
              <a:t>OOD</a:t>
            </a:r>
            <a:r>
              <a:rPr lang="zh-CN" altLang="en-US" dirty="0"/>
              <a:t>数据集。</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a:t>
            </a:r>
            <a:r>
              <a:rPr lang="en-US" altLang="zh-CN" dirty="0" err="1"/>
              <a:t>csID</a:t>
            </a:r>
            <a:r>
              <a:rPr lang="zh-CN" altLang="en-US" dirty="0"/>
              <a:t>数据上的分类精度和在</a:t>
            </a:r>
            <a:r>
              <a:rPr lang="en-US" altLang="zh-CN" dirty="0" err="1"/>
              <a:t>csOOD</a:t>
            </a:r>
            <a:r>
              <a:rPr lang="zh-CN" altLang="en-US" dirty="0"/>
              <a:t>数据上的检测精度之间的良好平衡</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与现有的</a:t>
            </a:r>
            <a:r>
              <a:rPr lang="en-US" altLang="zh-CN" dirty="0"/>
              <a:t>TTA</a:t>
            </a:r>
            <a:r>
              <a:rPr lang="zh-CN" altLang="en-US" dirty="0"/>
              <a:t>方法结合使用，</a:t>
            </a:r>
            <a:r>
              <a:rPr lang="zh-CN" altLang="en-US" b="0" i="0" dirty="0">
                <a:solidFill>
                  <a:srgbClr val="404040"/>
                </a:solidFill>
                <a:effectLst/>
                <a:latin typeface="Inter"/>
              </a:rPr>
              <a:t>在 </a:t>
            </a:r>
            <a:r>
              <a:rPr lang="en-US" altLang="zh-CN" b="1" i="0" dirty="0">
                <a:solidFill>
                  <a:srgbClr val="404040"/>
                </a:solidFill>
                <a:effectLst/>
                <a:latin typeface="Inter"/>
              </a:rPr>
              <a:t>TENT</a:t>
            </a:r>
            <a:r>
              <a:rPr lang="en-US" altLang="zh-CN" b="0" i="0" dirty="0">
                <a:solidFill>
                  <a:srgbClr val="404040"/>
                </a:solidFill>
                <a:effectLst/>
                <a:latin typeface="Inter"/>
              </a:rPr>
              <a:t> </a:t>
            </a:r>
            <a:r>
              <a:rPr lang="zh-CN" altLang="en-US" b="0" i="0" dirty="0">
                <a:solidFill>
                  <a:srgbClr val="404040"/>
                </a:solidFill>
                <a:effectLst/>
                <a:latin typeface="Inter"/>
              </a:rPr>
              <a:t>和 </a:t>
            </a:r>
            <a:r>
              <a:rPr lang="en-US" altLang="zh-CN" b="1" i="0" dirty="0">
                <a:solidFill>
                  <a:srgbClr val="404040"/>
                </a:solidFill>
                <a:effectLst/>
                <a:latin typeface="Inter"/>
              </a:rPr>
              <a:t>EATA</a:t>
            </a:r>
            <a:r>
              <a:rPr lang="en-US" altLang="zh-CN" b="0" i="0" dirty="0">
                <a:solidFill>
                  <a:srgbClr val="404040"/>
                </a:solidFill>
                <a:effectLst/>
                <a:latin typeface="Inter"/>
              </a:rPr>
              <a:t> </a:t>
            </a:r>
            <a:r>
              <a:rPr lang="zh-CN" altLang="en-US" b="0" i="0" dirty="0">
                <a:solidFill>
                  <a:srgbClr val="404040"/>
                </a:solidFill>
                <a:effectLst/>
                <a:latin typeface="Inter"/>
              </a:rPr>
              <a:t>等方法中，通常只更新 </a:t>
            </a:r>
            <a:r>
              <a:rPr lang="en-US" altLang="zh-CN" b="1" i="0" dirty="0">
                <a:solidFill>
                  <a:srgbClr val="404040"/>
                </a:solidFill>
                <a:effectLst/>
                <a:latin typeface="Inter"/>
              </a:rPr>
              <a:t>Batch Normalization</a:t>
            </a:r>
            <a:r>
              <a:rPr lang="zh-CN" altLang="en-US" b="1" i="0" dirty="0">
                <a:solidFill>
                  <a:srgbClr val="404040"/>
                </a:solidFill>
                <a:effectLst/>
                <a:latin typeface="Inter"/>
              </a:rPr>
              <a:t>（</a:t>
            </a:r>
            <a:r>
              <a:rPr lang="en-US" altLang="zh-CN" b="1" i="0" dirty="0">
                <a:solidFill>
                  <a:srgbClr val="404040"/>
                </a:solidFill>
                <a:effectLst/>
                <a:latin typeface="Inter"/>
              </a:rPr>
              <a:t>BN</a:t>
            </a:r>
            <a:r>
              <a:rPr lang="zh-CN" altLang="en-US" b="1" i="0" dirty="0">
                <a:solidFill>
                  <a:srgbClr val="404040"/>
                </a:solidFill>
                <a:effectLst/>
                <a:latin typeface="Inter"/>
              </a:rPr>
              <a:t>）层的 </a:t>
            </a:r>
            <a:r>
              <a:rPr lang="en-US" altLang="zh-CN" b="1" i="0" dirty="0">
                <a:solidFill>
                  <a:srgbClr val="404040"/>
                </a:solidFill>
                <a:effectLst/>
                <a:latin typeface="Inter"/>
              </a:rPr>
              <a:t>affine </a:t>
            </a:r>
            <a:r>
              <a:rPr lang="zh-CN" altLang="en-US" b="1" i="0" dirty="0">
                <a:solidFill>
                  <a:srgbClr val="404040"/>
                </a:solidFill>
                <a:effectLst/>
                <a:latin typeface="Inter"/>
              </a:rPr>
              <a:t>参数；</a:t>
            </a:r>
            <a:r>
              <a:rPr lang="zh-CN" altLang="en-US" b="0" i="0" dirty="0">
                <a:solidFill>
                  <a:srgbClr val="404040"/>
                </a:solidFill>
                <a:effectLst/>
                <a:latin typeface="Inter"/>
              </a:rPr>
              <a:t>如果与 </a:t>
            </a:r>
            <a:r>
              <a:rPr lang="en-US" altLang="zh-CN" b="1" i="0" dirty="0" err="1">
                <a:solidFill>
                  <a:srgbClr val="404040"/>
                </a:solidFill>
                <a:effectLst/>
                <a:latin typeface="Inter"/>
              </a:rPr>
              <a:t>CoTTA</a:t>
            </a:r>
            <a:r>
              <a:rPr lang="zh-CN" altLang="en-US" b="0" i="0" dirty="0">
                <a:solidFill>
                  <a:srgbClr val="404040"/>
                </a:solidFill>
                <a:effectLst/>
                <a:latin typeface="Inter"/>
              </a:rPr>
              <a:t> 等方法结合，通常会更新 </a:t>
            </a:r>
            <a:r>
              <a:rPr lang="zh-CN" altLang="en-US" b="1" i="0" dirty="0">
                <a:solidFill>
                  <a:srgbClr val="404040"/>
                </a:solidFill>
                <a:effectLst/>
                <a:latin typeface="Inter"/>
              </a:rPr>
              <a:t>全部参数</a:t>
            </a:r>
            <a:r>
              <a:rPr lang="zh-CN" altLang="en-US" b="0" i="0" dirty="0">
                <a:solidFill>
                  <a:srgbClr val="404040"/>
                </a:solidFill>
                <a:effectLst/>
                <a:latin typeface="Inter"/>
              </a:rPr>
              <a:t>。</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与现有的</a:t>
            </a:r>
            <a:r>
              <a:rPr lang="en-US" altLang="zh-CN" dirty="0"/>
              <a:t>TTA</a:t>
            </a:r>
            <a:r>
              <a:rPr lang="zh-CN" altLang="en-US" dirty="0"/>
              <a:t>方法结合使用，</a:t>
            </a:r>
            <a:r>
              <a:rPr lang="zh-CN" altLang="en-US" b="0" i="0" dirty="0">
                <a:solidFill>
                  <a:srgbClr val="404040"/>
                </a:solidFill>
                <a:effectLst/>
                <a:latin typeface="Inter"/>
              </a:rPr>
              <a:t>在 </a:t>
            </a:r>
            <a:r>
              <a:rPr lang="en-US" altLang="zh-CN" b="1" i="0" dirty="0">
                <a:solidFill>
                  <a:srgbClr val="404040"/>
                </a:solidFill>
                <a:effectLst/>
                <a:latin typeface="Inter"/>
              </a:rPr>
              <a:t>TENT</a:t>
            </a:r>
            <a:r>
              <a:rPr lang="en-US" altLang="zh-CN" b="0" i="0" dirty="0">
                <a:solidFill>
                  <a:srgbClr val="404040"/>
                </a:solidFill>
                <a:effectLst/>
                <a:latin typeface="Inter"/>
              </a:rPr>
              <a:t> </a:t>
            </a:r>
            <a:r>
              <a:rPr lang="zh-CN" altLang="en-US" b="0" i="0" dirty="0">
                <a:solidFill>
                  <a:srgbClr val="404040"/>
                </a:solidFill>
                <a:effectLst/>
                <a:latin typeface="Inter"/>
              </a:rPr>
              <a:t>和 </a:t>
            </a:r>
            <a:r>
              <a:rPr lang="en-US" altLang="zh-CN" b="1" i="0" dirty="0">
                <a:solidFill>
                  <a:srgbClr val="404040"/>
                </a:solidFill>
                <a:effectLst/>
                <a:latin typeface="Inter"/>
              </a:rPr>
              <a:t>EATA</a:t>
            </a:r>
            <a:r>
              <a:rPr lang="en-US" altLang="zh-CN" b="0" i="0" dirty="0">
                <a:solidFill>
                  <a:srgbClr val="404040"/>
                </a:solidFill>
                <a:effectLst/>
                <a:latin typeface="Inter"/>
              </a:rPr>
              <a:t> </a:t>
            </a:r>
            <a:r>
              <a:rPr lang="zh-CN" altLang="en-US" b="0" i="0" dirty="0">
                <a:solidFill>
                  <a:srgbClr val="404040"/>
                </a:solidFill>
                <a:effectLst/>
                <a:latin typeface="Inter"/>
              </a:rPr>
              <a:t>等方法中，通常只更新 </a:t>
            </a:r>
            <a:r>
              <a:rPr lang="en-US" altLang="zh-CN" b="1" i="0" dirty="0">
                <a:solidFill>
                  <a:srgbClr val="404040"/>
                </a:solidFill>
                <a:effectLst/>
                <a:latin typeface="Inter"/>
              </a:rPr>
              <a:t>Batch Normalization</a:t>
            </a:r>
            <a:r>
              <a:rPr lang="zh-CN" altLang="en-US" b="1" i="0" dirty="0">
                <a:solidFill>
                  <a:srgbClr val="404040"/>
                </a:solidFill>
                <a:effectLst/>
                <a:latin typeface="Inter"/>
              </a:rPr>
              <a:t>（</a:t>
            </a:r>
            <a:r>
              <a:rPr lang="en-US" altLang="zh-CN" b="1" i="0" dirty="0">
                <a:solidFill>
                  <a:srgbClr val="404040"/>
                </a:solidFill>
                <a:effectLst/>
                <a:latin typeface="Inter"/>
              </a:rPr>
              <a:t>BN</a:t>
            </a:r>
            <a:r>
              <a:rPr lang="zh-CN" altLang="en-US" b="1" i="0" dirty="0">
                <a:solidFill>
                  <a:srgbClr val="404040"/>
                </a:solidFill>
                <a:effectLst/>
                <a:latin typeface="Inter"/>
              </a:rPr>
              <a:t>）层的 </a:t>
            </a:r>
            <a:r>
              <a:rPr lang="en-US" altLang="zh-CN" b="1" i="0" dirty="0">
                <a:solidFill>
                  <a:srgbClr val="404040"/>
                </a:solidFill>
                <a:effectLst/>
                <a:latin typeface="Inter"/>
              </a:rPr>
              <a:t>affine </a:t>
            </a:r>
            <a:r>
              <a:rPr lang="zh-CN" altLang="en-US" b="1" i="0" dirty="0">
                <a:solidFill>
                  <a:srgbClr val="404040"/>
                </a:solidFill>
                <a:effectLst/>
                <a:latin typeface="Inter"/>
              </a:rPr>
              <a:t>参数；</a:t>
            </a:r>
            <a:r>
              <a:rPr lang="zh-CN" altLang="en-US" b="0" i="0" dirty="0">
                <a:solidFill>
                  <a:srgbClr val="404040"/>
                </a:solidFill>
                <a:effectLst/>
                <a:latin typeface="Inter"/>
              </a:rPr>
              <a:t>如果与 </a:t>
            </a:r>
            <a:r>
              <a:rPr lang="en-US" altLang="zh-CN" b="1" i="0" dirty="0" err="1">
                <a:solidFill>
                  <a:srgbClr val="404040"/>
                </a:solidFill>
                <a:effectLst/>
                <a:latin typeface="Inter"/>
              </a:rPr>
              <a:t>CoTTA</a:t>
            </a:r>
            <a:r>
              <a:rPr lang="zh-CN" altLang="en-US" b="0" i="0" dirty="0">
                <a:solidFill>
                  <a:srgbClr val="404040"/>
                </a:solidFill>
                <a:effectLst/>
                <a:latin typeface="Inter"/>
              </a:rPr>
              <a:t> 等方法结合，通常会更新 </a:t>
            </a:r>
            <a:r>
              <a:rPr lang="zh-CN" altLang="en-US" b="1" i="0" dirty="0">
                <a:solidFill>
                  <a:srgbClr val="404040"/>
                </a:solidFill>
                <a:effectLst/>
                <a:latin typeface="Inter"/>
              </a:rPr>
              <a:t>全部参数</a:t>
            </a:r>
            <a:r>
              <a:rPr lang="zh-CN" altLang="en-US" b="0" i="0" dirty="0">
                <a:solidFill>
                  <a:srgbClr val="404040"/>
                </a:solidFill>
                <a:effectLst/>
                <a:latin typeface="Inter"/>
              </a:rPr>
              <a:t>。</a:t>
            </a:r>
            <a:endParaRPr lang="en-US" altLang="zh-CN" b="0" i="0" dirty="0">
              <a:solidFill>
                <a:srgbClr val="404040"/>
              </a:solidFill>
              <a:effectLst/>
              <a:latin typeface="In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404040"/>
                </a:solidFill>
                <a:effectLst/>
                <a:latin typeface="Inter"/>
              </a:rPr>
              <a:t>TENT [ 44 ]</a:t>
            </a:r>
            <a:r>
              <a:rPr lang="zh-CN" altLang="en-US" b="0" i="0" dirty="0">
                <a:solidFill>
                  <a:srgbClr val="404040"/>
                </a:solidFill>
                <a:effectLst/>
                <a:latin typeface="Inter"/>
              </a:rPr>
              <a:t>和</a:t>
            </a:r>
            <a:r>
              <a:rPr lang="en-US" altLang="zh-CN" b="0" i="0" dirty="0">
                <a:solidFill>
                  <a:srgbClr val="404040"/>
                </a:solidFill>
                <a:effectLst/>
                <a:latin typeface="Inter"/>
              </a:rPr>
              <a:t>OSTTA [ 27 ]</a:t>
            </a:r>
            <a:r>
              <a:rPr lang="zh-CN" altLang="en-US" b="0" i="0" dirty="0">
                <a:solidFill>
                  <a:srgbClr val="404040"/>
                </a:solidFill>
                <a:effectLst/>
                <a:latin typeface="Inter"/>
              </a:rPr>
              <a:t>在某些情况下的性能甚至比不更新模型参数的</a:t>
            </a:r>
            <a:r>
              <a:rPr lang="en-US" altLang="zh-CN" b="0" i="0" dirty="0">
                <a:solidFill>
                  <a:srgbClr val="404040"/>
                </a:solidFill>
                <a:effectLst/>
                <a:latin typeface="Inter"/>
              </a:rPr>
              <a:t>Source</a:t>
            </a:r>
            <a:r>
              <a:rPr lang="zh-CN" altLang="en-US" b="0" i="0" dirty="0">
                <a:solidFill>
                  <a:srgbClr val="404040"/>
                </a:solidFill>
                <a:effectLst/>
                <a:latin typeface="Inter"/>
              </a:rPr>
              <a:t>和</a:t>
            </a:r>
            <a:r>
              <a:rPr lang="en-US" altLang="zh-CN" b="0" i="0" dirty="0">
                <a:solidFill>
                  <a:srgbClr val="404040"/>
                </a:solidFill>
                <a:effectLst/>
                <a:latin typeface="Inter"/>
              </a:rPr>
              <a:t>BN</a:t>
            </a:r>
            <a:r>
              <a:rPr lang="zh-CN" altLang="en-US" b="0" i="0" dirty="0">
                <a:solidFill>
                  <a:srgbClr val="404040"/>
                </a:solidFill>
                <a:effectLst/>
                <a:latin typeface="Inter"/>
              </a:rPr>
              <a:t>方法还要差，这表明一些现有的</a:t>
            </a:r>
            <a:r>
              <a:rPr lang="en-US" altLang="zh-CN" b="0" i="0" dirty="0">
                <a:solidFill>
                  <a:srgbClr val="404040"/>
                </a:solidFill>
                <a:effectLst/>
                <a:latin typeface="Inter"/>
              </a:rPr>
              <a:t>TTA</a:t>
            </a:r>
            <a:r>
              <a:rPr lang="zh-CN" altLang="en-US" b="0" i="0" dirty="0">
                <a:solidFill>
                  <a:srgbClr val="404040"/>
                </a:solidFill>
                <a:effectLst/>
                <a:latin typeface="Inter"/>
              </a:rPr>
              <a:t>方法不能有效地更新包含开集类的模型参数。这可归因于这些方法忽略了开集样本引入的分布变化，导致归一化统计量和模型置信度的估计不可靠。</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15</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6157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16</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080510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Table3</a:t>
            </a:r>
            <a:r>
              <a:rPr lang="zh-CN" altLang="en-US" dirty="0"/>
              <a:t>是对损失函数的消融，对已知类和未知类采取不同的优化策略，引入</a:t>
            </a:r>
            <a:r>
              <a:rPr lang="en-US" altLang="zh-CN" dirty="0"/>
              <a:t>Lt</a:t>
            </a:r>
            <a:r>
              <a:rPr lang="zh-CN" altLang="en-US" dirty="0"/>
              <a:t>，</a:t>
            </a:r>
            <a:r>
              <a:rPr lang="en-US" altLang="zh-CN" dirty="0" err="1"/>
              <a:t>csID</a:t>
            </a:r>
            <a:r>
              <a:rPr lang="zh-CN" altLang="en-US" dirty="0"/>
              <a:t>提高了已知类的分类准确率，引入</a:t>
            </a:r>
            <a:r>
              <a:rPr lang="en-US" altLang="zh-CN" dirty="0" err="1"/>
              <a:t>L_t,csOOD</a:t>
            </a:r>
            <a:r>
              <a:rPr lang="en-US" altLang="zh-CN" dirty="0"/>
              <a:t>,</a:t>
            </a:r>
            <a:r>
              <a:rPr lang="zh-CN" altLang="en-US" dirty="0"/>
              <a:t>对未知类别的检测性能得到了进一步的提升</a:t>
            </a:r>
            <a:endParaRPr lang="en-US" altLang="zh-CN" dirty="0"/>
          </a:p>
          <a:p>
            <a:r>
              <a:rPr lang="en-US" altLang="zh-CN" dirty="0"/>
              <a:t>Tabel4</a:t>
            </a:r>
            <a:r>
              <a:rPr lang="zh-CN" altLang="en-US" dirty="0"/>
              <a:t>是对参数的消融，</a:t>
            </a:r>
            <a:r>
              <a:rPr lang="en-US" altLang="zh-CN" dirty="0"/>
              <a:t>Table4</a:t>
            </a:r>
            <a:r>
              <a:rPr lang="zh-CN" altLang="en-US" dirty="0"/>
              <a:t>中的</a:t>
            </a:r>
            <a:r>
              <a:rPr lang="en-US" altLang="zh-CN" dirty="0" err="1"/>
              <a:t>UnitEnt</a:t>
            </a:r>
            <a:r>
              <a:rPr lang="zh-CN" altLang="en-US" dirty="0"/>
              <a:t>是</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17</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272055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Tabel4</a:t>
            </a:r>
            <a:r>
              <a:rPr lang="zh-CN" altLang="en-US" dirty="0"/>
              <a:t>是对参数的消融，</a:t>
            </a:r>
            <a:r>
              <a:rPr lang="en-US" altLang="zh-CN" dirty="0"/>
              <a:t>Table4</a:t>
            </a:r>
            <a:r>
              <a:rPr lang="zh-CN" altLang="en-US" dirty="0"/>
              <a:t>中的</a:t>
            </a:r>
            <a:r>
              <a:rPr lang="en-US" altLang="zh-CN" dirty="0" err="1"/>
              <a:t>UnitEnt</a:t>
            </a:r>
            <a:r>
              <a:rPr lang="en-US" altLang="zh-CN" dirty="0"/>
              <a:t>+</a:t>
            </a:r>
            <a:r>
              <a:rPr lang="zh-CN" altLang="en-US" dirty="0"/>
              <a:t>软加权</a:t>
            </a:r>
            <a:endParaRPr lang="en-US" altLang="zh-CN" dirty="0"/>
          </a:p>
          <a:p>
            <a:r>
              <a:rPr lang="zh-CN" altLang="en-US" dirty="0"/>
              <a:t>方法对</a:t>
            </a:r>
            <a:r>
              <a:rPr lang="en-US" altLang="zh-CN" dirty="0"/>
              <a:t>λ 1</a:t>
            </a:r>
            <a:r>
              <a:rPr lang="zh-CN" altLang="en-US" dirty="0"/>
              <a:t>的取值具有鲁棒性，数值的选取对于性能表现影响较小</a:t>
            </a:r>
            <a:endParaRPr lang="en-US" altLang="zh-CN" dirty="0"/>
          </a:p>
          <a:p>
            <a:r>
              <a:rPr lang="en-US" altLang="zh-CN" dirty="0"/>
              <a:t>λ 1</a:t>
            </a:r>
            <a:r>
              <a:rPr lang="zh-CN" altLang="en-US" dirty="0"/>
              <a:t>保持不变。从结果不难看出，</a:t>
            </a:r>
            <a:r>
              <a:rPr lang="zh-CN" altLang="en-US" b="0" i="0" dirty="0">
                <a:solidFill>
                  <a:srgbClr val="404040"/>
                </a:solidFill>
                <a:effectLst/>
                <a:latin typeface="Inter"/>
              </a:rPr>
              <a:t>模型对 </a:t>
            </a:r>
            <a:r>
              <a:rPr lang="en-US" altLang="zh-CN" b="0" dirty="0">
                <a:solidFill>
                  <a:srgbClr val="404040"/>
                </a:solidFill>
                <a:effectLst/>
                <a:latin typeface="KaTeX_Main"/>
              </a:rPr>
              <a:t>λ2</a:t>
            </a:r>
            <a:r>
              <a:rPr lang="zh-CN" altLang="en-US" b="0" i="0" dirty="0">
                <a:solidFill>
                  <a:srgbClr val="404040"/>
                </a:solidFill>
                <a:effectLst/>
                <a:latin typeface="Inter"/>
              </a:rPr>
              <a:t>的变化较为敏感，</a:t>
            </a:r>
            <a:r>
              <a:rPr lang="en-US" altLang="zh-CN" dirty="0"/>
              <a:t>λ 2</a:t>
            </a:r>
            <a:r>
              <a:rPr lang="zh-CN" altLang="en-US" dirty="0"/>
              <a:t>越大，</a:t>
            </a:r>
            <a:r>
              <a:rPr lang="en-US" altLang="zh-CN" dirty="0"/>
              <a:t>cs OD</a:t>
            </a:r>
            <a:r>
              <a:rPr lang="zh-CN" altLang="en-US" dirty="0"/>
              <a:t>检测性能越好，但同时可能会损失部分</a:t>
            </a:r>
            <a:r>
              <a:rPr lang="en-US" altLang="zh-CN" dirty="0"/>
              <a:t>cs ID</a:t>
            </a:r>
            <a:r>
              <a:rPr lang="zh-CN" altLang="en-US" dirty="0"/>
              <a:t>分类性能</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18</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053730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404040"/>
                </a:solidFill>
                <a:effectLst/>
                <a:latin typeface="Inter"/>
              </a:rPr>
              <a:t>Table6</a:t>
            </a:r>
            <a:r>
              <a:rPr lang="zh-CN" altLang="en-US" b="0" i="0" dirty="0">
                <a:solidFill>
                  <a:srgbClr val="404040"/>
                </a:solidFill>
                <a:effectLst/>
                <a:latin typeface="Inter"/>
              </a:rPr>
              <a:t>：在 </a:t>
            </a:r>
            <a:r>
              <a:rPr lang="en-US" altLang="zh-CN" b="0" i="0" dirty="0">
                <a:solidFill>
                  <a:srgbClr val="404040"/>
                </a:solidFill>
                <a:effectLst/>
                <a:latin typeface="Inter"/>
              </a:rPr>
              <a:t>CIFAR-10-C </a:t>
            </a:r>
            <a:r>
              <a:rPr lang="zh-CN" altLang="en-US" b="0" i="0" dirty="0">
                <a:solidFill>
                  <a:srgbClr val="404040"/>
                </a:solidFill>
                <a:effectLst/>
                <a:latin typeface="Inter"/>
              </a:rPr>
              <a:t>数据集上，控制未知类数量从 </a:t>
            </a:r>
            <a:r>
              <a:rPr lang="en-US" altLang="zh-CN" b="0" i="0" dirty="0">
                <a:solidFill>
                  <a:srgbClr val="404040"/>
                </a:solidFill>
                <a:effectLst/>
                <a:latin typeface="Inter"/>
              </a:rPr>
              <a:t>2 </a:t>
            </a:r>
            <a:r>
              <a:rPr lang="zh-CN" altLang="en-US" b="0" i="0" dirty="0">
                <a:solidFill>
                  <a:srgbClr val="404040"/>
                </a:solidFill>
                <a:effectLst/>
                <a:latin typeface="Inter"/>
              </a:rPr>
              <a:t>到 </a:t>
            </a:r>
            <a:r>
              <a:rPr lang="en-US" altLang="zh-CN" b="0" i="0" dirty="0">
                <a:solidFill>
                  <a:srgbClr val="404040"/>
                </a:solidFill>
                <a:effectLst/>
                <a:latin typeface="Inter"/>
              </a:rPr>
              <a:t>10 </a:t>
            </a:r>
            <a:r>
              <a:rPr lang="zh-CN" altLang="en-US" b="0" i="0" dirty="0">
                <a:solidFill>
                  <a:srgbClr val="404040"/>
                </a:solidFill>
                <a:effectLst/>
                <a:latin typeface="Inter"/>
              </a:rPr>
              <a:t>变化，保持未知类样本总数量不变，</a:t>
            </a:r>
            <a:r>
              <a:rPr lang="en-US" altLang="zh-CN" b="0" i="0" dirty="0" err="1">
                <a:solidFill>
                  <a:srgbClr val="404040"/>
                </a:solidFill>
                <a:effectLst/>
                <a:latin typeface="Inter"/>
              </a:rPr>
              <a:t>UniEnt</a:t>
            </a:r>
            <a:r>
              <a:rPr lang="en-US" altLang="zh-CN" b="0" i="0" dirty="0">
                <a:solidFill>
                  <a:srgbClr val="404040"/>
                </a:solidFill>
                <a:effectLst/>
                <a:latin typeface="Inter"/>
              </a:rPr>
              <a:t> </a:t>
            </a:r>
            <a:r>
              <a:rPr lang="zh-CN" altLang="en-US" b="0" i="0" dirty="0">
                <a:solidFill>
                  <a:srgbClr val="404040"/>
                </a:solidFill>
                <a:effectLst/>
                <a:latin typeface="Inter"/>
              </a:rPr>
              <a:t>和 </a:t>
            </a:r>
            <a:r>
              <a:rPr lang="en-US" altLang="zh-CN" b="0" i="0" dirty="0" err="1">
                <a:solidFill>
                  <a:srgbClr val="404040"/>
                </a:solidFill>
                <a:effectLst/>
                <a:latin typeface="Inter"/>
              </a:rPr>
              <a:t>UniEnt</a:t>
            </a:r>
            <a:r>
              <a:rPr lang="en-US" altLang="zh-CN" b="0" i="0" dirty="0">
                <a:solidFill>
                  <a:srgbClr val="404040"/>
                </a:solidFill>
                <a:effectLst/>
                <a:latin typeface="Inter"/>
              </a:rPr>
              <a:t>+ </a:t>
            </a:r>
            <a:r>
              <a:rPr lang="zh-CN" altLang="en-US" b="0" i="0" dirty="0">
                <a:solidFill>
                  <a:srgbClr val="404040"/>
                </a:solidFill>
                <a:effectLst/>
                <a:latin typeface="Inter"/>
              </a:rPr>
              <a:t>在不同未知类数量下均表现出较好的性能，表明其对开放集场景具有较强的适应性。</a:t>
            </a:r>
          </a:p>
          <a:p>
            <a:endParaRPr lang="en-US" altLang="zh-CN" b="0" i="0" dirty="0">
              <a:solidFill>
                <a:srgbClr val="404040"/>
              </a:solidFill>
              <a:effectLst/>
              <a:latin typeface="In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404040"/>
                </a:solidFill>
                <a:effectLst/>
                <a:latin typeface="Inter"/>
              </a:rPr>
              <a:t>Table7</a:t>
            </a:r>
            <a:r>
              <a:rPr lang="zh-CN" altLang="en-US" b="0" i="0" dirty="0">
                <a:solidFill>
                  <a:srgbClr val="404040"/>
                </a:solidFill>
                <a:effectLst/>
                <a:latin typeface="Inter"/>
              </a:rPr>
              <a:t>：在 </a:t>
            </a:r>
            <a:r>
              <a:rPr lang="en-US" altLang="zh-CN" b="0" i="0" dirty="0">
                <a:solidFill>
                  <a:srgbClr val="404040"/>
                </a:solidFill>
                <a:effectLst/>
                <a:latin typeface="Inter"/>
              </a:rPr>
              <a:t>CIFAR-100-C </a:t>
            </a:r>
            <a:r>
              <a:rPr lang="zh-CN" altLang="en-US" b="0" i="0" dirty="0">
                <a:solidFill>
                  <a:srgbClr val="404040"/>
                </a:solidFill>
                <a:effectLst/>
                <a:latin typeface="Inter"/>
              </a:rPr>
              <a:t>数据集上，控制 </a:t>
            </a:r>
            <a:r>
              <a:rPr lang="en-US" altLang="zh-CN" b="0" i="0" dirty="0" err="1">
                <a:solidFill>
                  <a:srgbClr val="404040"/>
                </a:solidFill>
                <a:effectLst/>
                <a:latin typeface="Inter"/>
              </a:rPr>
              <a:t>csOOD</a:t>
            </a:r>
            <a:r>
              <a:rPr lang="en-US" altLang="zh-CN" b="0" i="0" dirty="0">
                <a:solidFill>
                  <a:srgbClr val="404040"/>
                </a:solidFill>
                <a:effectLst/>
                <a:latin typeface="Inter"/>
              </a:rPr>
              <a:t> </a:t>
            </a:r>
            <a:r>
              <a:rPr lang="zh-CN" altLang="en-US" b="0" i="0" dirty="0">
                <a:solidFill>
                  <a:srgbClr val="404040"/>
                </a:solidFill>
                <a:effectLst/>
                <a:latin typeface="Inter"/>
              </a:rPr>
              <a:t>样本与 </a:t>
            </a:r>
            <a:r>
              <a:rPr lang="en-US" altLang="zh-CN" b="0" i="0" dirty="0" err="1">
                <a:solidFill>
                  <a:srgbClr val="404040"/>
                </a:solidFill>
                <a:effectLst/>
                <a:latin typeface="Inter"/>
              </a:rPr>
              <a:t>csID</a:t>
            </a:r>
            <a:r>
              <a:rPr lang="en-US" altLang="zh-CN" b="0" i="0" dirty="0">
                <a:solidFill>
                  <a:srgbClr val="404040"/>
                </a:solidFill>
                <a:effectLst/>
                <a:latin typeface="Inter"/>
              </a:rPr>
              <a:t> </a:t>
            </a:r>
            <a:r>
              <a:rPr lang="zh-CN" altLang="en-US" b="0" i="0" dirty="0">
                <a:solidFill>
                  <a:srgbClr val="404040"/>
                </a:solidFill>
                <a:effectLst/>
                <a:latin typeface="Inter"/>
              </a:rPr>
              <a:t>样本的比例从 </a:t>
            </a:r>
            <a:r>
              <a:rPr lang="en-US" altLang="zh-CN" b="0" i="0" dirty="0">
                <a:solidFill>
                  <a:srgbClr val="404040"/>
                </a:solidFill>
                <a:effectLst/>
                <a:latin typeface="Inter"/>
              </a:rPr>
              <a:t>0.2 </a:t>
            </a:r>
            <a:r>
              <a:rPr lang="zh-CN" altLang="en-US" b="0" i="0" dirty="0">
                <a:solidFill>
                  <a:srgbClr val="404040"/>
                </a:solidFill>
                <a:effectLst/>
                <a:latin typeface="Inter"/>
              </a:rPr>
              <a:t>到 </a:t>
            </a:r>
            <a:r>
              <a:rPr lang="en-US" altLang="zh-CN" b="0" i="0" dirty="0">
                <a:solidFill>
                  <a:srgbClr val="404040"/>
                </a:solidFill>
                <a:effectLst/>
                <a:latin typeface="Inter"/>
              </a:rPr>
              <a:t>1.0 </a:t>
            </a:r>
            <a:r>
              <a:rPr lang="zh-CN" altLang="en-US" b="0" i="0" dirty="0">
                <a:solidFill>
                  <a:srgbClr val="404040"/>
                </a:solidFill>
                <a:effectLst/>
                <a:latin typeface="Inter"/>
              </a:rPr>
              <a:t>变化。</a:t>
            </a:r>
            <a:r>
              <a:rPr lang="en-US" altLang="zh-CN" b="0" i="0" dirty="0" err="1">
                <a:solidFill>
                  <a:srgbClr val="404040"/>
                </a:solidFill>
                <a:effectLst/>
                <a:latin typeface="Inter"/>
              </a:rPr>
              <a:t>csOOD</a:t>
            </a:r>
            <a:r>
              <a:rPr lang="en-US" altLang="zh-CN" b="0" i="0" dirty="0">
                <a:solidFill>
                  <a:srgbClr val="404040"/>
                </a:solidFill>
                <a:effectLst/>
                <a:latin typeface="Inter"/>
              </a:rPr>
              <a:t> </a:t>
            </a:r>
            <a:r>
              <a:rPr lang="zh-CN" altLang="en-US" b="0" i="0" dirty="0">
                <a:solidFill>
                  <a:srgbClr val="404040"/>
                </a:solidFill>
                <a:effectLst/>
                <a:latin typeface="Inter"/>
              </a:rPr>
              <a:t>样本比例的增加会对模型性能产生一定影响，但 </a:t>
            </a:r>
            <a:r>
              <a:rPr lang="en-US" altLang="zh-CN" b="0" i="0" dirty="0" err="1">
                <a:solidFill>
                  <a:srgbClr val="404040"/>
                </a:solidFill>
                <a:effectLst/>
                <a:latin typeface="Inter"/>
              </a:rPr>
              <a:t>UniEnt</a:t>
            </a:r>
            <a:r>
              <a:rPr lang="en-US" altLang="zh-CN" b="0" i="0" dirty="0">
                <a:solidFill>
                  <a:srgbClr val="404040"/>
                </a:solidFill>
                <a:effectLst/>
                <a:latin typeface="Inter"/>
              </a:rPr>
              <a:t> </a:t>
            </a:r>
            <a:r>
              <a:rPr lang="zh-CN" altLang="en-US" b="0" i="0" dirty="0">
                <a:solidFill>
                  <a:srgbClr val="404040"/>
                </a:solidFill>
                <a:effectLst/>
                <a:latin typeface="Inter"/>
              </a:rPr>
              <a:t>和 </a:t>
            </a:r>
            <a:r>
              <a:rPr lang="en-US" altLang="zh-CN" b="0" i="0" dirty="0" err="1">
                <a:solidFill>
                  <a:srgbClr val="404040"/>
                </a:solidFill>
                <a:effectLst/>
                <a:latin typeface="Inter"/>
              </a:rPr>
              <a:t>UniEnt</a:t>
            </a:r>
            <a:r>
              <a:rPr lang="en-US" altLang="zh-CN" b="0" i="0" dirty="0">
                <a:solidFill>
                  <a:srgbClr val="404040"/>
                </a:solidFill>
                <a:effectLst/>
                <a:latin typeface="Inter"/>
              </a:rPr>
              <a:t>+ </a:t>
            </a:r>
            <a:r>
              <a:rPr lang="zh-CN" altLang="en-US" b="0" i="0" dirty="0">
                <a:solidFill>
                  <a:srgbClr val="404040"/>
                </a:solidFill>
                <a:effectLst/>
                <a:latin typeface="Inter"/>
              </a:rPr>
              <a:t>能够有效缓解这种影响。</a:t>
            </a:r>
            <a:r>
              <a:rPr lang="en-US" altLang="zh-CN" b="0" i="0" dirty="0" err="1">
                <a:solidFill>
                  <a:srgbClr val="404040"/>
                </a:solidFill>
                <a:effectLst/>
                <a:latin typeface="Inter"/>
              </a:rPr>
              <a:t>UniEnt</a:t>
            </a:r>
            <a:r>
              <a:rPr lang="en-US" altLang="zh-CN" b="0" i="0" dirty="0">
                <a:solidFill>
                  <a:srgbClr val="404040"/>
                </a:solidFill>
                <a:effectLst/>
                <a:latin typeface="Inter"/>
              </a:rPr>
              <a:t> </a:t>
            </a:r>
            <a:r>
              <a:rPr lang="zh-CN" altLang="en-US" b="0" i="0" dirty="0">
                <a:solidFill>
                  <a:srgbClr val="404040"/>
                </a:solidFill>
                <a:effectLst/>
                <a:latin typeface="Inter"/>
              </a:rPr>
              <a:t>和 </a:t>
            </a:r>
            <a:r>
              <a:rPr lang="en-US" altLang="zh-CN" b="0" i="0" dirty="0" err="1">
                <a:solidFill>
                  <a:srgbClr val="404040"/>
                </a:solidFill>
                <a:effectLst/>
                <a:latin typeface="Inter"/>
              </a:rPr>
              <a:t>UniEnt</a:t>
            </a:r>
            <a:r>
              <a:rPr lang="en-US" altLang="zh-CN" b="0" i="0" dirty="0">
                <a:solidFill>
                  <a:srgbClr val="404040"/>
                </a:solidFill>
                <a:effectLst/>
                <a:latin typeface="Inter"/>
              </a:rPr>
              <a:t>+ </a:t>
            </a:r>
            <a:r>
              <a:rPr lang="zh-CN" altLang="en-US" b="0" i="0" dirty="0">
                <a:solidFill>
                  <a:srgbClr val="404040"/>
                </a:solidFill>
                <a:effectLst/>
                <a:latin typeface="Inter"/>
              </a:rPr>
              <a:t>在不同 </a:t>
            </a:r>
            <a:r>
              <a:rPr lang="en-US" altLang="zh-CN" b="0" i="0" dirty="0" err="1">
                <a:solidFill>
                  <a:srgbClr val="404040"/>
                </a:solidFill>
                <a:effectLst/>
                <a:latin typeface="Inter"/>
              </a:rPr>
              <a:t>csOOD</a:t>
            </a:r>
            <a:r>
              <a:rPr lang="en-US" altLang="zh-CN" b="0" i="0" dirty="0">
                <a:solidFill>
                  <a:srgbClr val="404040"/>
                </a:solidFill>
                <a:effectLst/>
                <a:latin typeface="Inter"/>
              </a:rPr>
              <a:t> </a:t>
            </a:r>
            <a:r>
              <a:rPr lang="zh-CN" altLang="en-US" b="0" i="0" dirty="0">
                <a:solidFill>
                  <a:srgbClr val="404040"/>
                </a:solidFill>
                <a:effectLst/>
                <a:latin typeface="Inter"/>
              </a:rPr>
              <a:t>样本比例下均表现出较好的性能，表明其对开放集场景具有较强的适应性。</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i="0" dirty="0">
              <a:solidFill>
                <a:srgbClr val="404040"/>
              </a:solidFill>
              <a:effectLst/>
              <a:latin typeface="Inter"/>
            </a:endParaRPr>
          </a:p>
          <a:p>
            <a:endParaRPr lang="en-US" altLang="zh-CN" b="0" i="0" dirty="0">
              <a:solidFill>
                <a:srgbClr val="404040"/>
              </a:solidFill>
              <a:effectLst/>
              <a:latin typeface="In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404040"/>
                </a:solidFill>
                <a:effectLst/>
                <a:latin typeface="Inter"/>
              </a:rPr>
              <a:t>Figure6</a:t>
            </a:r>
            <a:r>
              <a:rPr lang="zh-CN" altLang="en-US" b="0" i="0" dirty="0">
                <a:solidFill>
                  <a:srgbClr val="404040"/>
                </a:solidFill>
                <a:effectLst/>
                <a:latin typeface="Inter"/>
              </a:rPr>
              <a:t>：在 </a:t>
            </a:r>
            <a:r>
              <a:rPr lang="en-US" altLang="zh-CN" b="0" i="0" dirty="0">
                <a:solidFill>
                  <a:srgbClr val="404040"/>
                </a:solidFill>
                <a:effectLst/>
                <a:latin typeface="Inter"/>
              </a:rPr>
              <a:t>CIFAR-10-C </a:t>
            </a:r>
            <a:r>
              <a:rPr lang="zh-CN" altLang="en-US" b="0" i="0" dirty="0">
                <a:solidFill>
                  <a:srgbClr val="404040"/>
                </a:solidFill>
                <a:effectLst/>
                <a:latin typeface="Inter"/>
              </a:rPr>
              <a:t>测试集上，使用 </a:t>
            </a:r>
            <a:r>
              <a:rPr lang="en-US" altLang="zh-CN" b="0" i="0" dirty="0">
                <a:solidFill>
                  <a:srgbClr val="404040"/>
                </a:solidFill>
                <a:effectLst/>
                <a:latin typeface="Inter"/>
              </a:rPr>
              <a:t>SVHN-C </a:t>
            </a:r>
            <a:r>
              <a:rPr lang="zh-CN" altLang="en-US" b="0" i="0" dirty="0">
                <a:solidFill>
                  <a:srgbClr val="404040"/>
                </a:solidFill>
                <a:effectLst/>
                <a:latin typeface="Inter"/>
              </a:rPr>
              <a:t>作为 </a:t>
            </a:r>
            <a:r>
              <a:rPr lang="en-US" altLang="zh-CN" b="0" i="0" dirty="0" err="1">
                <a:solidFill>
                  <a:srgbClr val="404040"/>
                </a:solidFill>
                <a:effectLst/>
                <a:latin typeface="Inter"/>
              </a:rPr>
              <a:t>csOOD</a:t>
            </a:r>
            <a:r>
              <a:rPr lang="en-US" altLang="zh-CN" b="0" i="0" dirty="0">
                <a:solidFill>
                  <a:srgbClr val="404040"/>
                </a:solidFill>
                <a:effectLst/>
                <a:latin typeface="Inter"/>
              </a:rPr>
              <a:t> </a:t>
            </a:r>
            <a:r>
              <a:rPr lang="zh-CN" altLang="en-US" b="0" i="0" dirty="0">
                <a:solidFill>
                  <a:srgbClr val="404040"/>
                </a:solidFill>
                <a:effectLst/>
                <a:latin typeface="Inter"/>
              </a:rPr>
              <a:t>样本，通过 </a:t>
            </a:r>
            <a:r>
              <a:rPr lang="en-US" altLang="zh-CN" b="0" i="0" dirty="0">
                <a:solidFill>
                  <a:srgbClr val="404040"/>
                </a:solidFill>
                <a:effectLst/>
                <a:latin typeface="Inter"/>
              </a:rPr>
              <a:t>T-SNE </a:t>
            </a:r>
            <a:r>
              <a:rPr lang="zh-CN" altLang="en-US" b="0" i="0" dirty="0">
                <a:solidFill>
                  <a:srgbClr val="404040"/>
                </a:solidFill>
                <a:effectLst/>
                <a:latin typeface="Inter"/>
              </a:rPr>
              <a:t>对特征进行可视化。红色和蓝色点表示 </a:t>
            </a:r>
            <a:r>
              <a:rPr lang="en-US" altLang="zh-CN" b="0" i="0" dirty="0" err="1">
                <a:solidFill>
                  <a:srgbClr val="404040"/>
                </a:solidFill>
                <a:effectLst/>
                <a:latin typeface="Inter"/>
              </a:rPr>
              <a:t>csID</a:t>
            </a:r>
            <a:r>
              <a:rPr lang="en-US" altLang="zh-CN" b="0" i="0" dirty="0">
                <a:solidFill>
                  <a:srgbClr val="404040"/>
                </a:solidFill>
                <a:effectLst/>
                <a:latin typeface="Inter"/>
              </a:rPr>
              <a:t> </a:t>
            </a:r>
            <a:r>
              <a:rPr lang="zh-CN" altLang="en-US" b="0" i="0" dirty="0">
                <a:solidFill>
                  <a:srgbClr val="404040"/>
                </a:solidFill>
                <a:effectLst/>
                <a:latin typeface="Inter"/>
              </a:rPr>
              <a:t>样本（ </a:t>
            </a:r>
            <a:r>
              <a:rPr lang="zh-CN" altLang="en-US" b="1" i="0" dirty="0">
                <a:solidFill>
                  <a:srgbClr val="404040"/>
                </a:solidFill>
                <a:effectLst/>
                <a:latin typeface="Inter"/>
              </a:rPr>
              <a:t>已知类样本（</a:t>
            </a:r>
            <a:r>
              <a:rPr lang="en-US" altLang="zh-CN" b="1" i="0" dirty="0" err="1">
                <a:solidFill>
                  <a:srgbClr val="404040"/>
                </a:solidFill>
                <a:effectLst/>
                <a:latin typeface="Inter"/>
              </a:rPr>
              <a:t>csID</a:t>
            </a:r>
            <a:r>
              <a:rPr lang="zh-CN" altLang="en-US" b="1" i="0" dirty="0">
                <a:solidFill>
                  <a:srgbClr val="404040"/>
                </a:solidFill>
                <a:effectLst/>
                <a:latin typeface="Inter"/>
              </a:rPr>
              <a:t>）</a:t>
            </a:r>
            <a:r>
              <a:rPr lang="zh-CN" altLang="en-US" b="0" i="0" dirty="0">
                <a:solidFill>
                  <a:srgbClr val="404040"/>
                </a:solidFill>
                <a:effectLst/>
                <a:latin typeface="Inter"/>
              </a:rPr>
              <a:t> 的特征分布从红色渐变到蓝色。这种颜色渐变用于可视化不同方法下 </a:t>
            </a:r>
            <a:r>
              <a:rPr lang="en-US" altLang="zh-CN" b="0" i="0" dirty="0" err="1">
                <a:solidFill>
                  <a:srgbClr val="404040"/>
                </a:solidFill>
                <a:effectLst/>
                <a:latin typeface="Inter"/>
              </a:rPr>
              <a:t>csID</a:t>
            </a:r>
            <a:r>
              <a:rPr lang="en-US" altLang="zh-CN" b="0" i="0" dirty="0">
                <a:solidFill>
                  <a:srgbClr val="404040"/>
                </a:solidFill>
                <a:effectLst/>
                <a:latin typeface="Inter"/>
              </a:rPr>
              <a:t> </a:t>
            </a:r>
            <a:r>
              <a:rPr lang="zh-CN" altLang="en-US" b="0" i="0" dirty="0">
                <a:solidFill>
                  <a:srgbClr val="404040"/>
                </a:solidFill>
                <a:effectLst/>
                <a:latin typeface="Inter"/>
              </a:rPr>
              <a:t>样本的特征分布），黄色点表示 </a:t>
            </a:r>
            <a:r>
              <a:rPr lang="en-US" altLang="zh-CN" b="0" i="0" dirty="0" err="1">
                <a:solidFill>
                  <a:srgbClr val="404040"/>
                </a:solidFill>
                <a:effectLst/>
                <a:latin typeface="Inter"/>
              </a:rPr>
              <a:t>csOOD</a:t>
            </a:r>
            <a:r>
              <a:rPr lang="en-US" altLang="zh-CN" b="0" i="0" dirty="0">
                <a:solidFill>
                  <a:srgbClr val="404040"/>
                </a:solidFill>
                <a:effectLst/>
                <a:latin typeface="Inter"/>
              </a:rPr>
              <a:t> </a:t>
            </a:r>
            <a:r>
              <a:rPr lang="zh-CN" altLang="en-US" b="0" i="0" dirty="0">
                <a:solidFill>
                  <a:srgbClr val="404040"/>
                </a:solidFill>
                <a:effectLst/>
                <a:latin typeface="Inter"/>
              </a:rPr>
              <a:t>样本。</a:t>
            </a:r>
          </a:p>
          <a:p>
            <a:pPr algn="l">
              <a:buFont typeface="Arial" panose="020B0604020202020204" pitchFamily="34" charset="0"/>
              <a:buChar char="•"/>
            </a:pPr>
            <a:r>
              <a:rPr lang="en-US" altLang="zh-CN" b="0" i="0" dirty="0">
                <a:solidFill>
                  <a:srgbClr val="404040"/>
                </a:solidFill>
                <a:effectLst/>
                <a:latin typeface="Inter"/>
              </a:rPr>
              <a:t>TENT </a:t>
            </a:r>
            <a:r>
              <a:rPr lang="zh-CN" altLang="en-US" b="0" i="0" dirty="0">
                <a:solidFill>
                  <a:srgbClr val="404040"/>
                </a:solidFill>
                <a:effectLst/>
                <a:latin typeface="Inter"/>
              </a:rPr>
              <a:t>的特征分布中，</a:t>
            </a:r>
            <a:r>
              <a:rPr lang="en-US" altLang="zh-CN" b="0" i="0" dirty="0" err="1">
                <a:solidFill>
                  <a:srgbClr val="404040"/>
                </a:solidFill>
                <a:effectLst/>
                <a:latin typeface="Inter"/>
              </a:rPr>
              <a:t>csID</a:t>
            </a:r>
            <a:r>
              <a:rPr lang="en-US" altLang="zh-CN" b="0" i="0" dirty="0">
                <a:solidFill>
                  <a:srgbClr val="404040"/>
                </a:solidFill>
                <a:effectLst/>
                <a:latin typeface="Inter"/>
              </a:rPr>
              <a:t> </a:t>
            </a:r>
            <a:r>
              <a:rPr lang="zh-CN" altLang="en-US" b="0" i="0" dirty="0">
                <a:solidFill>
                  <a:srgbClr val="404040"/>
                </a:solidFill>
                <a:effectLst/>
                <a:latin typeface="Inter"/>
              </a:rPr>
              <a:t>和 </a:t>
            </a:r>
            <a:r>
              <a:rPr lang="en-US" altLang="zh-CN" b="0" i="0" dirty="0" err="1">
                <a:solidFill>
                  <a:srgbClr val="404040"/>
                </a:solidFill>
                <a:effectLst/>
                <a:latin typeface="Inter"/>
              </a:rPr>
              <a:t>csOOD</a:t>
            </a:r>
            <a:r>
              <a:rPr lang="en-US" altLang="zh-CN" b="0" i="0" dirty="0">
                <a:solidFill>
                  <a:srgbClr val="404040"/>
                </a:solidFill>
                <a:effectLst/>
                <a:latin typeface="Inter"/>
              </a:rPr>
              <a:t> </a:t>
            </a:r>
            <a:r>
              <a:rPr lang="zh-CN" altLang="en-US" b="0" i="0" dirty="0">
                <a:solidFill>
                  <a:srgbClr val="404040"/>
                </a:solidFill>
                <a:effectLst/>
                <a:latin typeface="Inter"/>
              </a:rPr>
              <a:t>样本混合在一起，难以区分。</a:t>
            </a:r>
          </a:p>
          <a:p>
            <a:pPr algn="l">
              <a:buFont typeface="Arial" panose="020B0604020202020204" pitchFamily="34" charset="0"/>
              <a:buChar char="•"/>
            </a:pPr>
            <a:r>
              <a:rPr lang="en-US" altLang="zh-CN" b="0" i="0" dirty="0" err="1">
                <a:solidFill>
                  <a:srgbClr val="404040"/>
                </a:solidFill>
                <a:effectLst/>
                <a:latin typeface="Inter"/>
              </a:rPr>
              <a:t>UniEnt</a:t>
            </a:r>
            <a:r>
              <a:rPr lang="en-US" altLang="zh-CN" b="0" i="0" dirty="0">
                <a:solidFill>
                  <a:srgbClr val="404040"/>
                </a:solidFill>
                <a:effectLst/>
                <a:latin typeface="Inter"/>
              </a:rPr>
              <a:t> </a:t>
            </a:r>
            <a:r>
              <a:rPr lang="zh-CN" altLang="en-US" b="0" i="0" dirty="0">
                <a:solidFill>
                  <a:srgbClr val="404040"/>
                </a:solidFill>
                <a:effectLst/>
                <a:latin typeface="Inter"/>
              </a:rPr>
              <a:t>和 </a:t>
            </a:r>
            <a:r>
              <a:rPr lang="en-US" altLang="zh-CN" b="0" i="0" dirty="0" err="1">
                <a:solidFill>
                  <a:srgbClr val="404040"/>
                </a:solidFill>
                <a:effectLst/>
                <a:latin typeface="Inter"/>
              </a:rPr>
              <a:t>UniEnt</a:t>
            </a:r>
            <a:r>
              <a:rPr lang="en-US" altLang="zh-CN" b="0" i="0" dirty="0">
                <a:solidFill>
                  <a:srgbClr val="404040"/>
                </a:solidFill>
                <a:effectLst/>
                <a:latin typeface="Inter"/>
              </a:rPr>
              <a:t>+ </a:t>
            </a:r>
            <a:r>
              <a:rPr lang="zh-CN" altLang="en-US" b="0" i="0" dirty="0">
                <a:solidFill>
                  <a:srgbClr val="404040"/>
                </a:solidFill>
                <a:effectLst/>
                <a:latin typeface="Inter"/>
              </a:rPr>
              <a:t>的特征分布中，</a:t>
            </a:r>
            <a:r>
              <a:rPr lang="en-US" altLang="zh-CN" b="0" i="0" dirty="0" err="1">
                <a:solidFill>
                  <a:srgbClr val="404040"/>
                </a:solidFill>
                <a:effectLst/>
                <a:latin typeface="Inter"/>
              </a:rPr>
              <a:t>csID</a:t>
            </a:r>
            <a:r>
              <a:rPr lang="en-US" altLang="zh-CN" b="0" i="0" dirty="0">
                <a:solidFill>
                  <a:srgbClr val="404040"/>
                </a:solidFill>
                <a:effectLst/>
                <a:latin typeface="Inter"/>
              </a:rPr>
              <a:t> </a:t>
            </a:r>
            <a:r>
              <a:rPr lang="zh-CN" altLang="en-US" b="0" i="0" dirty="0">
                <a:solidFill>
                  <a:srgbClr val="404040"/>
                </a:solidFill>
                <a:effectLst/>
                <a:latin typeface="Inter"/>
              </a:rPr>
              <a:t>和 </a:t>
            </a:r>
            <a:r>
              <a:rPr lang="en-US" altLang="zh-CN" b="0" i="0" dirty="0" err="1">
                <a:solidFill>
                  <a:srgbClr val="404040"/>
                </a:solidFill>
                <a:effectLst/>
                <a:latin typeface="Inter"/>
              </a:rPr>
              <a:t>csOOD</a:t>
            </a:r>
            <a:r>
              <a:rPr lang="en-US" altLang="zh-CN" b="0" i="0" dirty="0">
                <a:solidFill>
                  <a:srgbClr val="404040"/>
                </a:solidFill>
                <a:effectLst/>
                <a:latin typeface="Inter"/>
              </a:rPr>
              <a:t> </a:t>
            </a:r>
            <a:r>
              <a:rPr lang="zh-CN" altLang="en-US" b="0" i="0" dirty="0">
                <a:solidFill>
                  <a:srgbClr val="404040"/>
                </a:solidFill>
                <a:effectLst/>
                <a:latin typeface="Inter"/>
              </a:rPr>
              <a:t>样本更加分离，表明其能够有效区分已知类和未知类样本。提升了模型对已知类和未知类样本的区分能力</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i="0" dirty="0">
              <a:solidFill>
                <a:srgbClr val="404040"/>
              </a:solidFill>
              <a:effectLst/>
              <a:latin typeface="Inter"/>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19</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786331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中国科学院自动化研究所硕士生</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350550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04040"/>
                </a:solidFill>
                <a:effectLst/>
                <a:latin typeface="Inter"/>
              </a:rPr>
              <a:t>张煦尧，中国科学院自动化研究所模式识别国家重点实验室的教授，主要研究方向包括增量学习、域适应、持续学习、开放集学习和分布外检测。本论文聚焦于开放集学习框架下的测试时自适应问题，这一研究方向融合了开放集学习与域适应，是他主要研究领域的交叉与结合。</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首先是为什么需要适应</a:t>
            </a:r>
            <a:endParaRPr lang="en-US" altLang="zh-CN" dirty="0"/>
          </a:p>
          <a:p>
            <a:r>
              <a:rPr lang="zh-CN" altLang="en-US" dirty="0"/>
              <a:t>现有的深度神经网络在训练和测试数据独立同分布假设下表现良好。然而，在许多实际应用中，这种严格的假设很难成立。在实践中部署的模型可能会遇到不同类型的分布转移。</a:t>
            </a:r>
            <a:endParaRPr lang="en-US" altLang="zh-CN" dirty="0"/>
          </a:p>
          <a:p>
            <a:r>
              <a:rPr lang="zh-CN" altLang="en-US" dirty="0"/>
              <a:t>协变量偏移：</a:t>
            </a:r>
            <a:r>
              <a:rPr lang="zh-CN" altLang="en-US" b="0" i="0" dirty="0">
                <a:solidFill>
                  <a:srgbClr val="404040"/>
                </a:solidFill>
                <a:effectLst/>
                <a:latin typeface="Inter"/>
              </a:rPr>
              <a:t>假设我们训练一个模型来识别猫和狗，训练数据中的猫和狗都是家养宠物，而测试数据中的猫和狗变成了野生动物。虽然输入数据的分布（比如背景、光照等）发生了变化，但模型的任务（识别猫和狗）并没有改变，模型在训练时学习的特征分布与测试时的特征分布不一致，导致性能下降。</a:t>
            </a:r>
            <a:endParaRPr lang="en-US" altLang="zh-CN" dirty="0"/>
          </a:p>
          <a:p>
            <a:r>
              <a:rPr lang="zh-CN" altLang="en-US" dirty="0"/>
              <a:t>语义偏移：</a:t>
            </a:r>
            <a:r>
              <a:rPr lang="zh-CN" altLang="en-US" b="0" i="0" dirty="0">
                <a:solidFill>
                  <a:srgbClr val="404040"/>
                </a:solidFill>
                <a:effectLst/>
                <a:latin typeface="Inter"/>
              </a:rPr>
              <a:t>假设训练数据中只有猫和狗两类，而测试数据中出现了新的类别，比如兔子。这时，模型不仅需要处理输入数据分布的变化，还需要识别出未知类别。模型需要区分已知类别和未知类别，或者适应类别定义的变化。</a:t>
            </a:r>
            <a:endParaRPr lang="en-US" altLang="zh-CN" dirty="0"/>
          </a:p>
          <a:p>
            <a:r>
              <a:rPr lang="zh-CN" altLang="en-US" dirty="0"/>
              <a:t>标签偏移：</a:t>
            </a:r>
            <a:r>
              <a:rPr lang="zh-CN" altLang="en-US" b="0" i="0" dirty="0">
                <a:solidFill>
                  <a:srgbClr val="404040"/>
                </a:solidFill>
                <a:effectLst/>
                <a:latin typeface="Inter"/>
              </a:rPr>
              <a:t>假设训练数据中猫和狗的比例是</a:t>
            </a:r>
            <a:r>
              <a:rPr lang="en-US" altLang="zh-CN" b="0" i="0" dirty="0">
                <a:solidFill>
                  <a:srgbClr val="404040"/>
                </a:solidFill>
                <a:effectLst/>
                <a:latin typeface="Inter"/>
              </a:rPr>
              <a:t>1:1</a:t>
            </a:r>
            <a:r>
              <a:rPr lang="zh-CN" altLang="en-US" b="0" i="0" dirty="0">
                <a:solidFill>
                  <a:srgbClr val="404040"/>
                </a:solidFill>
                <a:effectLst/>
                <a:latin typeface="Inter"/>
              </a:rPr>
              <a:t>，而测试数据中猫和狗的比例变成了</a:t>
            </a:r>
            <a:r>
              <a:rPr lang="en-US" altLang="zh-CN" b="0" i="0" dirty="0">
                <a:solidFill>
                  <a:srgbClr val="404040"/>
                </a:solidFill>
                <a:effectLst/>
                <a:latin typeface="Inter"/>
              </a:rPr>
              <a:t>2:1</a:t>
            </a:r>
            <a:r>
              <a:rPr lang="zh-CN" altLang="en-US" b="0" i="0" dirty="0">
                <a:solidFill>
                  <a:srgbClr val="404040"/>
                </a:solidFill>
                <a:effectLst/>
                <a:latin typeface="Inter"/>
              </a:rPr>
              <a:t>。标签的分布发生了变化，猫和狗的特征分布没有变化，也就是条件分布没有发生变化。模型需要适应标签分布的变化，通常表现为某些类别的样本在测试时变得更加常见或罕见。</a:t>
            </a:r>
            <a:endParaRPr lang="en-US" altLang="zh-CN" b="0" i="0" dirty="0">
              <a:solidFill>
                <a:srgbClr val="404040"/>
              </a:solidFill>
              <a:effectLst/>
              <a:latin typeface="Inter"/>
            </a:endParaRPr>
          </a:p>
          <a:p>
            <a:endParaRPr lang="en-US" altLang="zh-CN" b="0" i="0" dirty="0">
              <a:solidFill>
                <a:srgbClr val="404040"/>
              </a:solidFill>
              <a:effectLst/>
              <a:latin typeface="Inter"/>
            </a:endParaRPr>
          </a:p>
          <a:p>
            <a:pPr algn="l"/>
            <a:r>
              <a:rPr lang="zh-CN" altLang="en-US" b="0" i="0" dirty="0">
                <a:solidFill>
                  <a:srgbClr val="404040"/>
                </a:solidFill>
                <a:effectLst/>
                <a:latin typeface="Inter"/>
              </a:rPr>
              <a:t>两者的核心区别在于：</a:t>
            </a:r>
          </a:p>
          <a:p>
            <a:pPr algn="l">
              <a:buFont typeface="Arial" panose="020B0604020202020204" pitchFamily="34" charset="0"/>
              <a:buChar char="•"/>
            </a:pPr>
            <a:r>
              <a:rPr lang="zh-CN" altLang="en-US" b="0" i="0" dirty="0">
                <a:solidFill>
                  <a:srgbClr val="404040"/>
                </a:solidFill>
                <a:effectLst/>
                <a:latin typeface="Inter"/>
              </a:rPr>
              <a:t>标签偏移是</a:t>
            </a:r>
            <a:r>
              <a:rPr lang="zh-CN" altLang="en-US" b="1" i="0" dirty="0">
                <a:solidFill>
                  <a:srgbClr val="404040"/>
                </a:solidFill>
                <a:effectLst/>
                <a:latin typeface="Inter"/>
              </a:rPr>
              <a:t>标签分布的变化</a:t>
            </a:r>
            <a:r>
              <a:rPr lang="zh-CN" altLang="en-US" b="0" i="0" dirty="0">
                <a:solidFill>
                  <a:srgbClr val="404040"/>
                </a:solidFill>
                <a:effectLst/>
                <a:latin typeface="Inter"/>
              </a:rPr>
              <a:t>，导致输入数据的分布 </a:t>
            </a:r>
            <a:r>
              <a:rPr lang="en-US" altLang="zh-CN" b="0" i="0" dirty="0">
                <a:solidFill>
                  <a:srgbClr val="404040"/>
                </a:solidFill>
                <a:effectLst/>
                <a:latin typeface="KaTeX_Main"/>
              </a:rPr>
              <a:t>P(x)</a:t>
            </a:r>
            <a:r>
              <a:rPr lang="zh-CN" altLang="en-US" b="0" i="0" dirty="0">
                <a:solidFill>
                  <a:srgbClr val="404040"/>
                </a:solidFill>
                <a:effectLst/>
                <a:latin typeface="Inter"/>
              </a:rPr>
              <a:t> 间接变化。</a:t>
            </a:r>
          </a:p>
          <a:p>
            <a:pPr algn="l">
              <a:buFont typeface="Arial" panose="020B0604020202020204" pitchFamily="34" charset="0"/>
              <a:buChar char="•"/>
            </a:pPr>
            <a:r>
              <a:rPr lang="zh-CN" altLang="en-US" b="0" i="0" dirty="0">
                <a:solidFill>
                  <a:srgbClr val="404040"/>
                </a:solidFill>
                <a:effectLst/>
                <a:latin typeface="Inter"/>
              </a:rPr>
              <a:t>协变量偏移是</a:t>
            </a:r>
            <a:r>
              <a:rPr lang="zh-CN" altLang="en-US" b="1" i="0" dirty="0">
                <a:solidFill>
                  <a:srgbClr val="404040"/>
                </a:solidFill>
                <a:effectLst/>
                <a:latin typeface="Inter"/>
              </a:rPr>
              <a:t>输入数据分布的变化</a:t>
            </a:r>
            <a:r>
              <a:rPr lang="zh-CN" altLang="en-US" b="0" i="0" dirty="0">
                <a:solidFill>
                  <a:srgbClr val="404040"/>
                </a:solidFill>
                <a:effectLst/>
                <a:latin typeface="Inter"/>
              </a:rPr>
              <a:t>，但标签的条件分布 </a:t>
            </a:r>
            <a:r>
              <a:rPr lang="en-US" altLang="zh-CN" b="0" i="0" dirty="0">
                <a:solidFill>
                  <a:srgbClr val="404040"/>
                </a:solidFill>
                <a:effectLst/>
                <a:latin typeface="KaTeX_Main"/>
              </a:rPr>
              <a:t>P(</a:t>
            </a:r>
            <a:r>
              <a:rPr lang="en-US" altLang="zh-CN" b="0" i="0" dirty="0" err="1">
                <a:solidFill>
                  <a:srgbClr val="404040"/>
                </a:solidFill>
                <a:effectLst/>
                <a:latin typeface="KaTeX_Main"/>
              </a:rPr>
              <a:t>y∣x</a:t>
            </a:r>
            <a:r>
              <a:rPr lang="en-US" altLang="zh-CN" b="0" i="0" dirty="0">
                <a:solidFill>
                  <a:srgbClr val="404040"/>
                </a:solidFill>
                <a:effectLst/>
                <a:latin typeface="KaTeX_Main"/>
              </a:rPr>
              <a:t>)</a:t>
            </a:r>
            <a:r>
              <a:rPr lang="zh-CN" altLang="en-US" b="0" i="0" dirty="0">
                <a:solidFill>
                  <a:srgbClr val="404040"/>
                </a:solidFill>
                <a:effectLst/>
                <a:latin typeface="Inter"/>
              </a:rPr>
              <a:t> 保持不变</a:t>
            </a:r>
            <a:endParaRPr lang="en-US" altLang="zh-CN" b="0" i="0" dirty="0">
              <a:solidFill>
                <a:srgbClr val="404040"/>
              </a:solidFill>
              <a:effectLst/>
              <a:latin typeface="Inter"/>
            </a:endParaRPr>
          </a:p>
          <a:p>
            <a:pPr algn="l">
              <a:buFont typeface="Arial" panose="020B0604020202020204" pitchFamily="34" charset="0"/>
              <a:buChar char="•"/>
            </a:pPr>
            <a:endParaRPr lang="en-US" altLang="zh-CN" b="0" i="0" dirty="0">
              <a:solidFill>
                <a:srgbClr val="404040"/>
              </a:solidFill>
              <a:effectLst/>
              <a:latin typeface="Inter"/>
            </a:endParaRPr>
          </a:p>
          <a:p>
            <a:pPr algn="l">
              <a:buFont typeface="Arial" panose="020B0604020202020204" pitchFamily="34" charset="0"/>
              <a:buNone/>
            </a:pPr>
            <a:r>
              <a:rPr lang="zh-CN" altLang="en-US" dirty="0"/>
              <a:t>标签偏移假设专注于类别比例的变化，而不涉及特征模式的变化。 分母的变化对类别标签的</a:t>
            </a:r>
            <a:r>
              <a:rPr lang="zh-CN" altLang="en-US" b="1" dirty="0"/>
              <a:t>相对概率影响较小</a:t>
            </a:r>
            <a:r>
              <a:rPr lang="zh-CN" altLang="en-US" dirty="0"/>
              <a:t>，更多起到归一化作用。 通过贝叶斯公式，类别标签的比例变化直接体现在分子上，对结果影响更显著</a:t>
            </a:r>
            <a:endParaRPr lang="zh-CN" altLang="en-US" b="0" i="0" dirty="0">
              <a:solidFill>
                <a:srgbClr val="404040"/>
              </a:solidFill>
              <a:effectLst/>
              <a:latin typeface="Inter"/>
            </a:endParaRPr>
          </a:p>
          <a:p>
            <a:br>
              <a:rPr lang="zh-CN" altLang="en-US" dirty="0"/>
            </a:br>
            <a:endParaRPr lang="en-US" altLang="zh-CN" dirty="0"/>
          </a:p>
          <a:p>
            <a:pPr algn="l">
              <a:buFont typeface="Arial" panose="020B0604020202020204" pitchFamily="34" charset="0"/>
              <a:buChar char="•"/>
            </a:pPr>
            <a:r>
              <a:rPr lang="zh-CN" altLang="en-US" b="0" i="0" dirty="0">
                <a:solidFill>
                  <a:srgbClr val="404040"/>
                </a:solidFill>
                <a:effectLst/>
                <a:latin typeface="Inter"/>
              </a:rPr>
              <a:t>协变量偏移关注的是输入数据的分布变化，而语义偏移关注的是类别或标签的语义变化。</a:t>
            </a:r>
          </a:p>
          <a:p>
            <a:pPr algn="l">
              <a:buFont typeface="Arial" panose="020B0604020202020204" pitchFamily="34" charset="0"/>
              <a:buChar char="•"/>
            </a:pPr>
            <a:r>
              <a:rPr lang="zh-CN" altLang="en-US" b="0" i="0" dirty="0">
                <a:solidFill>
                  <a:srgbClr val="404040"/>
                </a:solidFill>
                <a:effectLst/>
                <a:latin typeface="Inter"/>
              </a:rPr>
              <a:t>协变量偏移通常发生在封闭集（</a:t>
            </a:r>
            <a:r>
              <a:rPr lang="en-US" altLang="zh-CN" b="0" i="0" dirty="0">
                <a:solidFill>
                  <a:srgbClr val="404040"/>
                </a:solidFill>
                <a:effectLst/>
                <a:latin typeface="Inter"/>
              </a:rPr>
              <a:t>closed-set</a:t>
            </a:r>
            <a:r>
              <a:rPr lang="zh-CN" altLang="en-US" b="0" i="0" dirty="0">
                <a:solidFill>
                  <a:srgbClr val="404040"/>
                </a:solidFill>
                <a:effectLst/>
                <a:latin typeface="Inter"/>
              </a:rPr>
              <a:t>）场景中，即测试数据中的类别与训练数据一致；而语义偏移通常发生在开放集（</a:t>
            </a:r>
            <a:r>
              <a:rPr lang="en-US" altLang="zh-CN" b="0" i="0" dirty="0">
                <a:solidFill>
                  <a:srgbClr val="404040"/>
                </a:solidFill>
                <a:effectLst/>
                <a:latin typeface="Inter"/>
              </a:rPr>
              <a:t>open-set</a:t>
            </a:r>
            <a:r>
              <a:rPr lang="zh-CN" altLang="en-US" b="0" i="0" dirty="0">
                <a:solidFill>
                  <a:srgbClr val="404040"/>
                </a:solidFill>
                <a:effectLst/>
                <a:latin typeface="Inter"/>
              </a:rPr>
              <a:t>）场景中，即测试数据中出现了未知类别。</a:t>
            </a:r>
          </a:p>
          <a:p>
            <a:pPr algn="l">
              <a:buFont typeface="Arial" panose="020B0604020202020204" pitchFamily="34" charset="0"/>
              <a:buChar char="•"/>
            </a:pPr>
            <a:r>
              <a:rPr lang="zh-CN" altLang="en-US" b="0" i="0" dirty="0">
                <a:solidFill>
                  <a:srgbClr val="404040"/>
                </a:solidFill>
                <a:effectLst/>
                <a:latin typeface="Inter"/>
              </a:rPr>
              <a:t>例如，在自动驾驶中，协变量偏移可能是天气变化导致输入图像的光照和背景发生变化，而语义偏移可能是出现了训练时未见过的新型车辆。</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951588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将现实世界中的数据分为四种类型</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0000"/>
              </a:lnSpc>
              <a:spcAft>
                <a:spcPts val="600"/>
              </a:spcAft>
            </a:pPr>
            <a:r>
              <a:rPr lang="zh-CN" altLang="en-US" dirty="0">
                <a:solidFill>
                  <a:schemeClr val="accent2">
                    <a:lumMod val="75000"/>
                  </a:schemeClr>
                </a:solidFill>
                <a:latin typeface="宋体" panose="02010600030101010101" pitchFamily="2" charset="-122"/>
                <a:ea typeface="宋体" panose="02010600030101010101" pitchFamily="2" charset="-122"/>
              </a:rPr>
              <a:t>在协变量偏移和语义偏移同时存在的场景下，现有</a:t>
            </a:r>
            <a:r>
              <a:rPr lang="en-US" altLang="zh-CN" dirty="0">
                <a:solidFill>
                  <a:schemeClr val="accent2">
                    <a:lumMod val="75000"/>
                  </a:schemeClr>
                </a:solidFill>
                <a:latin typeface="Times New Roman" panose="02020603050405020304" pitchFamily="18" charset="0"/>
                <a:ea typeface="宋体" panose="02010600030101010101" pitchFamily="2" charset="-122"/>
                <a:cs typeface="Times New Roman" panose="02020603050405020304" pitchFamily="18" charset="0"/>
              </a:rPr>
              <a:t>TTA</a:t>
            </a:r>
            <a:r>
              <a:rPr lang="zh-CN" altLang="en-US" dirty="0">
                <a:solidFill>
                  <a:schemeClr val="accent2">
                    <a:lumMod val="75000"/>
                  </a:schemeClr>
                </a:solidFill>
                <a:latin typeface="宋体" panose="02010600030101010101" pitchFamily="2" charset="-122"/>
                <a:ea typeface="宋体" panose="02010600030101010101" pitchFamily="2" charset="-122"/>
              </a:rPr>
              <a:t>方法的性能显著下降</a:t>
            </a:r>
            <a:endParaRPr lang="en-US" altLang="zh-CN" dirty="0">
              <a:solidFill>
                <a:schemeClr val="accent2">
                  <a:lumMod val="75000"/>
                </a:schemeClr>
              </a:solidFill>
              <a:latin typeface="宋体" panose="02010600030101010101" pitchFamily="2" charset="-122"/>
              <a:ea typeface="宋体" panose="02010600030101010101" pitchFamily="2" charset="-122"/>
            </a:endParaRPr>
          </a:p>
          <a:p>
            <a:pPr marL="285750" indent="-285750">
              <a:lnSpc>
                <a:spcPct val="120000"/>
              </a:lnSpc>
              <a:spcAft>
                <a:spcPts val="600"/>
              </a:spcAft>
              <a:buFont typeface="Arial" panose="020B0604020202020204" pitchFamily="34" charset="0"/>
              <a:buChar char="•"/>
            </a:pPr>
            <a:r>
              <a:rPr lang="zh-CN" altLang="en-US" dirty="0">
                <a:latin typeface="宋体" panose="02010600030101010101" pitchFamily="2" charset="-122"/>
                <a:ea typeface="宋体" panose="02010600030101010101" pitchFamily="2" charset="-122"/>
              </a:rPr>
              <a:t>降低了</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csID</a:t>
            </a:r>
            <a:r>
              <a:rPr lang="zh-CN" altLang="en-US" dirty="0">
                <a:latin typeface="宋体" panose="02010600030101010101" pitchFamily="2" charset="-122"/>
                <a:ea typeface="宋体" panose="02010600030101010101" pitchFamily="2" charset="-122"/>
              </a:rPr>
              <a:t>的分类准确率</a:t>
            </a:r>
            <a:endParaRPr lang="en-US" altLang="zh-CN" dirty="0">
              <a:latin typeface="宋体" panose="02010600030101010101" pitchFamily="2" charset="-122"/>
              <a:ea typeface="宋体" panose="02010600030101010101" pitchFamily="2" charset="-122"/>
            </a:endParaRPr>
          </a:p>
          <a:p>
            <a:pPr marL="285750" indent="-285750">
              <a:lnSpc>
                <a:spcPct val="120000"/>
              </a:lnSpc>
              <a:spcAft>
                <a:spcPts val="600"/>
              </a:spcAft>
              <a:buFont typeface="Arial" panose="020B0604020202020204" pitchFamily="34" charset="0"/>
              <a:buChar char="•"/>
            </a:pPr>
            <a:r>
              <a:rPr lang="en-US" altLang="zh-CN" dirty="0" err="1">
                <a:latin typeface="Times New Roman" panose="02020603050405020304" pitchFamily="18" charset="0"/>
                <a:ea typeface="宋体" panose="02010600030101010101" pitchFamily="2" charset="-122"/>
                <a:cs typeface="Times New Roman" panose="02020603050405020304" pitchFamily="18" charset="0"/>
              </a:rPr>
              <a:t>csOOD</a:t>
            </a:r>
            <a:r>
              <a:rPr lang="zh-CN" altLang="en-US" dirty="0">
                <a:latin typeface="宋体" panose="02010600030101010101" pitchFamily="2" charset="-122"/>
                <a:ea typeface="宋体" panose="02010600030101010101" pitchFamily="2" charset="-122"/>
              </a:rPr>
              <a:t>的检测性能也受损</a:t>
            </a:r>
            <a:endParaRPr lang="en-US" altLang="zh-CN" dirty="0">
              <a:latin typeface="宋体" panose="02010600030101010101" pitchFamily="2" charset="-122"/>
              <a:ea typeface="宋体" panose="02010600030101010101" pitchFamily="2" charset="-122"/>
            </a:endParaRPr>
          </a:p>
          <a:p>
            <a:endParaRPr lang="en-US" altLang="zh-CN" b="0" i="0" dirty="0">
              <a:solidFill>
                <a:srgbClr val="2C2C36"/>
              </a:solidFill>
              <a:effectLst/>
              <a:latin typeface="-apple-system"/>
            </a:endParaRPr>
          </a:p>
          <a:p>
            <a:r>
              <a:rPr lang="en-US" altLang="zh-CN" b="0" i="0" dirty="0">
                <a:solidFill>
                  <a:srgbClr val="2C2C36"/>
                </a:solidFill>
                <a:effectLst/>
                <a:latin typeface="-apple-system"/>
              </a:rPr>
              <a:t>ACC</a:t>
            </a:r>
            <a:r>
              <a:rPr lang="zh-CN" altLang="en-US" b="0" i="0" dirty="0">
                <a:solidFill>
                  <a:srgbClr val="2C2C36"/>
                </a:solidFill>
                <a:effectLst/>
                <a:latin typeface="-apple-system"/>
              </a:rPr>
              <a:t>是只考虑了协变量偏移下的已知类</a:t>
            </a:r>
            <a:endParaRPr lang="en-US" altLang="zh-CN" b="0" i="0" dirty="0">
              <a:solidFill>
                <a:srgbClr val="2C2C36"/>
              </a:solidFill>
              <a:effectLst/>
              <a:latin typeface="-apple-system"/>
            </a:endParaRPr>
          </a:p>
          <a:p>
            <a:endParaRPr lang="en-US" altLang="zh-CN" b="0" i="0" dirty="0">
              <a:solidFill>
                <a:srgbClr val="2C2C36"/>
              </a:solidFill>
              <a:effectLst/>
              <a:latin typeface="-apple-system"/>
            </a:endParaRPr>
          </a:p>
          <a:p>
            <a:r>
              <a:rPr lang="zh-CN" altLang="en-US" b="0" i="0" dirty="0">
                <a:solidFill>
                  <a:srgbClr val="2C2C36"/>
                </a:solidFill>
                <a:effectLst/>
                <a:latin typeface="-apple-system"/>
              </a:rPr>
              <a:t>为了评估适应后的模型能否稳健地检测</a:t>
            </a:r>
            <a:r>
              <a:rPr lang="en-US" altLang="zh-CN" b="0" i="0" dirty="0">
                <a:solidFill>
                  <a:srgbClr val="2C2C36"/>
                </a:solidFill>
                <a:effectLst/>
                <a:latin typeface="-apple-system"/>
              </a:rPr>
              <a:t>cs OD</a:t>
            </a:r>
            <a:r>
              <a:rPr lang="zh-CN" altLang="en-US" b="0" i="0" dirty="0">
                <a:solidFill>
                  <a:srgbClr val="2C2C36"/>
                </a:solidFill>
                <a:effectLst/>
                <a:latin typeface="-apple-system"/>
              </a:rPr>
              <a:t>数据：</a:t>
            </a:r>
            <a:endParaRPr lang="en-US" altLang="zh-CN" b="0" i="0" dirty="0">
              <a:solidFill>
                <a:srgbClr val="2C2C36"/>
              </a:solidFill>
              <a:effectLst/>
              <a:latin typeface="-apple-system"/>
            </a:endParaRPr>
          </a:p>
          <a:p>
            <a:r>
              <a:rPr lang="en-US" altLang="zh-CN" b="0" i="0" dirty="0">
                <a:solidFill>
                  <a:srgbClr val="2C2C36"/>
                </a:solidFill>
                <a:effectLst/>
                <a:latin typeface="-apple-system"/>
              </a:rPr>
              <a:t>AUROC </a:t>
            </a:r>
            <a:r>
              <a:rPr lang="zh-CN" altLang="en-US" b="0" i="0" dirty="0">
                <a:solidFill>
                  <a:srgbClr val="2C2C36"/>
                </a:solidFill>
                <a:effectLst/>
                <a:latin typeface="-apple-system"/>
              </a:rPr>
              <a:t>特指 </a:t>
            </a:r>
            <a:r>
              <a:rPr lang="en-US" altLang="zh-CN" b="0" i="0" dirty="0">
                <a:solidFill>
                  <a:srgbClr val="2C2C36"/>
                </a:solidFill>
                <a:effectLst/>
                <a:latin typeface="-apple-system"/>
              </a:rPr>
              <a:t>ROC </a:t>
            </a:r>
            <a:r>
              <a:rPr lang="zh-CN" altLang="en-US" b="0" i="0" dirty="0">
                <a:solidFill>
                  <a:srgbClr val="2C2C36"/>
                </a:solidFill>
                <a:effectLst/>
                <a:latin typeface="-apple-system"/>
              </a:rPr>
              <a:t>曲线下的面积。</a:t>
            </a:r>
            <a:r>
              <a:rPr lang="en-US" altLang="zh-CN" b="0" i="0" dirty="0">
                <a:solidFill>
                  <a:srgbClr val="2C2C36"/>
                </a:solidFill>
                <a:effectLst/>
                <a:latin typeface="-apple-system"/>
              </a:rPr>
              <a:t>ROC </a:t>
            </a:r>
            <a:r>
              <a:rPr lang="zh-CN" altLang="en-US" b="0" i="0" dirty="0">
                <a:solidFill>
                  <a:srgbClr val="2C2C36"/>
                </a:solidFill>
                <a:effectLst/>
                <a:latin typeface="-apple-system"/>
              </a:rPr>
              <a:t>曲线是以假阳性率（</a:t>
            </a:r>
            <a:r>
              <a:rPr lang="en-US" altLang="zh-CN" b="0" i="0" dirty="0">
                <a:solidFill>
                  <a:srgbClr val="2C2C36"/>
                </a:solidFill>
                <a:effectLst/>
                <a:latin typeface="-apple-system"/>
              </a:rPr>
              <a:t>FPR</a:t>
            </a:r>
            <a:r>
              <a:rPr lang="zh-CN" altLang="en-US" b="0" i="0" dirty="0">
                <a:solidFill>
                  <a:srgbClr val="2C2C36"/>
                </a:solidFill>
                <a:effectLst/>
                <a:latin typeface="-apple-system"/>
              </a:rPr>
              <a:t>）为横轴、真阳性率（</a:t>
            </a:r>
            <a:r>
              <a:rPr lang="en-US" altLang="zh-CN" b="0" i="0" dirty="0">
                <a:solidFill>
                  <a:srgbClr val="2C2C36"/>
                </a:solidFill>
                <a:effectLst/>
                <a:latin typeface="-apple-system"/>
              </a:rPr>
              <a:t>TPR</a:t>
            </a:r>
            <a:r>
              <a:rPr lang="zh-CN" altLang="en-US" b="0" i="0" dirty="0">
                <a:solidFill>
                  <a:srgbClr val="2C2C36"/>
                </a:solidFill>
                <a:effectLst/>
                <a:latin typeface="-apple-system"/>
              </a:rPr>
              <a:t>）为纵轴绘制的曲线。</a:t>
            </a:r>
            <a:r>
              <a:rPr lang="en-US" altLang="zh-CN" b="0" i="0" dirty="0">
                <a:solidFill>
                  <a:srgbClr val="2C2C36"/>
                </a:solidFill>
                <a:effectLst/>
                <a:latin typeface="-apple-system"/>
              </a:rPr>
              <a:t>AUROC </a:t>
            </a:r>
            <a:r>
              <a:rPr lang="zh-CN" altLang="en-US" b="0" i="0" dirty="0">
                <a:solidFill>
                  <a:srgbClr val="2C2C36"/>
                </a:solidFill>
                <a:effectLst/>
                <a:latin typeface="-apple-system"/>
              </a:rPr>
              <a:t>的取值范围从 </a:t>
            </a:r>
            <a:r>
              <a:rPr lang="en-US" altLang="zh-CN" b="0" i="0" dirty="0">
                <a:solidFill>
                  <a:srgbClr val="2C2C36"/>
                </a:solidFill>
                <a:effectLst/>
                <a:latin typeface="-apple-system"/>
              </a:rPr>
              <a:t>0 </a:t>
            </a:r>
            <a:r>
              <a:rPr lang="zh-CN" altLang="en-US" b="0" i="0" dirty="0">
                <a:solidFill>
                  <a:srgbClr val="2C2C36"/>
                </a:solidFill>
                <a:effectLst/>
                <a:latin typeface="-apple-system"/>
              </a:rPr>
              <a:t>到 </a:t>
            </a:r>
            <a:r>
              <a:rPr lang="en-US" altLang="zh-CN" b="0" i="0" dirty="0">
                <a:solidFill>
                  <a:srgbClr val="2C2C36"/>
                </a:solidFill>
                <a:effectLst/>
                <a:latin typeface="-apple-system"/>
              </a:rPr>
              <a:t>1</a:t>
            </a:r>
            <a:r>
              <a:rPr lang="zh-CN" altLang="en-US" b="0" i="0" dirty="0">
                <a:solidFill>
                  <a:srgbClr val="2C2C36"/>
                </a:solidFill>
                <a:effectLst/>
                <a:latin typeface="-apple-system"/>
              </a:rPr>
              <a:t>，理想情况下为 </a:t>
            </a:r>
            <a:r>
              <a:rPr lang="en-US" altLang="zh-CN" b="0" i="0" dirty="0">
                <a:solidFill>
                  <a:srgbClr val="2C2C36"/>
                </a:solidFill>
                <a:effectLst/>
                <a:latin typeface="-apple-system"/>
              </a:rPr>
              <a:t>1</a:t>
            </a:r>
            <a:r>
              <a:rPr lang="zh-CN" altLang="en-US" b="0" i="0" dirty="0">
                <a:solidFill>
                  <a:srgbClr val="2C2C36"/>
                </a:solidFill>
                <a:effectLst/>
                <a:latin typeface="-apple-system"/>
              </a:rPr>
              <a:t>，表示模型具有完美的区分能力；而 </a:t>
            </a:r>
            <a:r>
              <a:rPr lang="en-US" altLang="zh-CN" b="0" i="0" dirty="0">
                <a:solidFill>
                  <a:srgbClr val="2C2C36"/>
                </a:solidFill>
                <a:effectLst/>
                <a:latin typeface="-apple-system"/>
              </a:rPr>
              <a:t>AUROC </a:t>
            </a:r>
            <a:r>
              <a:rPr lang="zh-CN" altLang="en-US" b="0" i="0" dirty="0">
                <a:solidFill>
                  <a:srgbClr val="2C2C36"/>
                </a:solidFill>
                <a:effectLst/>
                <a:latin typeface="-apple-system"/>
              </a:rPr>
              <a:t>值为 </a:t>
            </a:r>
            <a:r>
              <a:rPr lang="en-US" altLang="zh-CN" b="0" i="0" dirty="0">
                <a:solidFill>
                  <a:srgbClr val="2C2C36"/>
                </a:solidFill>
                <a:effectLst/>
                <a:latin typeface="-apple-system"/>
              </a:rPr>
              <a:t>0.5</a:t>
            </a:r>
            <a:r>
              <a:rPr lang="zh-CN" altLang="en-US" b="0" i="0" dirty="0">
                <a:solidFill>
                  <a:srgbClr val="2C2C36"/>
                </a:solidFill>
                <a:effectLst/>
                <a:latin typeface="-apple-system"/>
              </a:rPr>
              <a:t>，则表示模型的表现与随机猜测无异。</a:t>
            </a:r>
            <a:endParaRPr lang="en-US" altLang="zh-CN" b="0" i="0" dirty="0">
              <a:solidFill>
                <a:srgbClr val="2C2C36"/>
              </a:solidFill>
              <a:effectLst/>
              <a:latin typeface="-apple-system"/>
            </a:endParaRPr>
          </a:p>
          <a:p>
            <a:r>
              <a:rPr lang="en-US" altLang="zh-CN" b="0" i="0" dirty="0">
                <a:solidFill>
                  <a:srgbClr val="2C2C36"/>
                </a:solidFill>
                <a:effectLst/>
                <a:latin typeface="-apple-system"/>
              </a:rPr>
              <a:t>FPR@TPR95 </a:t>
            </a:r>
            <a:r>
              <a:rPr lang="zh-CN" altLang="en-US" b="0" i="0" dirty="0">
                <a:solidFill>
                  <a:srgbClr val="2C2C36"/>
                </a:solidFill>
                <a:effectLst/>
                <a:latin typeface="-apple-system"/>
              </a:rPr>
              <a:t>表示在真阳性率达到 </a:t>
            </a:r>
            <a:r>
              <a:rPr lang="en-US" altLang="zh-CN" b="0" i="0" dirty="0">
                <a:solidFill>
                  <a:srgbClr val="2C2C36"/>
                </a:solidFill>
                <a:effectLst/>
                <a:latin typeface="-apple-system"/>
              </a:rPr>
              <a:t>95% (TPR = 0.95) </a:t>
            </a:r>
            <a:r>
              <a:rPr lang="zh-CN" altLang="en-US" b="0" i="0" dirty="0">
                <a:solidFill>
                  <a:srgbClr val="2C2C36"/>
                </a:solidFill>
                <a:effectLst/>
                <a:latin typeface="-apple-system"/>
              </a:rPr>
              <a:t>的情况下，假阳性率（</a:t>
            </a:r>
            <a:r>
              <a:rPr lang="en-US" altLang="zh-CN" b="0" i="0" dirty="0">
                <a:solidFill>
                  <a:srgbClr val="2C2C36"/>
                </a:solidFill>
                <a:effectLst/>
                <a:latin typeface="-apple-system"/>
              </a:rPr>
              <a:t>False Positive Rate, FPR</a:t>
            </a:r>
            <a:r>
              <a:rPr lang="zh-CN" altLang="en-US" b="0" i="0" dirty="0">
                <a:solidFill>
                  <a:srgbClr val="2C2C36"/>
                </a:solidFill>
                <a:effectLst/>
                <a:latin typeface="-apple-system"/>
              </a:rPr>
              <a:t>）是多少</a:t>
            </a:r>
            <a:endParaRPr lang="en-US" altLang="zh-CN" b="0" i="0" dirty="0">
              <a:solidFill>
                <a:srgbClr val="2C2C36"/>
              </a:solidFill>
              <a:effectLst/>
              <a:latin typeface="-apple-system"/>
            </a:endParaRPr>
          </a:p>
          <a:p>
            <a:r>
              <a:rPr lang="zh-CN" altLang="en-US" b="1" i="0" dirty="0">
                <a:solidFill>
                  <a:srgbClr val="2C2C36"/>
                </a:solidFill>
                <a:effectLst/>
                <a:latin typeface="-apple-system"/>
              </a:rPr>
              <a:t>真阳性率 </a:t>
            </a:r>
            <a:r>
              <a:rPr lang="en-US" altLang="zh-CN" b="1" i="0" dirty="0">
                <a:solidFill>
                  <a:srgbClr val="2C2C36"/>
                </a:solidFill>
                <a:effectLst/>
                <a:latin typeface="-apple-system"/>
              </a:rPr>
              <a:t>(TPR</a:t>
            </a:r>
            <a:r>
              <a:rPr lang="zh-CN" altLang="en-US" b="1" i="0" dirty="0">
                <a:solidFill>
                  <a:srgbClr val="2C2C36"/>
                </a:solidFill>
                <a:effectLst/>
                <a:latin typeface="-apple-system"/>
              </a:rPr>
              <a:t>，</a:t>
            </a:r>
            <a:r>
              <a:rPr lang="en-US" altLang="zh-CN" b="0" i="0" dirty="0">
                <a:solidFill>
                  <a:srgbClr val="191B1F"/>
                </a:solidFill>
                <a:effectLst/>
                <a:latin typeface="-apple-system"/>
              </a:rPr>
              <a:t>True Positive Rate</a:t>
            </a:r>
            <a:r>
              <a:rPr lang="en-US" altLang="zh-CN" b="1" i="0" dirty="0">
                <a:solidFill>
                  <a:srgbClr val="2C2C36"/>
                </a:solidFill>
                <a:effectLst/>
                <a:latin typeface="-apple-system"/>
              </a:rPr>
              <a:t>)</a:t>
            </a:r>
            <a:r>
              <a:rPr lang="zh-CN" altLang="en-US" b="0" i="0" dirty="0">
                <a:solidFill>
                  <a:srgbClr val="2C2C36"/>
                </a:solidFill>
                <a:effectLst/>
                <a:latin typeface="-apple-system"/>
              </a:rPr>
              <a:t>：也称为召回率（</a:t>
            </a:r>
            <a:r>
              <a:rPr lang="en-US" altLang="zh-CN" b="0" i="0" dirty="0">
                <a:solidFill>
                  <a:srgbClr val="2C2C36"/>
                </a:solidFill>
                <a:effectLst/>
                <a:latin typeface="-apple-system"/>
              </a:rPr>
              <a:t>Recall</a:t>
            </a:r>
            <a:r>
              <a:rPr lang="zh-CN" altLang="en-US" b="0" i="0" dirty="0">
                <a:solidFill>
                  <a:srgbClr val="2C2C36"/>
                </a:solidFill>
                <a:effectLst/>
                <a:latin typeface="-apple-system"/>
              </a:rPr>
              <a:t>），</a:t>
            </a:r>
            <a:r>
              <a:rPr lang="zh-CN" altLang="en-US" b="0" i="0" dirty="0">
                <a:solidFill>
                  <a:srgbClr val="191B1F"/>
                </a:solidFill>
                <a:effectLst/>
                <a:latin typeface="-apple-system"/>
              </a:rPr>
              <a:t>灵敏度，</a:t>
            </a:r>
            <a:r>
              <a:rPr lang="zh-CN" altLang="en-US" b="0" i="0" dirty="0">
                <a:solidFill>
                  <a:srgbClr val="2C2C36"/>
                </a:solidFill>
                <a:effectLst/>
                <a:latin typeface="-apple-system"/>
              </a:rPr>
              <a:t>是指所有实际为正类的样本中，被正确预测为正类的比例。</a:t>
            </a:r>
            <a:endParaRPr lang="en-US" altLang="zh-CN" b="0" i="0" dirty="0">
              <a:solidFill>
                <a:srgbClr val="2C2C36"/>
              </a:solidFill>
              <a:effectLst/>
              <a:latin typeface="-apple-system"/>
            </a:endParaRPr>
          </a:p>
          <a:p>
            <a:r>
              <a:rPr lang="zh-CN" altLang="en-US" b="1" i="0" dirty="0">
                <a:solidFill>
                  <a:srgbClr val="2C2C36"/>
                </a:solidFill>
                <a:effectLst/>
                <a:latin typeface="-apple-system"/>
              </a:rPr>
              <a:t>假阳性率 </a:t>
            </a:r>
            <a:r>
              <a:rPr lang="en-US" altLang="zh-CN" b="1" i="0" dirty="0">
                <a:solidFill>
                  <a:srgbClr val="2C2C36"/>
                </a:solidFill>
                <a:effectLst/>
                <a:latin typeface="-apple-system"/>
              </a:rPr>
              <a:t>(FPR </a:t>
            </a:r>
            <a:r>
              <a:rPr lang="en-US" altLang="zh-CN" b="0" i="0" dirty="0">
                <a:solidFill>
                  <a:srgbClr val="191B1F"/>
                </a:solidFill>
                <a:effectLst/>
                <a:latin typeface="-apple-system"/>
              </a:rPr>
              <a:t>False Positive Rate</a:t>
            </a:r>
            <a:r>
              <a:rPr lang="en-US" altLang="zh-CN" b="1" i="0" dirty="0">
                <a:solidFill>
                  <a:srgbClr val="2C2C36"/>
                </a:solidFill>
                <a:effectLst/>
                <a:latin typeface="-apple-system"/>
              </a:rPr>
              <a:t>)</a:t>
            </a:r>
            <a:r>
              <a:rPr lang="zh-CN" altLang="en-US" b="0" i="0" dirty="0">
                <a:solidFill>
                  <a:srgbClr val="2C2C36"/>
                </a:solidFill>
                <a:effectLst/>
                <a:latin typeface="-apple-system"/>
              </a:rPr>
              <a:t>：是指所有实际为负类的样本中，被错误地预测为正类的比例。</a:t>
            </a:r>
            <a:endParaRPr lang="en-US" altLang="zh-CN" b="0" i="0" dirty="0">
              <a:solidFill>
                <a:srgbClr val="2C2C36"/>
              </a:solidFill>
              <a:effectLst/>
              <a:latin typeface="-apple-system"/>
            </a:endParaRPr>
          </a:p>
          <a:p>
            <a:r>
              <a:rPr lang="en-US" altLang="zh-CN" b="0" i="0" dirty="0">
                <a:solidFill>
                  <a:srgbClr val="2C2C36"/>
                </a:solidFill>
                <a:effectLst/>
                <a:latin typeface="-apple-system"/>
              </a:rPr>
              <a:t>FPR@TPR95 </a:t>
            </a:r>
            <a:r>
              <a:rPr lang="zh-CN" altLang="en-US" b="0" i="0" dirty="0">
                <a:solidFill>
                  <a:srgbClr val="2C2C36"/>
                </a:solidFill>
                <a:effectLst/>
                <a:latin typeface="-apple-system"/>
              </a:rPr>
              <a:t>这个指标主要用于评估模型在确保大部分正类样本被正确识别（即 </a:t>
            </a:r>
            <a:r>
              <a:rPr lang="en-US" altLang="zh-CN" b="0" i="0" dirty="0">
                <a:solidFill>
                  <a:srgbClr val="2C2C36"/>
                </a:solidFill>
                <a:effectLst/>
                <a:latin typeface="-apple-system"/>
              </a:rPr>
              <a:t>TPR </a:t>
            </a:r>
            <a:r>
              <a:rPr lang="zh-CN" altLang="en-US" b="0" i="0" dirty="0">
                <a:solidFill>
                  <a:srgbClr val="2C2C36"/>
                </a:solidFill>
                <a:effectLst/>
                <a:latin typeface="-apple-system"/>
              </a:rPr>
              <a:t>达到 </a:t>
            </a:r>
            <a:r>
              <a:rPr lang="en-US" altLang="zh-CN" b="0" i="0" dirty="0">
                <a:solidFill>
                  <a:srgbClr val="2C2C36"/>
                </a:solidFill>
                <a:effectLst/>
                <a:latin typeface="-apple-system"/>
              </a:rPr>
              <a:t>95%</a:t>
            </a:r>
            <a:r>
              <a:rPr lang="zh-CN" altLang="en-US" b="0" i="0" dirty="0">
                <a:solidFill>
                  <a:srgbClr val="2C2C36"/>
                </a:solidFill>
                <a:effectLst/>
                <a:latin typeface="-apple-system"/>
              </a:rPr>
              <a:t>）时，误报（将负类误判为正类）的情况有多严重</a:t>
            </a:r>
            <a:endParaRPr lang="en-US" altLang="zh-CN" b="0" i="0" dirty="0">
              <a:solidFill>
                <a:srgbClr val="2C2C36"/>
              </a:solidFill>
              <a:effectLst/>
              <a:latin typeface="-apple-system"/>
            </a:endParaRPr>
          </a:p>
          <a:p>
            <a:endParaRPr lang="en-US" altLang="zh-CN" b="0" i="0" dirty="0">
              <a:solidFill>
                <a:srgbClr val="2C2C36"/>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2C2C36"/>
                </a:solidFill>
                <a:effectLst/>
                <a:latin typeface="-apple-system"/>
              </a:rPr>
              <a:t>未知类样本的特征分布可能与训练集中的已知类样本有显著差异。例如，它们的均值、方差或其他统计特性可能完全不同。未知类样本可能包含更多的异常值或极端值，这会显著影响归一化过程中计算的统计量（如均值和方差）。归一化统计量的错误估计会影响模型的学习过程，尤其是梯度下降优化过程中仿射参数的更新</a:t>
            </a:r>
            <a:endParaRPr lang="en-US" altLang="zh-CN" dirty="0">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2C2C36"/>
                </a:solidFill>
                <a:effectLst/>
                <a:latin typeface="-apple-system"/>
              </a:rPr>
              <a:t>当引入未知类样本并尝试最小化它们的熵时，实际，上是在迫使模型为这些样本分配一个相对明确的类别标签。然而，由于这些样本不属于任何已知类别，最小化熵会使得模型选择一个最接近的已知类别，并赋予较高的概率，这种强制性的分类会使模型在处理未知类样本时表现出过高的置信度，因此会</a:t>
            </a:r>
            <a:r>
              <a:rPr lang="zh-CN" altLang="en-US" b="1" i="0" dirty="0">
                <a:solidFill>
                  <a:srgbClr val="2C2C36"/>
                </a:solidFill>
                <a:effectLst/>
                <a:latin typeface="-apple-system"/>
              </a:rPr>
              <a:t>混淆已知类和未知，并且</a:t>
            </a:r>
            <a:r>
              <a:rPr lang="zh-CN" altLang="en-US" b="0" i="0" dirty="0">
                <a:solidFill>
                  <a:srgbClr val="2C2C36"/>
                </a:solidFill>
                <a:effectLst/>
                <a:latin typeface="-apple-system"/>
              </a:rPr>
              <a:t>模型在更新过程中依赖于错误的分类结果，导致其泛化能力下降</a:t>
            </a:r>
            <a:endParaRPr lang="en-US" altLang="zh-CN" b="0" i="0" dirty="0">
              <a:solidFill>
                <a:srgbClr val="2C2C36"/>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2C2C36"/>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404040"/>
                </a:solidFill>
                <a:effectLst/>
                <a:latin typeface="Inter"/>
              </a:rPr>
              <a:t>本文的核心目标是解决现有</a:t>
            </a:r>
            <a:r>
              <a:rPr lang="en-US" altLang="zh-CN" b="0" i="0" dirty="0">
                <a:solidFill>
                  <a:srgbClr val="404040"/>
                </a:solidFill>
                <a:effectLst/>
                <a:latin typeface="Inter"/>
              </a:rPr>
              <a:t>TTA</a:t>
            </a:r>
            <a:r>
              <a:rPr lang="zh-CN" altLang="en-US" b="0" i="0" dirty="0">
                <a:solidFill>
                  <a:srgbClr val="404040"/>
                </a:solidFill>
                <a:effectLst/>
                <a:latin typeface="Inter"/>
              </a:rPr>
              <a:t>方法在开放集场景下的性能下降问题</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i="0" dirty="0">
                <a:solidFill>
                  <a:srgbClr val="404040"/>
                </a:solidFill>
                <a:effectLst/>
                <a:latin typeface="Inter"/>
              </a:rPr>
              <a:t>基于上述分析，‘未知类’样本的引入是导致传统</a:t>
            </a:r>
            <a:r>
              <a:rPr lang="en-US" altLang="zh-CN" b="1" i="0" dirty="0">
                <a:solidFill>
                  <a:srgbClr val="404040"/>
                </a:solidFill>
                <a:effectLst/>
                <a:latin typeface="Inter"/>
              </a:rPr>
              <a:t>TTA</a:t>
            </a:r>
            <a:r>
              <a:rPr lang="zh-CN" altLang="en-US" b="1" i="0" dirty="0">
                <a:solidFill>
                  <a:srgbClr val="404040"/>
                </a:solidFill>
                <a:effectLst/>
                <a:latin typeface="Inter"/>
              </a:rPr>
              <a:t>方法性能下降的关键因素。为此，本文提出了一个两阶段的解决方案：首先，通过分布感知过滤器（</a:t>
            </a:r>
            <a:r>
              <a:rPr lang="en-US" altLang="zh-CN" b="1" i="0" dirty="0">
                <a:solidFill>
                  <a:srgbClr val="404040"/>
                </a:solidFill>
                <a:effectLst/>
                <a:latin typeface="Inter"/>
              </a:rPr>
              <a:t>Distribution-aware Filter</a:t>
            </a:r>
            <a:r>
              <a:rPr lang="zh-CN" altLang="en-US" b="1" i="0" dirty="0">
                <a:solidFill>
                  <a:srgbClr val="404040"/>
                </a:solidFill>
                <a:effectLst/>
                <a:latin typeface="Inter"/>
              </a:rPr>
              <a:t>）区分协变量偏移下的已知类（</a:t>
            </a:r>
            <a:r>
              <a:rPr lang="en-US" altLang="zh-CN" b="1" i="0" dirty="0" err="1">
                <a:solidFill>
                  <a:srgbClr val="404040"/>
                </a:solidFill>
                <a:effectLst/>
                <a:latin typeface="Inter"/>
              </a:rPr>
              <a:t>csID</a:t>
            </a:r>
            <a:r>
              <a:rPr lang="zh-CN" altLang="en-US" b="1" i="0" dirty="0">
                <a:solidFill>
                  <a:srgbClr val="404040"/>
                </a:solidFill>
                <a:effectLst/>
                <a:latin typeface="Inter"/>
              </a:rPr>
              <a:t>）和未知类（</a:t>
            </a:r>
            <a:r>
              <a:rPr lang="en-US" altLang="zh-CN" b="1" i="0" dirty="0" err="1">
                <a:solidFill>
                  <a:srgbClr val="404040"/>
                </a:solidFill>
                <a:effectLst/>
                <a:latin typeface="Inter"/>
              </a:rPr>
              <a:t>csOOD</a:t>
            </a:r>
            <a:r>
              <a:rPr lang="zh-CN" altLang="en-US" b="1" i="0" dirty="0">
                <a:solidFill>
                  <a:srgbClr val="404040"/>
                </a:solidFill>
                <a:effectLst/>
                <a:latin typeface="Inter"/>
              </a:rPr>
              <a:t>）样本；其次，针对已知类和未知类样本分别采用不同的模型更新策略</a:t>
            </a:r>
            <a:r>
              <a:rPr lang="en-US" altLang="zh-CN" b="1" i="0" dirty="0">
                <a:solidFill>
                  <a:srgbClr val="404040"/>
                </a:solidFill>
                <a:effectLst/>
                <a:latin typeface="Inter"/>
              </a:rPr>
              <a:t>——</a:t>
            </a:r>
            <a:r>
              <a:rPr lang="zh-CN" altLang="en-US" b="1" i="0" dirty="0">
                <a:solidFill>
                  <a:srgbClr val="404040"/>
                </a:solidFill>
                <a:effectLst/>
                <a:latin typeface="Inter"/>
              </a:rPr>
              <a:t>对已知类样本进行熵最小化以提升分类性能，</a:t>
            </a:r>
            <a:r>
              <a:rPr lang="zh-CN" altLang="en-US" dirty="0"/>
              <a:t>增强分类自信度，同时</a:t>
            </a:r>
            <a:r>
              <a:rPr lang="zh-CN" altLang="en-US" b="1" i="0" dirty="0">
                <a:solidFill>
                  <a:srgbClr val="404040"/>
                </a:solidFill>
                <a:effectLst/>
                <a:latin typeface="Inter"/>
              </a:rPr>
              <a:t>对未知类样本进行熵最大化以增强检测能力，</a:t>
            </a:r>
            <a:r>
              <a:rPr lang="zh-CN" altLang="en-US" dirty="0"/>
              <a:t>防止模型对未知类样本输出过于自信的预测结果</a:t>
            </a:r>
            <a:r>
              <a:rPr lang="zh-CN" altLang="en-US" b="1" i="0" dirty="0">
                <a:solidFill>
                  <a:srgbClr val="404040"/>
                </a:solidFill>
                <a:effectLst/>
                <a:latin typeface="Inter"/>
              </a:rPr>
              <a:t>。</a:t>
            </a:r>
            <a:endParaRPr lang="en-US" altLang="zh-CN" b="1" i="0" dirty="0">
              <a:solidFill>
                <a:srgbClr val="404040"/>
              </a:solidFill>
              <a:effectLst/>
              <a:latin typeface="Inter"/>
            </a:endParaRPr>
          </a:p>
          <a:p>
            <a:endParaRPr lang="en-US" altLang="zh-CN" dirty="0"/>
          </a:p>
          <a:p>
            <a:r>
              <a:rPr lang="en-US" altLang="zh-CN" dirty="0" err="1"/>
              <a:t>UniEnt</a:t>
            </a:r>
            <a:r>
              <a:rPr lang="zh-CN" altLang="en-US" dirty="0"/>
              <a:t>方法框架包括</a:t>
            </a:r>
            <a:r>
              <a:rPr lang="zh-CN" altLang="en-US" b="1" dirty="0"/>
              <a:t>分布感知过滤器（</a:t>
            </a:r>
            <a:r>
              <a:rPr lang="en-US" altLang="zh-CN" b="1" dirty="0"/>
              <a:t>Distribution-aware Filter</a:t>
            </a:r>
            <a:r>
              <a:rPr lang="zh-CN" altLang="en-US" b="1" dirty="0"/>
              <a:t>）</a:t>
            </a:r>
            <a:r>
              <a:rPr lang="zh-CN" altLang="en-US" dirty="0"/>
              <a:t>、**熵优化模块（</a:t>
            </a:r>
            <a:r>
              <a:rPr lang="en-US" altLang="zh-CN" dirty="0"/>
              <a:t>Entropy Optimization</a:t>
            </a:r>
            <a:r>
              <a:rPr lang="zh-CN" altLang="en-US" dirty="0"/>
              <a:t>）</a:t>
            </a:r>
            <a:r>
              <a:rPr lang="zh-CN" altLang="en-US" b="1" dirty="0"/>
              <a:t>和</a:t>
            </a:r>
            <a:r>
              <a:rPr lang="zh-CN" altLang="en-US" dirty="0"/>
              <a:t>边际熵最大化（</a:t>
            </a:r>
            <a:r>
              <a:rPr lang="en-US" altLang="zh-CN" dirty="0"/>
              <a:t>Marginal Entropy Maximization</a:t>
            </a:r>
            <a:r>
              <a:rPr lang="zh-CN" altLang="en-US" dirty="0"/>
              <a:t>）**三部分。首先，分布感知过滤器初步区分已知类别（</a:t>
            </a:r>
            <a:r>
              <a:rPr lang="en-US" altLang="zh-CN" dirty="0" err="1"/>
              <a:t>csID</a:t>
            </a:r>
            <a:r>
              <a:rPr lang="zh-CN" altLang="en-US" dirty="0"/>
              <a:t>）和未知类别（</a:t>
            </a:r>
            <a:r>
              <a:rPr lang="en-US" altLang="zh-CN" dirty="0" err="1"/>
              <a:t>csOOD</a:t>
            </a:r>
            <a:r>
              <a:rPr lang="zh-CN" altLang="en-US" dirty="0"/>
              <a:t>）样本。接着，熵优化模块对已知类样本执行熵最小化，增强分类自信度，同时对未知类样本执行熵最大化，防止模型对未知类样本输出过于自信的预测结果。为防止模型在自适应过程中退化为单一类别预测（</a:t>
            </a:r>
            <a:r>
              <a:rPr lang="zh-CN" altLang="en-US" b="1" dirty="0"/>
              <a:t>熵最小化目标的单一性</a:t>
            </a:r>
            <a:r>
              <a:rPr lang="zh-CN" altLang="en-US" dirty="0"/>
              <a:t>：熵最小化会鼓励模型输出高置信度预测，但没有任何限制要求模型对多个类别保持平衡。边际熵最大化模块通过对批次输出概率的均匀性施加正则化约束，保持模型输出分布的多样性。</a:t>
            </a:r>
            <a:endParaRPr lang="en-US" altLang="zh-CN" dirty="0"/>
          </a:p>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404040"/>
                </a:solidFill>
                <a:effectLst/>
                <a:latin typeface="Inter"/>
              </a:rPr>
              <a:t>分布感知过滤器的目标是通过分析测试数据的分布特性，将测试样本分为两类：</a:t>
            </a:r>
            <a:r>
              <a:rPr lang="zh-CN" altLang="en-US" b="1" i="0" dirty="0">
                <a:solidFill>
                  <a:srgbClr val="404040"/>
                </a:solidFill>
                <a:effectLst/>
                <a:latin typeface="Inter"/>
              </a:rPr>
              <a:t>协变量偏移的已知类样本（</a:t>
            </a:r>
            <a:r>
              <a:rPr lang="en-US" altLang="zh-CN" b="1" i="0" dirty="0" err="1">
                <a:solidFill>
                  <a:srgbClr val="404040"/>
                </a:solidFill>
                <a:effectLst/>
                <a:latin typeface="Inter"/>
              </a:rPr>
              <a:t>csID</a:t>
            </a:r>
            <a:r>
              <a:rPr lang="zh-CN" altLang="en-US" b="1" i="0" dirty="0">
                <a:solidFill>
                  <a:srgbClr val="404040"/>
                </a:solidFill>
                <a:effectLst/>
                <a:latin typeface="Inter"/>
              </a:rPr>
              <a:t>）</a:t>
            </a:r>
            <a:r>
              <a:rPr lang="zh-CN" altLang="en-US" b="0" i="0" dirty="0">
                <a:solidFill>
                  <a:srgbClr val="404040"/>
                </a:solidFill>
                <a:effectLst/>
                <a:latin typeface="Inter"/>
              </a:rPr>
              <a:t> 和 </a:t>
            </a:r>
            <a:r>
              <a:rPr lang="zh-CN" altLang="en-US" b="1" i="0" dirty="0">
                <a:solidFill>
                  <a:srgbClr val="404040"/>
                </a:solidFill>
                <a:effectLst/>
                <a:latin typeface="Inter"/>
              </a:rPr>
              <a:t>协变量偏移的未知类样本（</a:t>
            </a:r>
            <a:r>
              <a:rPr lang="en-US" altLang="zh-CN" b="1" i="0" dirty="0" err="1">
                <a:solidFill>
                  <a:srgbClr val="404040"/>
                </a:solidFill>
                <a:effectLst/>
                <a:latin typeface="Inter"/>
              </a:rPr>
              <a:t>csOOD</a:t>
            </a:r>
            <a:r>
              <a:rPr lang="zh-CN" altLang="en-US" b="1" i="0" dirty="0">
                <a:solidFill>
                  <a:srgbClr val="404040"/>
                </a:solidFill>
                <a:effectLst/>
                <a:latin typeface="Inter"/>
              </a:rPr>
              <a:t>）</a:t>
            </a:r>
            <a:endParaRPr lang="en-US" altLang="zh-CN" b="1" i="0" dirty="0">
              <a:solidFill>
                <a:srgbClr val="404040"/>
              </a:solidFill>
              <a:effectLst/>
              <a:latin typeface="In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404040"/>
                </a:solidFill>
                <a:effectLst/>
                <a:latin typeface="Inter"/>
              </a:rPr>
              <a:t>可以将</a:t>
            </a:r>
            <a:r>
              <a:rPr lang="zh-CN" altLang="en-US" b="0" i="0" dirty="0">
                <a:solidFill>
                  <a:srgbClr val="404040"/>
                </a:solidFill>
                <a:effectLst/>
                <a:latin typeface="Inter"/>
              </a:rPr>
              <a:t>开放集数据分布建模为协变量偏移的已知类样本的分布和协变量偏移的未知类样本的分布的线性组合</a:t>
            </a:r>
            <a:endParaRPr lang="en-US" altLang="zh-CN" b="1" i="0" dirty="0">
              <a:solidFill>
                <a:srgbClr val="404040"/>
              </a:solidFill>
              <a:effectLst/>
              <a:latin typeface="Inter"/>
            </a:endParaRPr>
          </a:p>
          <a:p>
            <a:pPr algn="l">
              <a:buFont typeface="Arial" panose="020B0604020202020204" pitchFamily="34" charset="0"/>
              <a:buChar char="•"/>
            </a:pPr>
            <a:r>
              <a:rPr lang="en-US" altLang="zh-CN" b="0" i="0" dirty="0">
                <a:solidFill>
                  <a:srgbClr val="404040"/>
                </a:solidFill>
                <a:effectLst/>
                <a:latin typeface="KaTeX_Caligraphic"/>
              </a:rPr>
              <a:t>P</a:t>
            </a:r>
            <a:r>
              <a:rPr lang="en-US" altLang="zh-CN" b="0" i="0" dirty="0">
                <a:solidFill>
                  <a:srgbClr val="404040"/>
                </a:solidFill>
                <a:effectLst/>
                <a:latin typeface="KaTeX_Main"/>
              </a:rPr>
              <a:t>OPEN​</a:t>
            </a:r>
            <a:r>
              <a:rPr lang="zh-CN" altLang="en-US" b="0" i="0" dirty="0">
                <a:solidFill>
                  <a:srgbClr val="404040"/>
                </a:solidFill>
                <a:effectLst/>
                <a:latin typeface="Inter"/>
              </a:rPr>
              <a:t> 是开放集数据分布。</a:t>
            </a:r>
          </a:p>
          <a:p>
            <a:pPr algn="l">
              <a:buFont typeface="Arial" panose="020B0604020202020204" pitchFamily="34" charset="0"/>
              <a:buChar char="•"/>
            </a:pPr>
            <a:r>
              <a:rPr lang="en-US" altLang="zh-CN" b="0" i="0" dirty="0" err="1">
                <a:solidFill>
                  <a:srgbClr val="404040"/>
                </a:solidFill>
                <a:effectLst/>
                <a:latin typeface="KaTeX_Main"/>
              </a:rPr>
              <a:t>PcsID</a:t>
            </a:r>
            <a:r>
              <a:rPr lang="en-US" altLang="zh-CN" b="0" i="0" dirty="0">
                <a:solidFill>
                  <a:srgbClr val="404040"/>
                </a:solidFill>
                <a:effectLst/>
                <a:latin typeface="KaTeX_Main"/>
              </a:rPr>
              <a:t>​</a:t>
            </a:r>
            <a:r>
              <a:rPr lang="zh-CN" altLang="en-US" b="0" i="0" dirty="0">
                <a:solidFill>
                  <a:srgbClr val="404040"/>
                </a:solidFill>
                <a:effectLst/>
                <a:latin typeface="Inter"/>
              </a:rPr>
              <a:t> 是协变量偏移的已知类样本的分布。</a:t>
            </a:r>
          </a:p>
          <a:p>
            <a:pPr algn="l">
              <a:buFont typeface="Arial" panose="020B0604020202020204" pitchFamily="34" charset="0"/>
              <a:buChar char="•"/>
            </a:pPr>
            <a:r>
              <a:rPr lang="en-US" altLang="zh-CN" b="0" i="0" dirty="0" err="1">
                <a:solidFill>
                  <a:srgbClr val="404040"/>
                </a:solidFill>
                <a:effectLst/>
                <a:latin typeface="KaTeX_Main"/>
              </a:rPr>
              <a:t>PcsOOD</a:t>
            </a:r>
            <a:r>
              <a:rPr lang="en-US" altLang="zh-CN" b="0" i="0" dirty="0">
                <a:solidFill>
                  <a:srgbClr val="404040"/>
                </a:solidFill>
                <a:effectLst/>
                <a:latin typeface="KaTeX_Main"/>
              </a:rPr>
              <a:t>​</a:t>
            </a:r>
            <a:r>
              <a:rPr lang="zh-CN" altLang="en-US" b="0" i="0" dirty="0">
                <a:solidFill>
                  <a:srgbClr val="404040"/>
                </a:solidFill>
                <a:effectLst/>
                <a:latin typeface="Inter"/>
              </a:rPr>
              <a:t> 是协变量偏移的未知类样本的分布。</a:t>
            </a:r>
            <a:endParaRPr lang="en-US" altLang="zh-CN" b="0" i="0" dirty="0">
              <a:solidFill>
                <a:srgbClr val="404040"/>
              </a:solidFill>
              <a:effectLst/>
              <a:latin typeface="Inter"/>
            </a:endParaRPr>
          </a:p>
          <a:p>
            <a:pPr algn="l">
              <a:buFont typeface="Arial" panose="020B0604020202020204" pitchFamily="34" charset="0"/>
              <a:buChar char="•"/>
            </a:pPr>
            <a:endParaRPr lang="en-US" altLang="zh-CN" b="0" i="0" dirty="0">
              <a:solidFill>
                <a:srgbClr val="404040"/>
              </a:solidFill>
              <a:effectLst/>
              <a:latin typeface="Inter"/>
            </a:endParaRPr>
          </a:p>
          <a:p>
            <a:pPr algn="l">
              <a:buFont typeface="Arial" panose="020B0604020202020204" pitchFamily="34" charset="0"/>
              <a:buNone/>
            </a:pPr>
            <a:r>
              <a:rPr lang="zh-CN" altLang="en-US" b="1" i="0" dirty="0">
                <a:solidFill>
                  <a:srgbClr val="404040"/>
                </a:solidFill>
                <a:effectLst/>
                <a:latin typeface="Inter"/>
              </a:rPr>
              <a:t>通过</a:t>
            </a:r>
            <a:r>
              <a:rPr lang="en-US" altLang="zh-CN" b="1" i="0" dirty="0" err="1">
                <a:solidFill>
                  <a:srgbClr val="404040"/>
                </a:solidFill>
                <a:effectLst/>
                <a:latin typeface="Inter"/>
              </a:rPr>
              <a:t>csOOD</a:t>
            </a:r>
            <a:r>
              <a:rPr lang="zh-CN" altLang="en-US" b="1" i="0" dirty="0">
                <a:solidFill>
                  <a:srgbClr val="404040"/>
                </a:solidFill>
                <a:effectLst/>
                <a:latin typeface="Inter"/>
              </a:rPr>
              <a:t>分数区分已知类和未知类样本，为开放集数据分布的建模提供基础</a:t>
            </a:r>
            <a:r>
              <a:rPr lang="zh-CN" altLang="en-US" b="0" i="0" dirty="0">
                <a:solidFill>
                  <a:srgbClr val="404040"/>
                </a:solidFill>
                <a:effectLst/>
                <a:latin typeface="Inter"/>
              </a:rPr>
              <a:t>，</a:t>
            </a:r>
            <a:r>
              <a:rPr lang="en-US" altLang="zh-CN" b="0" i="0" dirty="0" err="1">
                <a:solidFill>
                  <a:srgbClr val="404040"/>
                </a:solidFill>
                <a:effectLst/>
                <a:latin typeface="Inter"/>
              </a:rPr>
              <a:t>csOOD</a:t>
            </a:r>
            <a:r>
              <a:rPr lang="en-US" altLang="zh-CN" b="0" i="0" dirty="0">
                <a:solidFill>
                  <a:srgbClr val="404040"/>
                </a:solidFill>
                <a:effectLst/>
                <a:latin typeface="Inter"/>
              </a:rPr>
              <a:t> </a:t>
            </a:r>
            <a:r>
              <a:rPr lang="zh-CN" altLang="en-US" b="0" i="0" dirty="0">
                <a:solidFill>
                  <a:srgbClr val="404040"/>
                </a:solidFill>
                <a:effectLst/>
                <a:latin typeface="Inter"/>
              </a:rPr>
              <a:t>分数通过计算测试样本与源域类别原型（</a:t>
            </a:r>
            <a:r>
              <a:rPr lang="en-US" altLang="zh-CN" b="0" i="0" dirty="0">
                <a:solidFill>
                  <a:srgbClr val="404040"/>
                </a:solidFill>
                <a:effectLst/>
                <a:latin typeface="Inter"/>
              </a:rPr>
              <a:t>Source Domain Prototypes</a:t>
            </a:r>
            <a:r>
              <a:rPr lang="zh-CN" altLang="en-US" b="0" i="0" dirty="0">
                <a:solidFill>
                  <a:srgbClr val="404040"/>
                </a:solidFill>
                <a:effectLst/>
                <a:latin typeface="Inter"/>
              </a:rPr>
              <a:t>）的余弦相似度来衡量样本的分布特性</a:t>
            </a:r>
            <a:endParaRPr lang="en-US" altLang="zh-CN" b="0" i="0" dirty="0">
              <a:solidFill>
                <a:srgbClr val="404040"/>
              </a:solidFill>
              <a:effectLst/>
              <a:latin typeface="Inter"/>
            </a:endParaRPr>
          </a:p>
          <a:p>
            <a:pPr algn="l">
              <a:buFont typeface="Arial" panose="020B0604020202020204" pitchFamily="34" charset="0"/>
              <a:buNone/>
            </a:pPr>
            <a:r>
              <a:rPr lang="zh-CN" altLang="en-US" b="0" i="0" dirty="0">
                <a:solidFill>
                  <a:srgbClr val="404040"/>
                </a:solidFill>
                <a:effectLst/>
                <a:latin typeface="Inter"/>
              </a:rPr>
              <a:t>值越接近 </a:t>
            </a:r>
            <a:r>
              <a:rPr lang="en-US" altLang="zh-CN" b="0" i="0" dirty="0">
                <a:solidFill>
                  <a:srgbClr val="404040"/>
                </a:solidFill>
                <a:effectLst/>
                <a:latin typeface="Inter"/>
              </a:rPr>
              <a:t>1</a:t>
            </a:r>
            <a:r>
              <a:rPr lang="zh-CN" altLang="en-US" b="0" i="0" dirty="0">
                <a:solidFill>
                  <a:srgbClr val="404040"/>
                </a:solidFill>
                <a:effectLst/>
                <a:latin typeface="Inter"/>
              </a:rPr>
              <a:t>，表示样本与源域类别原型的相似度越高，越可能是已知类</a:t>
            </a:r>
            <a:endParaRPr lang="en-US" altLang="zh-CN" b="0" i="0" dirty="0">
              <a:solidFill>
                <a:srgbClr val="404040"/>
              </a:solidFill>
              <a:effectLst/>
              <a:latin typeface="Inter"/>
            </a:endParaRPr>
          </a:p>
          <a:p>
            <a:pPr algn="l">
              <a:buFont typeface="Arial" panose="020B0604020202020204" pitchFamily="34" charset="0"/>
              <a:buNone/>
            </a:pPr>
            <a:r>
              <a:rPr lang="zh-CN" altLang="en-US" b="0" i="0" dirty="0">
                <a:solidFill>
                  <a:srgbClr val="404040"/>
                </a:solidFill>
                <a:effectLst/>
                <a:latin typeface="Inter"/>
              </a:rPr>
              <a:t>值越接近 </a:t>
            </a:r>
            <a:r>
              <a:rPr lang="en-US" altLang="zh-CN" b="0" i="0" dirty="0">
                <a:solidFill>
                  <a:srgbClr val="404040"/>
                </a:solidFill>
                <a:effectLst/>
                <a:latin typeface="Inter"/>
              </a:rPr>
              <a:t>0</a:t>
            </a:r>
            <a:r>
              <a:rPr lang="zh-CN" altLang="en-US" b="0" i="0" dirty="0">
                <a:solidFill>
                  <a:srgbClr val="404040"/>
                </a:solidFill>
                <a:effectLst/>
                <a:latin typeface="Inter"/>
              </a:rPr>
              <a:t>，表示样本与源域类别原型的相似度越低，越可能是未知类（</a:t>
            </a:r>
            <a:r>
              <a:rPr lang="en-US" altLang="zh-CN" b="0" i="0" dirty="0" err="1">
                <a:solidFill>
                  <a:srgbClr val="404040"/>
                </a:solidFill>
                <a:effectLst/>
                <a:latin typeface="Inter"/>
              </a:rPr>
              <a:t>csOOD</a:t>
            </a:r>
            <a:r>
              <a:rPr lang="zh-CN" altLang="en-US" b="0" i="0" dirty="0">
                <a:solidFill>
                  <a:srgbClr val="404040"/>
                </a:solidFill>
                <a:effectLst/>
                <a:latin typeface="Inter"/>
              </a:rPr>
              <a:t>）</a:t>
            </a:r>
            <a:endParaRPr lang="en-US" altLang="zh-CN" b="0" i="0" dirty="0">
              <a:solidFill>
                <a:srgbClr val="404040"/>
              </a:solidFill>
              <a:effectLst/>
              <a:latin typeface="Inter"/>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b="0" i="0" dirty="0">
                <a:solidFill>
                  <a:srgbClr val="404040"/>
                </a:solidFill>
                <a:effectLst/>
                <a:latin typeface="Inter"/>
              </a:rPr>
              <a:t>保持特征提取器的稳定性，避免过拟合到测试数据。</a:t>
            </a:r>
          </a:p>
          <a:p>
            <a:pPr algn="l">
              <a:buFont typeface="Arial" panose="020B0604020202020204" pitchFamily="34" charset="0"/>
              <a:buNone/>
            </a:pPr>
            <a:endParaRPr lang="zh-CN" altLang="en-US" b="0" i="0" dirty="0">
              <a:solidFill>
                <a:srgbClr val="404040"/>
              </a:solidFill>
              <a:effectLst/>
              <a:latin typeface="Inte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计算样本特征与类别原型之间的余弦相似度，初步区分已知类和未知类样本。实验发现，相似度分布呈现双峰特性，其中一个峰对应已知类样本，另一个峰对应未知类样本。基于此特性，论文采用高斯混合模型对相似度分布进行建模，并通过</a:t>
            </a:r>
            <a:r>
              <a:rPr lang="en-US" altLang="zh-CN" dirty="0"/>
              <a:t>EM</a:t>
            </a:r>
            <a:r>
              <a:rPr lang="zh-CN" altLang="en-US" dirty="0"/>
              <a:t>算法估计样本属于已知类的概率。过滤器的输出为已知类和未知类的伪标签</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47558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dirty="0">
                <a:solidFill>
                  <a:srgbClr val="404040"/>
                </a:solidFill>
                <a:effectLst/>
                <a:latin typeface="Inter"/>
              </a:rPr>
              <a:t>将 </a:t>
            </a:r>
            <a:r>
              <a:rPr lang="en-US" altLang="zh-CN" b="0" i="0" dirty="0">
                <a:solidFill>
                  <a:srgbClr val="404040"/>
                </a:solidFill>
                <a:effectLst/>
                <a:latin typeface="KaTeX_Main"/>
              </a:rPr>
              <a:t>S(x)</a:t>
            </a:r>
            <a:r>
              <a:rPr lang="zh-CN" altLang="en-US" b="0" i="0" dirty="0">
                <a:solidFill>
                  <a:srgbClr val="404040"/>
                </a:solidFill>
                <a:effectLst/>
                <a:latin typeface="Inter"/>
              </a:rPr>
              <a:t>的取值范围 </a:t>
            </a:r>
            <a:r>
              <a:rPr lang="en-US" altLang="zh-CN" b="0" i="0" dirty="0">
                <a:solidFill>
                  <a:srgbClr val="404040"/>
                </a:solidFill>
                <a:effectLst/>
                <a:latin typeface="KaTeX_Main"/>
              </a:rPr>
              <a:t>[0,1][0,1]</a:t>
            </a:r>
            <a:r>
              <a:rPr lang="zh-CN" altLang="en-US" b="0" i="0" dirty="0">
                <a:solidFill>
                  <a:srgbClr val="404040"/>
                </a:solidFill>
                <a:effectLst/>
                <a:latin typeface="Inter"/>
              </a:rPr>
              <a:t> 划分为若干个区间（</a:t>
            </a:r>
            <a:r>
              <a:rPr lang="en-US" altLang="zh-CN" b="0" i="0" dirty="0">
                <a:solidFill>
                  <a:srgbClr val="404040"/>
                </a:solidFill>
                <a:effectLst/>
                <a:latin typeface="Inter"/>
              </a:rPr>
              <a:t>bins</a:t>
            </a:r>
            <a:r>
              <a:rPr lang="zh-CN" altLang="en-US" b="0" i="0" dirty="0">
                <a:solidFill>
                  <a:srgbClr val="404040"/>
                </a:solidFill>
                <a:effectLst/>
                <a:latin typeface="Inter"/>
              </a:rPr>
              <a:t>）。</a:t>
            </a:r>
          </a:p>
          <a:p>
            <a:pPr algn="l">
              <a:buFont typeface="Arial" panose="020B0604020202020204" pitchFamily="34" charset="0"/>
              <a:buChar char="•"/>
            </a:pPr>
            <a:r>
              <a:rPr lang="zh-CN" altLang="en-US" b="0" i="0" dirty="0">
                <a:solidFill>
                  <a:srgbClr val="404040"/>
                </a:solidFill>
                <a:effectLst/>
                <a:latin typeface="Inter"/>
              </a:rPr>
              <a:t>统计每个区间内样本的数量，绘制直方图。</a:t>
            </a:r>
          </a:p>
          <a:p>
            <a:endParaRPr lang="en-US" altLang="zh-CN" dirty="0"/>
          </a:p>
          <a:p>
            <a:pPr algn="l">
              <a:buFont typeface="Arial" panose="020B0604020202020204" pitchFamily="34" charset="0"/>
              <a:buChar char="•"/>
            </a:pPr>
            <a:r>
              <a:rPr lang="zh-CN" altLang="en-US" b="0" i="0" dirty="0">
                <a:solidFill>
                  <a:srgbClr val="404040"/>
                </a:solidFill>
                <a:effectLst/>
                <a:latin typeface="Inter"/>
              </a:rPr>
              <a:t>在直方图中，可以观察到两个明显的峰值：</a:t>
            </a:r>
            <a:endParaRPr lang="en-US" altLang="zh-CN" b="0" i="0" dirty="0">
              <a:solidFill>
                <a:srgbClr val="404040"/>
              </a:solidFill>
              <a:effectLst/>
              <a:latin typeface="Inter"/>
            </a:endParaRPr>
          </a:p>
          <a:p>
            <a:pPr algn="l">
              <a:buFont typeface="Arial" panose="020B0604020202020204" pitchFamily="34" charset="0"/>
              <a:buChar char="•"/>
            </a:pPr>
            <a:r>
              <a:rPr lang="zh-CN" altLang="en-US" b="1" i="0" dirty="0">
                <a:solidFill>
                  <a:srgbClr val="404040"/>
                </a:solidFill>
                <a:effectLst/>
                <a:latin typeface="Inter"/>
              </a:rPr>
              <a:t>第一个峰值</a:t>
            </a:r>
            <a:r>
              <a:rPr lang="zh-CN" altLang="en-US" b="0" i="0" dirty="0">
                <a:solidFill>
                  <a:srgbClr val="404040"/>
                </a:solidFill>
                <a:effectLst/>
                <a:latin typeface="Inter"/>
              </a:rPr>
              <a:t>：对应 </a:t>
            </a:r>
            <a:r>
              <a:rPr lang="en-US" altLang="zh-CN" b="0" i="0" dirty="0">
                <a:solidFill>
                  <a:srgbClr val="404040"/>
                </a:solidFill>
                <a:effectLst/>
                <a:latin typeface="KaTeX_Main"/>
              </a:rPr>
              <a:t>S(x)</a:t>
            </a:r>
            <a:r>
              <a:rPr lang="zh-CN" altLang="en-US" b="0" i="0" dirty="0">
                <a:solidFill>
                  <a:srgbClr val="404040"/>
                </a:solidFill>
                <a:effectLst/>
                <a:latin typeface="Inter"/>
              </a:rPr>
              <a:t>较低的区域，表示未知类（</a:t>
            </a:r>
            <a:r>
              <a:rPr lang="en-US" altLang="zh-CN" b="0" i="0" dirty="0" err="1">
                <a:solidFill>
                  <a:srgbClr val="404040"/>
                </a:solidFill>
                <a:effectLst/>
                <a:latin typeface="Inter"/>
              </a:rPr>
              <a:t>csOOD</a:t>
            </a:r>
            <a:r>
              <a:rPr lang="zh-CN" altLang="en-US" b="0" i="0" dirty="0">
                <a:solidFill>
                  <a:srgbClr val="404040"/>
                </a:solidFill>
                <a:effectLst/>
                <a:latin typeface="Inter"/>
              </a:rPr>
              <a:t>）样本。</a:t>
            </a:r>
            <a:endParaRPr lang="en-US" altLang="zh-CN" b="0" i="0" dirty="0">
              <a:solidFill>
                <a:srgbClr val="404040"/>
              </a:solidFill>
              <a:effectLst/>
              <a:latin typeface="Inter"/>
            </a:endParaRPr>
          </a:p>
          <a:p>
            <a:pPr algn="l">
              <a:buFont typeface="Arial" panose="020B0604020202020204" pitchFamily="34" charset="0"/>
              <a:buChar char="•"/>
            </a:pPr>
            <a:r>
              <a:rPr lang="zh-CN" altLang="en-US" b="1" i="0" dirty="0">
                <a:solidFill>
                  <a:srgbClr val="404040"/>
                </a:solidFill>
                <a:effectLst/>
                <a:latin typeface="Inter"/>
              </a:rPr>
              <a:t>第二个峰值</a:t>
            </a:r>
            <a:r>
              <a:rPr lang="zh-CN" altLang="en-US" b="0" i="0" dirty="0">
                <a:solidFill>
                  <a:srgbClr val="404040"/>
                </a:solidFill>
                <a:effectLst/>
                <a:latin typeface="Inter"/>
              </a:rPr>
              <a:t>：对应 </a:t>
            </a:r>
            <a:r>
              <a:rPr lang="en-US" altLang="zh-CN" b="0" i="0" dirty="0">
                <a:solidFill>
                  <a:srgbClr val="404040"/>
                </a:solidFill>
                <a:effectLst/>
                <a:latin typeface="KaTeX_Main"/>
              </a:rPr>
              <a:t>S(x)</a:t>
            </a:r>
            <a:r>
              <a:rPr lang="zh-CN" altLang="en-US" b="0" i="0" dirty="0">
                <a:solidFill>
                  <a:srgbClr val="404040"/>
                </a:solidFill>
                <a:effectLst/>
                <a:latin typeface="Inter"/>
              </a:rPr>
              <a:t>较高的区域，表示已知类（</a:t>
            </a:r>
            <a:r>
              <a:rPr lang="en-US" altLang="zh-CN" b="0" i="0" dirty="0" err="1">
                <a:solidFill>
                  <a:srgbClr val="404040"/>
                </a:solidFill>
                <a:effectLst/>
                <a:latin typeface="Inter"/>
              </a:rPr>
              <a:t>csID</a:t>
            </a:r>
            <a:r>
              <a:rPr lang="zh-CN" altLang="en-US" b="0" i="0" dirty="0">
                <a:solidFill>
                  <a:srgbClr val="404040"/>
                </a:solidFill>
                <a:effectLst/>
                <a:latin typeface="Inter"/>
              </a:rPr>
              <a:t>）样本。</a:t>
            </a:r>
            <a:endParaRPr lang="en-US" altLang="zh-CN" b="0" i="0" dirty="0">
              <a:solidFill>
                <a:srgbClr val="404040"/>
              </a:solidFill>
              <a:effectLst/>
              <a:latin typeface="Inter"/>
            </a:endParaRPr>
          </a:p>
          <a:p>
            <a:pPr algn="l">
              <a:buFont typeface="Arial" panose="020B0604020202020204" pitchFamily="34" charset="0"/>
              <a:buChar char="•"/>
            </a:pPr>
            <a:endParaRPr lang="en-US" altLang="zh-CN" b="0" i="0" dirty="0">
              <a:solidFill>
                <a:srgbClr val="404040"/>
              </a:solidFill>
              <a:effectLst/>
              <a:latin typeface="Inter"/>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b="0" i="0" dirty="0">
                <a:solidFill>
                  <a:srgbClr val="404040"/>
                </a:solidFill>
                <a:effectLst/>
                <a:latin typeface="Inter"/>
              </a:rPr>
              <a:t>为了更精确地描述 </a:t>
            </a:r>
            <a:r>
              <a:rPr lang="en-US" altLang="zh-CN" b="0" i="0" dirty="0">
                <a:solidFill>
                  <a:srgbClr val="404040"/>
                </a:solidFill>
                <a:effectLst/>
                <a:latin typeface="KaTeX_Main"/>
              </a:rPr>
              <a:t>S(x)</a:t>
            </a:r>
            <a:r>
              <a:rPr lang="en-US" altLang="zh-CN" b="0" i="0" dirty="0">
                <a:solidFill>
                  <a:srgbClr val="404040"/>
                </a:solidFill>
                <a:effectLst/>
                <a:latin typeface="Inter"/>
              </a:rPr>
              <a:t> </a:t>
            </a:r>
            <a:r>
              <a:rPr lang="zh-CN" altLang="en-US" b="0" i="0" dirty="0">
                <a:solidFill>
                  <a:srgbClr val="404040"/>
                </a:solidFill>
                <a:effectLst/>
                <a:latin typeface="Inter"/>
              </a:rPr>
              <a:t>的分布，使用高斯混合模型（</a:t>
            </a:r>
            <a:r>
              <a:rPr lang="en-US" altLang="zh-CN" b="0" i="0" dirty="0">
                <a:solidFill>
                  <a:srgbClr val="404040"/>
                </a:solidFill>
                <a:effectLst/>
                <a:latin typeface="Inter"/>
              </a:rPr>
              <a:t>GMM</a:t>
            </a:r>
            <a:r>
              <a:rPr lang="zh-CN" altLang="en-US" b="0" i="0" dirty="0">
                <a:solidFill>
                  <a:srgbClr val="404040"/>
                </a:solidFill>
                <a:effectLst/>
                <a:latin typeface="Inter"/>
              </a:rPr>
              <a:t>）对直方图进行拟合。</a:t>
            </a:r>
          </a:p>
          <a:p>
            <a:pPr algn="l">
              <a:buFont typeface="Arial" panose="020B0604020202020204" pitchFamily="34" charset="0"/>
              <a:buChar char="•"/>
            </a:pPr>
            <a:endParaRPr lang="zh-CN" altLang="en-US" b="0" i="0" dirty="0">
              <a:solidFill>
                <a:srgbClr val="404040"/>
              </a:solidFill>
              <a:effectLst/>
              <a:latin typeface="Inter"/>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947187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B72DE3-FE0A-428A-AB10-325226F2F564}" type="datetimeFigureOut">
              <a:rPr lang="zh-CN" altLang="en-US" smtClean="0"/>
              <a:t>2025/3/15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72DE3-FE0A-428A-AB10-325226F2F564}" type="datetimeFigureOut">
              <a:rPr lang="zh-CN" altLang="en-US" smtClean="0"/>
              <a:t>2025/3/15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90" y="987428"/>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2025/3/15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90" y="987428"/>
            <a:ext cx="6172199" cy="4873625"/>
          </a:xfrm>
        </p:spPr>
        <p:txBody>
          <a:bodyPr anchor="t"/>
          <a:lstStyle>
            <a:lvl1pPr marL="0" indent="0">
              <a:buNone/>
              <a:defRPr sz="3200"/>
            </a:lvl1pPr>
            <a:lvl2pPr marL="457200" indent="0">
              <a:buNone/>
              <a:defRPr sz="2800"/>
            </a:lvl2pPr>
            <a:lvl3pPr marL="913765" indent="0">
              <a:buNone/>
              <a:defRPr sz="2400"/>
            </a:lvl3pPr>
            <a:lvl4pPr marL="1370965" indent="0">
              <a:buNone/>
              <a:defRPr sz="2000"/>
            </a:lvl4pPr>
            <a:lvl5pPr marL="1827530" indent="0">
              <a:buNone/>
              <a:defRPr sz="2000"/>
            </a:lvl5pPr>
            <a:lvl6pPr marL="2284730" indent="0">
              <a:buNone/>
              <a:defRPr sz="2000"/>
            </a:lvl6pPr>
            <a:lvl7pPr marL="2741930" indent="0">
              <a:buNone/>
              <a:defRPr sz="2000"/>
            </a:lvl7pPr>
            <a:lvl8pPr marL="3198495" indent="0">
              <a:buNone/>
              <a:defRPr sz="2000"/>
            </a:lvl8pPr>
            <a:lvl9pPr marL="3655695"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2025/3/15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2025/3/15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8"/>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2" y="365128"/>
            <a:ext cx="7734301"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2025/3/15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3_空白">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C6DC35-3D39-4E5D-813A-1465AB5946E1}" type="datetimeFigureOut">
              <a:rPr lang="zh-CN" altLang="en-US" smtClean="0"/>
              <a:t>2025/3/15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BC6EB1-3B9C-423A-A463-BABF6B6D69D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2" y="1122364"/>
            <a:ext cx="9144000" cy="2387600"/>
          </a:xfrm>
        </p:spPr>
        <p:txBody>
          <a:bodyPr anchor="b"/>
          <a:lstStyle>
            <a:lvl1pPr algn="ctr">
              <a:defRPr sz="5995"/>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2" y="3602038"/>
            <a:ext cx="9144000" cy="1655763"/>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7530" indent="0" algn="ctr">
              <a:buNone/>
              <a:defRPr sz="1600"/>
            </a:lvl5pPr>
            <a:lvl6pPr marL="2284730" indent="0" algn="ctr">
              <a:buNone/>
              <a:defRPr sz="1600"/>
            </a:lvl6pPr>
            <a:lvl7pPr marL="2741930" indent="0" algn="ctr">
              <a:buNone/>
              <a:defRPr sz="1600"/>
            </a:lvl7pPr>
            <a:lvl8pPr marL="3198495" indent="0" algn="ctr">
              <a:buNone/>
              <a:defRPr sz="1600"/>
            </a:lvl8pPr>
            <a:lvl9pPr marL="3655695"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2025/3/15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2025/3/15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nchor="b"/>
          <a:lstStyle>
            <a:lvl1pPr>
              <a:defRPr sz="5995"/>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3765" indent="0">
              <a:buNone/>
              <a:defRPr sz="1800">
                <a:solidFill>
                  <a:schemeClr val="tx1">
                    <a:tint val="75000"/>
                  </a:schemeClr>
                </a:solidFill>
              </a:defRPr>
            </a:lvl3pPr>
            <a:lvl4pPr marL="1370965" indent="0">
              <a:buNone/>
              <a:defRPr sz="1600">
                <a:solidFill>
                  <a:schemeClr val="tx1">
                    <a:tint val="75000"/>
                  </a:schemeClr>
                </a:solidFill>
              </a:defRPr>
            </a:lvl4pPr>
            <a:lvl5pPr marL="1827530" indent="0">
              <a:buNone/>
              <a:defRPr sz="1600">
                <a:solidFill>
                  <a:schemeClr val="tx1">
                    <a:tint val="75000"/>
                  </a:schemeClr>
                </a:solidFill>
              </a:defRPr>
            </a:lvl5pPr>
            <a:lvl6pPr marL="2284730" indent="0">
              <a:buNone/>
              <a:defRPr sz="1600">
                <a:solidFill>
                  <a:schemeClr val="tx1">
                    <a:tint val="75000"/>
                  </a:schemeClr>
                </a:solidFill>
              </a:defRPr>
            </a:lvl6pPr>
            <a:lvl7pPr marL="2741930" indent="0">
              <a:buNone/>
              <a:defRPr sz="1600">
                <a:solidFill>
                  <a:schemeClr val="tx1">
                    <a:tint val="75000"/>
                  </a:schemeClr>
                </a:solidFill>
              </a:defRPr>
            </a:lvl7pPr>
            <a:lvl8pPr marL="3198495" indent="0">
              <a:buNone/>
              <a:defRPr sz="1600">
                <a:solidFill>
                  <a:schemeClr val="tx1">
                    <a:tint val="75000"/>
                  </a:schemeClr>
                </a:solidFill>
              </a:defRPr>
            </a:lvl8pPr>
            <a:lvl9pPr marL="3655695"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5B72DE3-FE0A-428A-AB10-325226F2F564}" type="datetimeFigureOut">
              <a:rPr lang="zh-CN" altLang="en-US" smtClean="0"/>
              <a:t>2025/3/15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5B72DE3-FE0A-428A-AB10-325226F2F564}" type="datetimeFigureOut">
              <a:rPr lang="zh-CN" altLang="en-US" smtClean="0"/>
              <a:t>2025/3/15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90" y="1681163"/>
            <a:ext cx="5157786"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90" y="2505076"/>
            <a:ext cx="515778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1" y="1681163"/>
            <a:ext cx="5183189"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1" y="2505076"/>
            <a:ext cx="5183189"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5B72DE3-FE0A-428A-AB10-325226F2F564}" type="datetimeFigureOut">
              <a:rPr lang="zh-CN" altLang="en-US" smtClean="0"/>
              <a:t>2025/3/15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xmlns:p14="http://schemas.microsoft.com/office/powerpoint/2010/main">
    <mc:Choice Requires="p14">
      <p:transition spd="slow" p14:dur="1250"/>
    </mc:Choice>
    <mc:Fallback xmlns="">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1" y="1825627"/>
            <a:ext cx="10515600" cy="435133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72DE3-FE0A-428A-AB10-325226F2F564}" type="datetimeFigureOut">
              <a:rPr lang="zh-CN" altLang="en-US" smtClean="0"/>
              <a:t>2025/3/15</a:t>
            </a:fld>
            <a:endParaRPr lang="zh-CN" alt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C7F20-4EEE-4847-AC76-B538472E8A3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mc:AlternateContent xmlns:mc="http://schemas.openxmlformats.org/markup-compatibility/2006" xmlns:p14="http://schemas.microsoft.com/office/powerpoint/2010/main">
    <mc:Choice Requires="p14">
      <p:transition spd="slow" p14:dur="1250"/>
    </mc:Choice>
    <mc:Fallback xmlns="">
      <p:transition spd="slow"/>
    </mc:Fallback>
  </mc:AlternateContent>
  <p:txStyles>
    <p:titleStyle>
      <a:lvl1pPr algn="l" defTabSz="913765" rtl="0" eaLnBrk="1" latinLnBrk="0" hangingPunct="1">
        <a:lnSpc>
          <a:spcPct val="90000"/>
        </a:lnSpc>
        <a:spcBef>
          <a:spcPct val="0"/>
        </a:spcBef>
        <a:buNone/>
        <a:defRPr sz="4395"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7530"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0"/>
            <a:ext cx="10515224" cy="132463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389" y="6356747"/>
            <a:ext cx="2742447" cy="364275"/>
          </a:xfrm>
          <a:prstGeom prst="rect">
            <a:avLst/>
          </a:prstGeom>
        </p:spPr>
        <p:txBody>
          <a:bodyPr vert="horz" lIns="91440" tIns="45720" rIns="91440" bIns="45720" rtlCol="0" anchor="ctr"/>
          <a:lstStyle>
            <a:lvl1pPr algn="l">
              <a:defRPr sz="1140">
                <a:solidFill>
                  <a:schemeClr val="tx1">
                    <a:tint val="75000"/>
                  </a:schemeClr>
                </a:solidFill>
              </a:defRPr>
            </a:lvl1pPr>
          </a:lstStyle>
          <a:p>
            <a:fld id="{43A93E93-166D-47F5-9EF1-ACEABE24AEEA}" type="datetimeFigureOut">
              <a:rPr lang="zh-CN" altLang="en-US" smtClean="0"/>
              <a:t>2025/3/15</a:t>
            </a:fld>
            <a:endParaRPr lang="zh-CN" altLang="en-US"/>
          </a:p>
        </p:txBody>
      </p:sp>
      <p:sp>
        <p:nvSpPr>
          <p:cNvPr id="5" name="页脚占位符 4"/>
          <p:cNvSpPr>
            <a:spLocks noGrp="1"/>
          </p:cNvSpPr>
          <p:nvPr>
            <p:ph type="ftr" sz="quarter" idx="3"/>
          </p:nvPr>
        </p:nvSpPr>
        <p:spPr>
          <a:xfrm>
            <a:off x="4038413" y="6356747"/>
            <a:ext cx="4115176" cy="364275"/>
          </a:xfrm>
          <a:prstGeom prst="rect">
            <a:avLst/>
          </a:prstGeom>
        </p:spPr>
        <p:txBody>
          <a:bodyPr vert="horz" lIns="91440" tIns="45720" rIns="91440" bIns="45720" rtlCol="0" anchor="ctr"/>
          <a:lstStyle>
            <a:lvl1pPr algn="ctr">
              <a:defRPr sz="114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166" y="6356747"/>
            <a:ext cx="2742447" cy="364275"/>
          </a:xfrm>
          <a:prstGeom prst="rect">
            <a:avLst/>
          </a:prstGeom>
        </p:spPr>
        <p:txBody>
          <a:bodyPr vert="horz" lIns="91440" tIns="45720" rIns="91440" bIns="45720" rtlCol="0" anchor="ctr"/>
          <a:lstStyle>
            <a:lvl1pPr algn="r">
              <a:defRPr sz="1140">
                <a:solidFill>
                  <a:schemeClr val="tx1">
                    <a:tint val="75000"/>
                  </a:schemeClr>
                </a:solidFill>
              </a:defRPr>
            </a:lvl1pPr>
          </a:lstStyle>
          <a:p>
            <a:fld id="{118D5ACA-62CA-46DB-AD6B-12EDD6D51A2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Lst>
  <mc:AlternateContent xmlns:mc="http://schemas.openxmlformats.org/markup-compatibility/2006" xmlns:p14="http://schemas.microsoft.com/office/powerpoint/2010/main">
    <mc:Choice Requires="p14">
      <p:transition spd="slow" p14:dur="1250"/>
    </mc:Choice>
    <mc:Fallback xmlns="">
      <p:transition spd="slow"/>
    </mc:Fallback>
  </mc:AlternateContent>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ts val="95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ts val="475"/>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ts val="475"/>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5pPr>
      <a:lvl6pPr marL="238379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8pPr>
      <a:lvl9pPr marL="368427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030"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4.png"/><Relationship Id="rId7"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42.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47.png"/><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50.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5" name="矩形 4"/>
          <p:cNvSpPr/>
          <p:nvPr/>
        </p:nvSpPr>
        <p:spPr>
          <a:xfrm>
            <a:off x="0" y="2546580"/>
            <a:ext cx="12191331" cy="1838567"/>
          </a:xfrm>
          <a:prstGeom prst="rect">
            <a:avLst/>
          </a:prstGeom>
          <a:solidFill>
            <a:srgbClr val="1A78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2" name="椭圆 11"/>
          <p:cNvSpPr/>
          <p:nvPr/>
        </p:nvSpPr>
        <p:spPr>
          <a:xfrm>
            <a:off x="1524353" y="2153727"/>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3">
            <a:extLst>
              <a:ext uri="{BEBA8EAE-BF5A-486C-A8C5-ECC9F3942E4B}">
                <a14:imgProps xmlns:a14="http://schemas.microsoft.com/office/drawing/2010/main">
                  <a14:imgLayer r:embed="rId4">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1266181" y="2014069"/>
            <a:ext cx="3140616" cy="2903588"/>
          </a:xfrm>
          <a:prstGeom prst="rect">
            <a:avLst/>
          </a:prstGeom>
        </p:spPr>
      </p:pic>
      <p:sp>
        <p:nvSpPr>
          <p:cNvPr id="8" name="文本框 7"/>
          <p:cNvSpPr txBox="1"/>
          <p:nvPr/>
        </p:nvSpPr>
        <p:spPr>
          <a:xfrm>
            <a:off x="3511757" y="2781080"/>
            <a:ext cx="9063237" cy="1200329"/>
          </a:xfrm>
          <a:prstGeom prst="rect">
            <a:avLst/>
          </a:prstGeom>
          <a:noFill/>
        </p:spPr>
        <p:txBody>
          <a:bodyPr wrap="square" rtlCol="0">
            <a:spAutoFit/>
          </a:bodyPr>
          <a:lstStyle/>
          <a:p>
            <a:pPr algn="ctr" defTabSz="913765">
              <a:defRPr/>
            </a:pPr>
            <a:r>
              <a:rPr lang="en-US" sz="36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Unified Entropy Optimization for Open-Set Test-Time Adaptation</a:t>
            </a:r>
          </a:p>
        </p:txBody>
      </p:sp>
      <p:pic>
        <p:nvPicPr>
          <p:cNvPr id="10" name="图片 9"/>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sp>
        <p:nvSpPr>
          <p:cNvPr id="3" name="文本框 2"/>
          <p:cNvSpPr txBox="1"/>
          <p:nvPr/>
        </p:nvSpPr>
        <p:spPr>
          <a:xfrm>
            <a:off x="4406900" y="5048885"/>
            <a:ext cx="3509294" cy="461665"/>
          </a:xfrm>
          <a:prstGeom prst="rect">
            <a:avLst/>
          </a:prstGeom>
          <a:noFill/>
        </p:spPr>
        <p:txBody>
          <a:bodyPr wrap="none" rtlCol="0">
            <a:spAutoFit/>
          </a:bodyPr>
          <a:lstStyle/>
          <a:p>
            <a:pPr algn="l"/>
            <a:r>
              <a:rPr lang="en-US" altLang="zh-CN" sz="2400" dirty="0">
                <a:latin typeface="Times New Roman" panose="02020603050405020304" charset="0"/>
                <a:cs typeface="Times New Roman" panose="02020603050405020304" charset="0"/>
              </a:rPr>
              <a:t>Accepted by </a:t>
            </a:r>
            <a:r>
              <a:rPr lang="en-US" altLang="zh-CN" sz="2400" b="1" dirty="0">
                <a:latin typeface="Times New Roman" panose="02020603050405020304" charset="0"/>
                <a:cs typeface="Times New Roman" panose="02020603050405020304" charset="0"/>
              </a:rPr>
              <a:t>CVPR 2024 </a:t>
            </a:r>
            <a:r>
              <a:rPr lang="en-US" altLang="zh-CN" sz="2400" dirty="0">
                <a:latin typeface="Times New Roman" panose="02020603050405020304" charset="0"/>
                <a:cs typeface="Times New Roman" panose="02020603050405020304" charset="0"/>
              </a:rPr>
              <a:t> </a:t>
            </a: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674116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Method</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4" name="文本框 13">
            <a:extLst>
              <a:ext uri="{FF2B5EF4-FFF2-40B4-BE49-F238E27FC236}">
                <a16:creationId xmlns:a16="http://schemas.microsoft.com/office/drawing/2014/main" id="{B8D03607-DEF3-45B1-944A-5CE126442D9A}"/>
              </a:ext>
            </a:extLst>
          </p:cNvPr>
          <p:cNvSpPr txBox="1"/>
          <p:nvPr/>
        </p:nvSpPr>
        <p:spPr>
          <a:xfrm>
            <a:off x="592554" y="874387"/>
            <a:ext cx="4158740" cy="461665"/>
          </a:xfrm>
          <a:prstGeom prst="rect">
            <a:avLst/>
          </a:prstGeom>
          <a:noFill/>
        </p:spPr>
        <p:txBody>
          <a:bodyPr wrap="square">
            <a:spAutoFit/>
          </a:bodyPr>
          <a:lstStyle/>
          <a:p>
            <a:r>
              <a:rPr lang="zh-CN" altLang="en-US" sz="2400" b="1" i="1" dirty="0">
                <a:latin typeface="Times New Roman" panose="02020603050405020304" pitchFamily="18" charset="0"/>
                <a:cs typeface="Times New Roman" panose="02020603050405020304" pitchFamily="18" charset="0"/>
              </a:rPr>
              <a:t>Distribution-aware Filter</a:t>
            </a:r>
          </a:p>
        </p:txBody>
      </p:sp>
      <mc:AlternateContent xmlns:mc="http://schemas.openxmlformats.org/markup-compatibility/2006">
        <mc:Choice xmlns:a14="http://schemas.microsoft.com/office/drawing/2010/main" Requires="a14">
          <p:sp>
            <p:nvSpPr>
              <p:cNvPr id="28" name="文本框 27">
                <a:extLst>
                  <a:ext uri="{FF2B5EF4-FFF2-40B4-BE49-F238E27FC236}">
                    <a16:creationId xmlns:a16="http://schemas.microsoft.com/office/drawing/2014/main" id="{0E711295-71F2-42C8-B21E-2FDF895B436D}"/>
                  </a:ext>
                </a:extLst>
              </p:cNvPr>
              <p:cNvSpPr txBox="1"/>
              <p:nvPr/>
            </p:nvSpPr>
            <p:spPr>
              <a:xfrm>
                <a:off x="203760" y="1252790"/>
                <a:ext cx="6676913" cy="561308"/>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zh-CN" altLang="en-US" i="1">
                          <a:latin typeface="Cambria Math" panose="02040503050406030204" pitchFamily="18" charset="0"/>
                        </a:rPr>
                        <m:t>𝜋</m:t>
                      </m:r>
                      <m:r>
                        <a:rPr lang="zh-CN" altLang="en-US" i="1" smtClean="0">
                          <a:latin typeface="Cambria Math" panose="02040503050406030204" pitchFamily="18" charset="0"/>
                        </a:rPr>
                        <m:t>∙</m:t>
                      </m:r>
                      <m:r>
                        <a:rPr lang="en-US" altLang="zh-CN" b="0" i="1" smtClean="0">
                          <a:latin typeface="Cambria Math" panose="02040503050406030204" pitchFamily="18" charset="0"/>
                        </a:rPr>
                        <m:t>𝑁</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e>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𝜇</m:t>
                              </m:r>
                            </m:e>
                            <m:sub>
                              <m:r>
                                <a:rPr lang="en-US" altLang="zh-CN" b="0" i="1" smtClean="0">
                                  <a:latin typeface="Cambria Math" panose="02040503050406030204" pitchFamily="18" charset="0"/>
                                </a:rPr>
                                <m:t>𝑐𝑠𝐼𝐷</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zh-CN" altLang="en-US" b="0" i="1" smtClean="0">
                                  <a:latin typeface="Cambria Math" panose="02040503050406030204" pitchFamily="18" charset="0"/>
                                </a:rPr>
                                <m:t>𝜎</m:t>
                              </m:r>
                            </m:e>
                            <m:sub>
                              <m:r>
                                <a:rPr lang="en-US" altLang="zh-CN" b="0" i="1" smtClean="0">
                                  <a:latin typeface="Cambria Math" panose="02040503050406030204" pitchFamily="18" charset="0"/>
                                </a:rPr>
                                <m:t>𝑐𝑠𝐼𝐷</m:t>
                              </m:r>
                            </m:sub>
                            <m:sup>
                              <m:r>
                                <a:rPr lang="en-US" altLang="zh-CN" b="0" i="1" smtClean="0">
                                  <a:latin typeface="Cambria Math" panose="02040503050406030204" pitchFamily="18" charset="0"/>
                                </a:rPr>
                                <m:t>2</m:t>
                              </m:r>
                            </m:sup>
                          </m:sSubSup>
                        </m:e>
                      </m:d>
                      <m:r>
                        <a:rPr lang="en-US" altLang="zh-CN" b="0" i="1" smtClean="0">
                          <a:latin typeface="Cambria Math" panose="02040503050406030204" pitchFamily="18" charset="0"/>
                        </a:rPr>
                        <m:t>+(1−</m:t>
                      </m:r>
                      <m:r>
                        <a:rPr lang="zh-CN" altLang="en-US" b="0" i="1" smtClean="0">
                          <a:latin typeface="Cambria Math" panose="02040503050406030204" pitchFamily="18" charset="0"/>
                        </a:rPr>
                        <m:t>𝜋</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𝑁</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e>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a:rPr lang="en-US" altLang="zh-CN" i="1">
                                  <a:latin typeface="Cambria Math" panose="02040503050406030204" pitchFamily="18" charset="0"/>
                                </a:rPr>
                                <m:t>𝑐𝑠</m:t>
                              </m:r>
                              <m:r>
                                <a:rPr lang="en-US" altLang="zh-CN" b="0" i="1" smtClean="0">
                                  <a:latin typeface="Cambria Math" panose="02040503050406030204" pitchFamily="18" charset="0"/>
                                </a:rPr>
                                <m:t>𝑂𝑂</m:t>
                              </m:r>
                              <m:r>
                                <a:rPr lang="en-US" altLang="zh-CN" i="1">
                                  <a:latin typeface="Cambria Math" panose="02040503050406030204" pitchFamily="18" charset="0"/>
                                </a:rPr>
                                <m:t>𝐷</m:t>
                              </m:r>
                            </m:sub>
                          </m:sSub>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𝜎</m:t>
                              </m:r>
                            </m:e>
                            <m:sub>
                              <m:r>
                                <a:rPr lang="en-US" altLang="zh-CN" i="1">
                                  <a:latin typeface="Cambria Math" panose="02040503050406030204" pitchFamily="18" charset="0"/>
                                </a:rPr>
                                <m:t>𝑐𝑠</m:t>
                              </m:r>
                              <m:r>
                                <a:rPr lang="en-US" altLang="zh-CN" b="0" i="1" smtClean="0">
                                  <a:latin typeface="Cambria Math" panose="02040503050406030204" pitchFamily="18" charset="0"/>
                                </a:rPr>
                                <m:t>𝑂𝑂</m:t>
                              </m:r>
                              <m:r>
                                <a:rPr lang="en-US" altLang="zh-CN" i="1">
                                  <a:latin typeface="Cambria Math" panose="02040503050406030204" pitchFamily="18" charset="0"/>
                                </a:rPr>
                                <m:t>𝐷</m:t>
                              </m:r>
                            </m:sub>
                            <m:sup>
                              <m:r>
                                <a:rPr lang="en-US" altLang="zh-CN" i="1">
                                  <a:latin typeface="Cambria Math" panose="02040503050406030204" pitchFamily="18" charset="0"/>
                                </a:rPr>
                                <m:t>2</m:t>
                              </m:r>
                            </m:sup>
                          </m:sSubSup>
                        </m:e>
                      </m:d>
                    </m:oMath>
                  </m:oMathPara>
                </a14:m>
                <a:endParaRPr lang="zh-CN" altLang="en-US" dirty="0"/>
              </a:p>
            </p:txBody>
          </p:sp>
        </mc:Choice>
        <mc:Fallback>
          <p:sp>
            <p:nvSpPr>
              <p:cNvPr id="28" name="文本框 27">
                <a:extLst>
                  <a:ext uri="{FF2B5EF4-FFF2-40B4-BE49-F238E27FC236}">
                    <a16:creationId xmlns:a16="http://schemas.microsoft.com/office/drawing/2014/main" id="{0E711295-71F2-42C8-B21E-2FDF895B436D}"/>
                  </a:ext>
                </a:extLst>
              </p:cNvPr>
              <p:cNvSpPr txBox="1">
                <a:spLocks noRot="1" noChangeAspect="1" noMove="1" noResize="1" noEditPoints="1" noAdjustHandles="1" noChangeArrowheads="1" noChangeShapeType="1" noTextEdit="1"/>
              </p:cNvSpPr>
              <p:nvPr/>
            </p:nvSpPr>
            <p:spPr>
              <a:xfrm>
                <a:off x="203760" y="1252790"/>
                <a:ext cx="6676913" cy="56130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B5653393-C554-48DB-B132-E28B7A4BC61F}"/>
                  </a:ext>
                </a:extLst>
              </p:cNvPr>
              <p:cNvSpPr txBox="1"/>
              <p:nvPr/>
            </p:nvSpPr>
            <p:spPr>
              <a:xfrm>
                <a:off x="215364" y="2051439"/>
                <a:ext cx="5668656" cy="4054956"/>
              </a:xfrm>
              <a:prstGeom prst="rect">
                <a:avLst/>
              </a:prstGeom>
              <a:noFill/>
            </p:spPr>
            <p:txBody>
              <a:bodyPr wrap="square" rtlCol="0">
                <a:spAutoFit/>
              </a:bodyPr>
              <a:lstStyle/>
              <a:p>
                <a:pPr>
                  <a:lnSpc>
                    <a:spcPct val="120000"/>
                  </a:lnSpc>
                  <a:spcAft>
                    <a:spcPts val="600"/>
                  </a:spcAft>
                </a:pPr>
                <a:r>
                  <a:rPr lang="en-US" altLang="zh-CN" dirty="0">
                    <a:latin typeface="Times New Roman" panose="02020603050405020304" pitchFamily="18" charset="0"/>
                    <a:ea typeface="宋体" panose="02010600030101010101" pitchFamily="2" charset="-122"/>
                  </a:rPr>
                  <a:t>1.</a:t>
                </a:r>
                <a:r>
                  <a:rPr lang="zh-CN" altLang="en-US" b="1" dirty="0">
                    <a:latin typeface="Times New Roman" panose="02020603050405020304" pitchFamily="18" charset="0"/>
                    <a:ea typeface="宋体" panose="02010600030101010101" pitchFamily="2" charset="-122"/>
                  </a:rPr>
                  <a:t>初始化</a:t>
                </a:r>
                <a:r>
                  <a:rPr lang="zh-CN" altLang="en-US"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marL="285750" indent="-285750">
                  <a:lnSpc>
                    <a:spcPct val="120000"/>
                  </a:lnSpc>
                  <a:spcAft>
                    <a:spcPts val="600"/>
                  </a:spcAft>
                  <a:buFont typeface="Arial" panose="020B0604020202020204" pitchFamily="34" charset="0"/>
                  <a:buChar char="•"/>
                </a:pPr>
                <a:r>
                  <a:rPr lang="en-US" altLang="zh-CN" dirty="0" err="1">
                    <a:latin typeface="Times New Roman" panose="02020603050405020304" pitchFamily="18" charset="0"/>
                    <a:ea typeface="宋体" panose="02010600030101010101" pitchFamily="2" charset="-122"/>
                  </a:rPr>
                  <a:t>csID</a:t>
                </a:r>
                <a:r>
                  <a:rPr lang="zh-CN" altLang="en-US" dirty="0">
                    <a:latin typeface="Times New Roman" panose="02020603050405020304" pitchFamily="18" charset="0"/>
                    <a:ea typeface="宋体" panose="02010600030101010101" pitchFamily="2" charset="-122"/>
                  </a:rPr>
                  <a:t>分量的均值</a:t>
                </a:r>
                <a14:m>
                  <m:oMath xmlns:m="http://schemas.openxmlformats.org/officeDocument/2006/math">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𝜇</m:t>
                        </m:r>
                      </m:e>
                      <m:sub>
                        <m:r>
                          <a:rPr lang="en-US" altLang="zh-CN" b="0" i="1" smtClean="0">
                            <a:latin typeface="Cambria Math" panose="02040503050406030204" pitchFamily="18" charset="0"/>
                          </a:rPr>
                          <m:t>𝑐𝑠𝐼𝐷</m:t>
                        </m:r>
                      </m:sub>
                    </m:sSub>
                  </m:oMath>
                </a14:m>
                <a:r>
                  <a:rPr lang="zh-CN" altLang="en-US" dirty="0">
                    <a:latin typeface="Times New Roman" panose="02020603050405020304" pitchFamily="18" charset="0"/>
                    <a:ea typeface="宋体" panose="02010600030101010101" pitchFamily="2" charset="-122"/>
                  </a:rPr>
                  <a:t>和方差</a:t>
                </a:r>
                <a14:m>
                  <m:oMath xmlns:m="http://schemas.openxmlformats.org/officeDocument/2006/math">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𝜎</m:t>
                        </m:r>
                      </m:e>
                      <m:sub>
                        <m:r>
                          <a:rPr lang="en-US" altLang="zh-CN" i="1">
                            <a:latin typeface="Cambria Math" panose="02040503050406030204" pitchFamily="18" charset="0"/>
                          </a:rPr>
                          <m:t>𝑐𝑠𝐼𝐷</m:t>
                        </m:r>
                      </m:sub>
                      <m:sup>
                        <m:r>
                          <a:rPr lang="en-US" altLang="zh-CN" i="1">
                            <a:latin typeface="Cambria Math" panose="02040503050406030204" pitchFamily="18" charset="0"/>
                          </a:rPr>
                          <m:t>2</m:t>
                        </m:r>
                      </m:sup>
                    </m:sSubSup>
                  </m:oMath>
                </a14:m>
                <a:endParaRPr lang="en-US" altLang="zh-CN" dirty="0">
                  <a:latin typeface="Times New Roman" panose="02020603050405020304" pitchFamily="18" charset="0"/>
                  <a:ea typeface="宋体" panose="02010600030101010101" pitchFamily="2" charset="-122"/>
                </a:endParaRPr>
              </a:p>
              <a:p>
                <a:pPr marL="285750" indent="-285750">
                  <a:lnSpc>
                    <a:spcPct val="120000"/>
                  </a:lnSpc>
                  <a:spcAft>
                    <a:spcPts val="600"/>
                  </a:spcAft>
                  <a:buFont typeface="Arial" panose="020B0604020202020204" pitchFamily="34" charset="0"/>
                  <a:buChar char="•"/>
                </a:pPr>
                <a:r>
                  <a:rPr lang="en-US" altLang="zh-CN" dirty="0" err="1">
                    <a:latin typeface="Times New Roman" panose="02020603050405020304" pitchFamily="18" charset="0"/>
                    <a:ea typeface="宋体" panose="02010600030101010101" pitchFamily="2" charset="-122"/>
                  </a:rPr>
                  <a:t>csOOD</a:t>
                </a:r>
                <a:r>
                  <a:rPr lang="zh-CN" altLang="en-US" dirty="0">
                    <a:latin typeface="Times New Roman" panose="02020603050405020304" pitchFamily="18" charset="0"/>
                    <a:ea typeface="宋体" panose="02010600030101010101" pitchFamily="2" charset="-122"/>
                  </a:rPr>
                  <a:t>分量的均值</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a:rPr lang="en-US" altLang="zh-CN" i="1">
                            <a:latin typeface="Cambria Math" panose="02040503050406030204" pitchFamily="18" charset="0"/>
                          </a:rPr>
                          <m:t>𝑐𝑠𝑂𝑂𝐷</m:t>
                        </m:r>
                      </m:sub>
                    </m:sSub>
                  </m:oMath>
                </a14:m>
                <a:r>
                  <a:rPr lang="zh-CN" altLang="en-US" dirty="0">
                    <a:latin typeface="Times New Roman" panose="02020603050405020304" pitchFamily="18" charset="0"/>
                    <a:ea typeface="宋体" panose="02010600030101010101" pitchFamily="2" charset="-122"/>
                  </a:rPr>
                  <a:t>和方差</a:t>
                </a:r>
                <a14:m>
                  <m:oMath xmlns:m="http://schemas.openxmlformats.org/officeDocument/2006/math">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𝜎</m:t>
                        </m:r>
                      </m:e>
                      <m:sub>
                        <m:r>
                          <a:rPr lang="en-US" altLang="zh-CN" i="1">
                            <a:latin typeface="Cambria Math" panose="02040503050406030204" pitchFamily="18" charset="0"/>
                          </a:rPr>
                          <m:t>𝑐𝑠</m:t>
                        </m:r>
                        <m:r>
                          <m:rPr>
                            <m:sty m:val="p"/>
                          </m:rPr>
                          <a:rPr lang="en-US" altLang="zh-CN" i="1">
                            <a:latin typeface="Cambria Math" panose="02040503050406030204" pitchFamily="18" charset="0"/>
                          </a:rPr>
                          <m:t>OOD</m:t>
                        </m:r>
                      </m:sub>
                      <m:sup>
                        <m:r>
                          <a:rPr lang="en-US" altLang="zh-CN" i="1">
                            <a:latin typeface="Cambria Math" panose="02040503050406030204" pitchFamily="18" charset="0"/>
                          </a:rPr>
                          <m:t>2</m:t>
                        </m:r>
                      </m:sup>
                    </m:sSubSup>
                  </m:oMath>
                </a14:m>
                <a:endParaRPr lang="en-US" altLang="zh-CN" dirty="0">
                  <a:latin typeface="Times New Roman" panose="02020603050405020304" pitchFamily="18" charset="0"/>
                  <a:ea typeface="宋体" panose="02010600030101010101" pitchFamily="2" charset="-122"/>
                </a:endParaRPr>
              </a:p>
              <a:p>
                <a:pPr marL="285750" indent="-285750">
                  <a:lnSpc>
                    <a:spcPct val="120000"/>
                  </a:lnSpc>
                  <a:spcAft>
                    <a:spcPts val="600"/>
                  </a:spcAft>
                  <a:buFont typeface="Arial" panose="020B0604020202020204" pitchFamily="34" charset="0"/>
                  <a:buChar char="•"/>
                </a:pPr>
                <a14:m>
                  <m:oMath xmlns:m="http://schemas.openxmlformats.org/officeDocument/2006/math">
                    <m:r>
                      <a:rPr lang="zh-CN" altLang="en-US">
                        <a:latin typeface="Times New Roman" panose="02020603050405020304" pitchFamily="18" charset="0"/>
                        <a:ea typeface="宋体" panose="02010600030101010101" pitchFamily="2" charset="-122"/>
                      </a:rPr>
                      <m:t>混合</m:t>
                    </m:r>
                    <m:r>
                      <a:rPr lang="zh-CN" altLang="en-US">
                        <a:latin typeface="Times New Roman" panose="02020603050405020304" pitchFamily="18" charset="0"/>
                        <a:ea typeface="宋体" panose="02010600030101010101" pitchFamily="2" charset="-122"/>
                      </a:rPr>
                      <m:t>高斯分布</m:t>
                    </m:r>
                    <m:r>
                      <a:rPr lang="zh-CN" altLang="en-US">
                        <a:latin typeface="Times New Roman" panose="02020603050405020304" pitchFamily="18" charset="0"/>
                        <a:ea typeface="宋体" panose="02010600030101010101" pitchFamily="2" charset="-122"/>
                      </a:rPr>
                      <m:t>中</m:t>
                    </m:r>
                    <m:r>
                      <m:rPr>
                        <m:nor/>
                      </m:rPr>
                      <a:rPr lang="en-US" altLang="zh-CN">
                        <a:latin typeface="Times New Roman" panose="02020603050405020304" pitchFamily="18" charset="0"/>
                        <a:ea typeface="宋体" panose="02010600030101010101" pitchFamily="2" charset="-122"/>
                      </a:rPr>
                      <m:t>csID</m:t>
                    </m:r>
                    <m:r>
                      <m:rPr>
                        <m:nor/>
                      </m:rPr>
                      <a:rPr lang="en-US" altLang="zh-CN">
                        <a:latin typeface="Times New Roman" panose="02020603050405020304" pitchFamily="18" charset="0"/>
                        <a:ea typeface="宋体" panose="02010600030101010101" pitchFamily="2" charset="-122"/>
                      </a:rPr>
                      <m:t> </m:t>
                    </m:r>
                    <m:r>
                      <a:rPr lang="zh-CN" altLang="en-US">
                        <a:latin typeface="Times New Roman" panose="02020603050405020304" pitchFamily="18" charset="0"/>
                        <a:ea typeface="宋体" panose="02010600030101010101" pitchFamily="2" charset="-122"/>
                      </a:rPr>
                      <m:t>分类</m:t>
                    </m:r>
                  </m:oMath>
                </a14:m>
                <a:r>
                  <a:rPr lang="zh-CN" altLang="en-US" dirty="0">
                    <a:latin typeface="Times New Roman" panose="02020603050405020304" pitchFamily="18" charset="0"/>
                    <a:ea typeface="宋体" panose="02010600030101010101" pitchFamily="2" charset="-122"/>
                  </a:rPr>
                  <a:t>的权重</a:t>
                </a:r>
                <a14:m>
                  <m:oMath xmlns:m="http://schemas.openxmlformats.org/officeDocument/2006/math">
                    <m:r>
                      <a:rPr lang="zh-CN" altLang="en-US" i="1">
                        <a:latin typeface="Cambria Math" panose="02040503050406030204" pitchFamily="18" charset="0"/>
                      </a:rPr>
                      <m:t>𝜋</m:t>
                    </m:r>
                  </m:oMath>
                </a14:m>
                <a:endParaRPr lang="en-US" altLang="zh-CN" dirty="0">
                  <a:latin typeface="Times New Roman" panose="02020603050405020304" pitchFamily="18" charset="0"/>
                  <a:ea typeface="宋体" panose="02010600030101010101" pitchFamily="2" charset="-122"/>
                </a:endParaRPr>
              </a:p>
              <a:p>
                <a:pPr>
                  <a:lnSpc>
                    <a:spcPct val="120000"/>
                  </a:lnSpc>
                  <a:spcAft>
                    <a:spcPts val="600"/>
                  </a:spcAft>
                </a:pPr>
                <a:r>
                  <a:rPr lang="en-US" altLang="zh-CN" dirty="0">
                    <a:latin typeface="Times New Roman" panose="02020603050405020304" pitchFamily="18" charset="0"/>
                    <a:ea typeface="宋体" panose="02010600030101010101" pitchFamily="2" charset="-122"/>
                  </a:rPr>
                  <a:t>2.</a:t>
                </a:r>
                <a:r>
                  <a:rPr lang="en-US" altLang="zh-CN" b="1" i="0" dirty="0">
                    <a:solidFill>
                      <a:srgbClr val="2C2C36"/>
                    </a:solidFill>
                    <a:effectLst/>
                    <a:latin typeface="Times New Roman" panose="02020603050405020304" pitchFamily="18" charset="0"/>
                    <a:ea typeface="宋体" panose="02010600030101010101" pitchFamily="2" charset="-122"/>
                  </a:rPr>
                  <a:t> E </a:t>
                </a:r>
                <a:r>
                  <a:rPr lang="zh-CN" altLang="en-US" b="1" i="0" dirty="0">
                    <a:solidFill>
                      <a:srgbClr val="2C2C36"/>
                    </a:solidFill>
                    <a:effectLst/>
                    <a:latin typeface="Times New Roman" panose="02020603050405020304" pitchFamily="18" charset="0"/>
                    <a:ea typeface="宋体" panose="02010600030101010101" pitchFamily="2" charset="-122"/>
                  </a:rPr>
                  <a:t>步</a:t>
                </a:r>
                <a:r>
                  <a:rPr lang="zh-CN" altLang="en-US" b="1" dirty="0">
                    <a:solidFill>
                      <a:srgbClr val="2C2C36"/>
                    </a:solidFill>
                    <a:latin typeface="Times New Roman" panose="02020603050405020304" pitchFamily="18" charset="0"/>
                    <a:ea typeface="宋体" panose="02010600030101010101" pitchFamily="2" charset="-122"/>
                  </a:rPr>
                  <a:t>：</a:t>
                </a:r>
                <a:endParaRPr lang="en-US" altLang="zh-CN" b="1" i="0" dirty="0">
                  <a:solidFill>
                    <a:srgbClr val="2C2C36"/>
                  </a:solidFill>
                  <a:effectLst/>
                  <a:latin typeface="Times New Roman" panose="02020603050405020304" pitchFamily="18" charset="0"/>
                  <a:ea typeface="宋体" panose="02010600030101010101" pitchFamily="2" charset="-122"/>
                </a:endParaRPr>
              </a:p>
              <a:p>
                <a:pPr>
                  <a:lnSpc>
                    <a:spcPct val="120000"/>
                  </a:lnSpc>
                  <a:spcAft>
                    <a:spcPts val="600"/>
                  </a:spcAft>
                </a:pPr>
                <a:r>
                  <a:rPr lang="zh-CN" altLang="en-US" b="1" i="0" dirty="0">
                    <a:solidFill>
                      <a:srgbClr val="2C2C36"/>
                    </a:solidFill>
                    <a:effectLst/>
                    <a:latin typeface="Times New Roman" panose="02020603050405020304" pitchFamily="18" charset="0"/>
                    <a:ea typeface="宋体" panose="02010600030101010101" pitchFamily="2" charset="-122"/>
                  </a:rPr>
                  <a:t>计算后验概率</a:t>
                </a:r>
                <a14:m>
                  <m:oMath xmlns:m="http://schemas.openxmlformats.org/officeDocument/2006/math">
                    <m:r>
                      <a:rPr lang="zh-CN" altLang="en-US" i="1">
                        <a:latin typeface="Cambria Math" panose="02040503050406030204" pitchFamily="18" charset="0"/>
                      </a:rPr>
                      <m:t>𝜋</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 </m:t>
                    </m:r>
                  </m:oMath>
                </a14:m>
                <a:r>
                  <a:rPr lang="zh-CN" altLang="en-US" b="0" i="0" dirty="0">
                    <a:solidFill>
                      <a:srgbClr val="2C2C36"/>
                    </a:solidFill>
                    <a:effectLst/>
                    <a:latin typeface="Times New Roman" panose="02020603050405020304" pitchFamily="18" charset="0"/>
                    <a:ea typeface="宋体" panose="02010600030101010101" pitchFamily="2" charset="-122"/>
                  </a:rPr>
                  <a:t>：对于每一个测试样本 </a:t>
                </a:r>
                <a:r>
                  <a:rPr lang="en-US" altLang="zh-CN" b="0" i="1" dirty="0">
                    <a:solidFill>
                      <a:srgbClr val="2C2C36"/>
                    </a:solidFill>
                    <a:effectLst/>
                    <a:latin typeface="Times New Roman" panose="02020603050405020304" pitchFamily="18" charset="0"/>
                    <a:ea typeface="宋体" panose="02010600030101010101" pitchFamily="2" charset="-122"/>
                  </a:rPr>
                  <a:t>x</a:t>
                </a:r>
                <a:r>
                  <a:rPr lang="zh-CN" altLang="en-US" b="0" i="0" dirty="0">
                    <a:solidFill>
                      <a:srgbClr val="2C2C36"/>
                    </a:solidFill>
                    <a:effectLst/>
                    <a:latin typeface="Times New Roman" panose="02020603050405020304" pitchFamily="18" charset="0"/>
                    <a:ea typeface="宋体" panose="02010600030101010101" pitchFamily="2" charset="-122"/>
                  </a:rPr>
                  <a:t>，使用当前的参数来计算它属于 </a:t>
                </a:r>
                <a:r>
                  <a:rPr lang="en-US" altLang="zh-CN" b="0" i="0" dirty="0" err="1">
                    <a:solidFill>
                      <a:srgbClr val="2C2C36"/>
                    </a:solidFill>
                    <a:effectLst/>
                    <a:latin typeface="Times New Roman" panose="02020603050405020304" pitchFamily="18" charset="0"/>
                    <a:ea typeface="宋体" panose="02010600030101010101" pitchFamily="2" charset="-122"/>
                  </a:rPr>
                  <a:t>csID</a:t>
                </a:r>
                <a:r>
                  <a:rPr lang="en-US" altLang="zh-CN" b="0" i="0" dirty="0">
                    <a:solidFill>
                      <a:srgbClr val="2C2C36"/>
                    </a:solidFill>
                    <a:effectLst/>
                    <a:latin typeface="Times New Roman" panose="02020603050405020304" pitchFamily="18" charset="0"/>
                    <a:ea typeface="宋体" panose="02010600030101010101" pitchFamily="2" charset="-122"/>
                  </a:rPr>
                  <a:t> </a:t>
                </a:r>
                <a:r>
                  <a:rPr lang="zh-CN" altLang="en-US" b="0" i="0" dirty="0">
                    <a:solidFill>
                      <a:srgbClr val="2C2C36"/>
                    </a:solidFill>
                    <a:effectLst/>
                    <a:latin typeface="Times New Roman" panose="02020603050405020304" pitchFamily="18" charset="0"/>
                    <a:ea typeface="宋体" panose="02010600030101010101" pitchFamily="2" charset="-122"/>
                  </a:rPr>
                  <a:t>分量的概率</a:t>
                </a:r>
                <a14:m>
                  <m:oMath xmlns:m="http://schemas.openxmlformats.org/officeDocument/2006/math">
                    <m:r>
                      <a:rPr lang="zh-CN" altLang="en-US" i="1" smtClean="0">
                        <a:latin typeface="Cambria Math" panose="02040503050406030204" pitchFamily="18" charset="0"/>
                      </a:rPr>
                      <m:t>𝜋</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endParaRPr lang="en-US" altLang="zh-CN" dirty="0">
                  <a:latin typeface="Times New Roman" panose="02020603050405020304" pitchFamily="18" charset="0"/>
                  <a:ea typeface="宋体" panose="02010600030101010101" pitchFamily="2" charset="-122"/>
                </a:endParaRPr>
              </a:p>
              <a:p>
                <a:pPr>
                  <a:lnSpc>
                    <a:spcPct val="120000"/>
                  </a:lnSpc>
                  <a:spcAft>
                    <a:spcPts val="600"/>
                  </a:spcAft>
                </a:pPr>
                <a14:m>
                  <m:oMathPara xmlns:m="http://schemas.openxmlformats.org/officeDocument/2006/math">
                    <m:oMathParaPr>
                      <m:jc m:val="centerGroup"/>
                    </m:oMathParaPr>
                    <m:oMath xmlns:m="http://schemas.openxmlformats.org/officeDocument/2006/math">
                      <m:r>
                        <a:rPr lang="el-GR" altLang="zh-CN" i="1" smtClean="0">
                          <a:latin typeface="Cambria Math" panose="02040503050406030204" pitchFamily="18" charset="0"/>
                          <a:ea typeface="宋体" panose="02010600030101010101" pitchFamily="2" charset="-122"/>
                        </a:rPr>
                        <m:t>𝜋</m:t>
                      </m:r>
                      <m:d>
                        <m:dPr>
                          <m:ctrlPr>
                            <a:rPr lang="en-US" altLang="zh-CN" b="0"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𝑥</m:t>
                          </m:r>
                        </m:e>
                      </m:d>
                      <m:r>
                        <a:rPr lang="en-US" altLang="zh-CN" b="0" i="1" smtClean="0">
                          <a:latin typeface="Cambria Math" panose="02040503050406030204" pitchFamily="18" charset="0"/>
                          <a:ea typeface="宋体" panose="02010600030101010101" pitchFamily="2" charset="-122"/>
                        </a:rPr>
                        <m:t>=</m:t>
                      </m:r>
                      <m:f>
                        <m:fPr>
                          <m:ctrlPr>
                            <a:rPr lang="en-US" altLang="zh-CN" b="0" i="1" smtClean="0">
                              <a:latin typeface="Cambria Math" panose="02040503050406030204" pitchFamily="18" charset="0"/>
                              <a:ea typeface="宋体" panose="02010600030101010101" pitchFamily="2" charset="-122"/>
                            </a:rPr>
                          </m:ctrlPr>
                        </m:fPr>
                        <m:num>
                          <m:r>
                            <a:rPr lang="zh-CN" altLang="en-US" b="0" i="1" smtClean="0">
                              <a:latin typeface="Cambria Math" panose="02040503050406030204" pitchFamily="18" charset="0"/>
                              <a:ea typeface="宋体" panose="02010600030101010101" pitchFamily="2" charset="-122"/>
                            </a:rPr>
                            <m:t>𝜋</m:t>
                          </m:r>
                          <m:r>
                            <a:rPr lang="zh-CN" altLang="en-US" b="0" i="1" smtClean="0">
                              <a:latin typeface="Cambria Math" panose="02040503050406030204" pitchFamily="18" charset="0"/>
                              <a:ea typeface="宋体" panose="02010600030101010101" pitchFamily="2" charset="-122"/>
                            </a:rPr>
                            <m:t>∙</m:t>
                          </m:r>
                          <m:r>
                            <a:rPr lang="en-US" altLang="zh-CN" i="1">
                              <a:latin typeface="Cambria Math" panose="02040503050406030204" pitchFamily="18" charset="0"/>
                            </a:rPr>
                            <m:t>𝑁</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e>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a:rPr lang="en-US" altLang="zh-CN" i="1">
                                      <a:latin typeface="Cambria Math" panose="02040503050406030204" pitchFamily="18" charset="0"/>
                                    </a:rPr>
                                    <m:t>𝑐𝑠𝐼𝐷</m:t>
                                  </m:r>
                                </m:sub>
                              </m:sSub>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𝜎</m:t>
                                  </m:r>
                                </m:e>
                                <m:sub>
                                  <m:r>
                                    <a:rPr lang="en-US" altLang="zh-CN" i="1">
                                      <a:latin typeface="Cambria Math" panose="02040503050406030204" pitchFamily="18" charset="0"/>
                                    </a:rPr>
                                    <m:t>𝑐𝑠𝐼𝐷</m:t>
                                  </m:r>
                                </m:sub>
                                <m:sup>
                                  <m:r>
                                    <a:rPr lang="en-US" altLang="zh-CN" i="1">
                                      <a:latin typeface="Cambria Math" panose="02040503050406030204" pitchFamily="18" charset="0"/>
                                    </a:rPr>
                                    <m:t>2</m:t>
                                  </m:r>
                                </m:sup>
                              </m:sSubSup>
                            </m:e>
                          </m:d>
                        </m:num>
                        <m:den>
                          <m:r>
                            <a:rPr lang="zh-CN" altLang="en-US" i="1">
                              <a:latin typeface="Cambria Math" panose="02040503050406030204" pitchFamily="18" charset="0"/>
                            </a:rPr>
                            <m:t>𝜋</m:t>
                          </m:r>
                          <m:r>
                            <a:rPr lang="en-US" altLang="zh-CN" i="1">
                              <a:latin typeface="Cambria Math" panose="02040503050406030204" pitchFamily="18" charset="0"/>
                            </a:rPr>
                            <m:t>𝑁</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e>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a:rPr lang="en-US" altLang="zh-CN" i="1">
                                      <a:latin typeface="Cambria Math" panose="02040503050406030204" pitchFamily="18" charset="0"/>
                                    </a:rPr>
                                    <m:t>𝑐𝑠𝐼𝐷</m:t>
                                  </m:r>
                                </m:sub>
                              </m:sSub>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𝜎</m:t>
                                  </m:r>
                                </m:e>
                                <m:sub>
                                  <m:r>
                                    <a:rPr lang="en-US" altLang="zh-CN" i="1">
                                      <a:latin typeface="Cambria Math" panose="02040503050406030204" pitchFamily="18" charset="0"/>
                                    </a:rPr>
                                    <m:t>𝑐𝑠𝐼𝐷</m:t>
                                  </m:r>
                                </m:sub>
                                <m:sup>
                                  <m:r>
                                    <a:rPr lang="en-US" altLang="zh-CN" i="1">
                                      <a:latin typeface="Cambria Math" panose="02040503050406030204" pitchFamily="18" charset="0"/>
                                    </a:rPr>
                                    <m:t>2</m:t>
                                  </m:r>
                                </m:sup>
                              </m:sSubSup>
                            </m:e>
                          </m:d>
                          <m:r>
                            <a:rPr lang="en-US" altLang="zh-CN" i="1">
                              <a:latin typeface="Cambria Math" panose="02040503050406030204" pitchFamily="18" charset="0"/>
                            </a:rPr>
                            <m:t>+(1−</m:t>
                          </m:r>
                          <m:r>
                            <a:rPr lang="zh-CN" altLang="en-US" i="1">
                              <a:latin typeface="Cambria Math" panose="02040503050406030204" pitchFamily="18" charset="0"/>
                            </a:rPr>
                            <m:t>𝜋</m:t>
                          </m:r>
                          <m:r>
                            <a:rPr lang="en-US" altLang="zh-CN" i="1">
                              <a:latin typeface="Cambria Math" panose="02040503050406030204" pitchFamily="18" charset="0"/>
                            </a:rPr>
                            <m:t>)</m:t>
                          </m:r>
                          <m:r>
                            <a:rPr lang="en-US" altLang="zh-CN" i="1">
                              <a:latin typeface="Cambria Math" panose="02040503050406030204" pitchFamily="18" charset="0"/>
                            </a:rPr>
                            <m:t>𝑁</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e>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a:rPr lang="en-US" altLang="zh-CN" i="1">
                                      <a:latin typeface="Cambria Math" panose="02040503050406030204" pitchFamily="18" charset="0"/>
                                    </a:rPr>
                                    <m:t>𝑐𝑠𝑂𝑂𝐷</m:t>
                                  </m:r>
                                </m:sub>
                              </m:sSub>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𝜎</m:t>
                                  </m:r>
                                </m:e>
                                <m:sub>
                                  <m:r>
                                    <a:rPr lang="en-US" altLang="zh-CN" i="1">
                                      <a:latin typeface="Cambria Math" panose="02040503050406030204" pitchFamily="18" charset="0"/>
                                    </a:rPr>
                                    <m:t>𝑐𝑠𝑂𝑂𝐷</m:t>
                                  </m:r>
                                </m:sub>
                                <m:sup>
                                  <m:r>
                                    <a:rPr lang="en-US" altLang="zh-CN" i="1">
                                      <a:latin typeface="Cambria Math" panose="02040503050406030204" pitchFamily="18" charset="0"/>
                                    </a:rPr>
                                    <m:t>2</m:t>
                                  </m:r>
                                </m:sup>
                              </m:sSubSup>
                            </m:e>
                          </m:d>
                        </m:den>
                      </m:f>
                    </m:oMath>
                  </m:oMathPara>
                </a14:m>
                <a:endParaRPr lang="en-US" altLang="zh-CN" dirty="0">
                  <a:latin typeface="Times New Roman" panose="02020603050405020304" pitchFamily="18" charset="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endParaRPr>
              </a:p>
            </p:txBody>
          </p:sp>
        </mc:Choice>
        <mc:Fallback>
          <p:sp>
            <p:nvSpPr>
              <p:cNvPr id="8" name="文本框 7">
                <a:extLst>
                  <a:ext uri="{FF2B5EF4-FFF2-40B4-BE49-F238E27FC236}">
                    <a16:creationId xmlns:a16="http://schemas.microsoft.com/office/drawing/2014/main" id="{B5653393-C554-48DB-B132-E28B7A4BC61F}"/>
                  </a:ext>
                </a:extLst>
              </p:cNvPr>
              <p:cNvSpPr txBox="1">
                <a:spLocks noRot="1" noChangeAspect="1" noMove="1" noResize="1" noEditPoints="1" noAdjustHandles="1" noChangeArrowheads="1" noChangeShapeType="1" noTextEdit="1"/>
              </p:cNvSpPr>
              <p:nvPr/>
            </p:nvSpPr>
            <p:spPr>
              <a:xfrm>
                <a:off x="215364" y="2051439"/>
                <a:ext cx="5668656" cy="4054956"/>
              </a:xfrm>
              <a:prstGeom prst="rect">
                <a:avLst/>
              </a:prstGeom>
              <a:blipFill>
                <a:blip r:embed="rId5"/>
                <a:stretch>
                  <a:fillRect l="-860" t="-602" r="-968"/>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7B049865-A577-4F8C-8C01-14EFC78AB191}"/>
              </a:ext>
            </a:extLst>
          </p:cNvPr>
          <p:cNvSpPr txBox="1"/>
          <p:nvPr/>
        </p:nvSpPr>
        <p:spPr>
          <a:xfrm>
            <a:off x="6579103" y="5886461"/>
            <a:ext cx="65" cy="276999"/>
          </a:xfrm>
          <a:prstGeom prst="rect">
            <a:avLst/>
          </a:prstGeom>
          <a:noFill/>
        </p:spPr>
        <p:txBody>
          <a:bodyPr wrap="none" lIns="0" tIns="0" rIns="0" bIns="0" rtlCol="0">
            <a:spAutoFit/>
          </a:bodyPr>
          <a:lstStyle/>
          <a:p>
            <a:endParaRPr lang="zh-CN" altLang="en-US" dirty="0"/>
          </a:p>
        </p:txBody>
      </p:sp>
      <mc:AlternateContent xmlns:mc="http://schemas.openxmlformats.org/markup-compatibility/2006">
        <mc:Choice xmlns:a14="http://schemas.microsoft.com/office/drawing/2010/main" Requires="a14">
          <p:sp>
            <p:nvSpPr>
              <p:cNvPr id="31" name="文本框 30">
                <a:extLst>
                  <a:ext uri="{FF2B5EF4-FFF2-40B4-BE49-F238E27FC236}">
                    <a16:creationId xmlns:a16="http://schemas.microsoft.com/office/drawing/2014/main" id="{AF761611-DFF8-43E5-AA62-4E63588357E6}"/>
                  </a:ext>
                </a:extLst>
              </p:cNvPr>
              <p:cNvSpPr txBox="1"/>
              <p:nvPr/>
            </p:nvSpPr>
            <p:spPr>
              <a:xfrm>
                <a:off x="6030463" y="1911009"/>
                <a:ext cx="6146800" cy="3373488"/>
              </a:xfrm>
              <a:prstGeom prst="rect">
                <a:avLst/>
              </a:prstGeom>
              <a:noFill/>
            </p:spPr>
            <p:txBody>
              <a:bodyPr wrap="square">
                <a:spAutoFit/>
              </a:bodyPr>
              <a:lstStyle/>
              <a:p>
                <a:pPr>
                  <a:lnSpc>
                    <a:spcPct val="120000"/>
                  </a:lnSpc>
                  <a:spcAft>
                    <a:spcPts val="600"/>
                  </a:spcAft>
                </a:pPr>
                <a:r>
                  <a:rPr lang="en-US" altLang="zh-CN" dirty="0">
                    <a:latin typeface="Times New Roman" panose="02020603050405020304" pitchFamily="18" charset="0"/>
                    <a:ea typeface="宋体" panose="02010600030101010101" pitchFamily="2" charset="-122"/>
                  </a:rPr>
                  <a:t>3.</a:t>
                </a:r>
                <a:r>
                  <a:rPr lang="en-US" altLang="zh-CN" b="1" dirty="0">
                    <a:latin typeface="Times New Roman" panose="02020603050405020304" pitchFamily="18" charset="0"/>
                    <a:ea typeface="宋体" panose="02010600030101010101" pitchFamily="2" charset="-122"/>
                  </a:rPr>
                  <a:t>M</a:t>
                </a:r>
                <a:r>
                  <a:rPr lang="zh-CN" altLang="en-US" b="1" dirty="0">
                    <a:latin typeface="Times New Roman" panose="02020603050405020304" pitchFamily="18" charset="0"/>
                    <a:ea typeface="宋体" panose="02010600030101010101" pitchFamily="2" charset="-122"/>
                  </a:rPr>
                  <a:t>步</a:t>
                </a:r>
                <a:endParaRPr lang="en-US" altLang="zh-CN" b="1" dirty="0">
                  <a:latin typeface="Times New Roman" panose="02020603050405020304" pitchFamily="18" charset="0"/>
                  <a:ea typeface="宋体" panose="02010600030101010101" pitchFamily="2" charset="-122"/>
                </a:endParaRPr>
              </a:p>
              <a:p>
                <a:pPr>
                  <a:lnSpc>
                    <a:spcPct val="120000"/>
                  </a:lnSpc>
                </a:pPr>
                <a:r>
                  <a:rPr lang="zh-CN" altLang="en-US" b="1" i="0" dirty="0">
                    <a:solidFill>
                      <a:srgbClr val="2C2C36"/>
                    </a:solidFill>
                    <a:effectLst/>
                    <a:latin typeface="Times New Roman" panose="02020603050405020304" pitchFamily="18" charset="0"/>
                    <a:ea typeface="宋体" panose="02010600030101010101" pitchFamily="2" charset="-122"/>
                  </a:rPr>
                  <a:t>更新模型参数</a:t>
                </a:r>
                <a:r>
                  <a:rPr lang="zh-CN" altLang="en-US" b="0" i="0" dirty="0">
                    <a:solidFill>
                      <a:srgbClr val="2C2C36"/>
                    </a:solidFill>
                    <a:effectLst/>
                    <a:latin typeface="Times New Roman" panose="02020603050405020304" pitchFamily="18" charset="0"/>
                    <a:ea typeface="宋体" panose="02010600030101010101" pitchFamily="2" charset="-122"/>
                  </a:rPr>
                  <a:t>：基于 </a:t>
                </a:r>
                <a:r>
                  <a:rPr lang="en-US" altLang="zh-CN" b="0" i="0" dirty="0">
                    <a:solidFill>
                      <a:srgbClr val="2C2C36"/>
                    </a:solidFill>
                    <a:effectLst/>
                    <a:latin typeface="Times New Roman" panose="02020603050405020304" pitchFamily="18" charset="0"/>
                    <a:ea typeface="宋体" panose="02010600030101010101" pitchFamily="2" charset="-122"/>
                  </a:rPr>
                  <a:t>E </a:t>
                </a:r>
                <a:r>
                  <a:rPr lang="zh-CN" altLang="en-US" b="0" i="0" dirty="0">
                    <a:solidFill>
                      <a:srgbClr val="2C2C36"/>
                    </a:solidFill>
                    <a:effectLst/>
                    <a:latin typeface="Times New Roman" panose="02020603050405020304" pitchFamily="18" charset="0"/>
                    <a:ea typeface="宋体" panose="02010600030101010101" pitchFamily="2" charset="-122"/>
                  </a:rPr>
                  <a:t>步计算出的</a:t>
                </a:r>
                <a14:m>
                  <m:oMath xmlns:m="http://schemas.openxmlformats.org/officeDocument/2006/math">
                    <m:r>
                      <a:rPr lang="zh-CN" altLang="en-US" i="1" smtClean="0">
                        <a:latin typeface="Cambria Math" panose="02040503050406030204" pitchFamily="18" charset="0"/>
                      </a:rPr>
                      <m:t>𝜋</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 </m:t>
                    </m:r>
                  </m:oMath>
                </a14:m>
                <a:r>
                  <a:rPr lang="zh-CN" altLang="en-US" b="0" i="0" dirty="0">
                    <a:solidFill>
                      <a:srgbClr val="2C2C36"/>
                    </a:solidFill>
                    <a:effectLst/>
                    <a:latin typeface="Times New Roman" panose="02020603050405020304" pitchFamily="18" charset="0"/>
                    <a:ea typeface="宋体" panose="02010600030101010101" pitchFamily="2" charset="-122"/>
                  </a:rPr>
                  <a:t>，重新估计混合高斯分布的参数</a:t>
                </a:r>
                <a:r>
                  <a:rPr lang="en-US" altLang="zh-CN" dirty="0">
                    <a:solidFill>
                      <a:srgbClr val="2C2C36"/>
                    </a:solidFill>
                    <a:latin typeface="Times New Roman" panose="02020603050405020304" pitchFamily="18" charset="0"/>
                    <a:ea typeface="宋体" panose="02010600030101010101" pitchFamily="2" charset="-122"/>
                  </a:rPr>
                  <a:t> </a:t>
                </a:r>
              </a:p>
              <a:p>
                <a:pPr/>
                <a14:m>
                  <m:oMathPara xmlns:m="http://schemas.openxmlformats.org/officeDocument/2006/math">
                    <m:oMathParaPr>
                      <m:jc m:val="centerGroup"/>
                    </m:oMathParaPr>
                    <m:oMath xmlns:m="http://schemas.openxmlformats.org/officeDocument/2006/math">
                      <m:r>
                        <a:rPr lang="el-GR" altLang="zh-CN" i="1" smtClean="0">
                          <a:latin typeface="Cambria Math" panose="02040503050406030204" pitchFamily="18" charset="0"/>
                          <a:ea typeface="宋体" panose="02010600030101010101" pitchFamily="2" charset="-122"/>
                        </a:rPr>
                        <m:t>𝜋</m:t>
                      </m:r>
                      <m:r>
                        <a:rPr lang="en-US" altLang="zh-CN" i="1">
                          <a:latin typeface="Cambria Math" panose="02040503050406030204" pitchFamily="18" charset="0"/>
                          <a:ea typeface="宋体" panose="02010600030101010101" pitchFamily="2" charset="-122"/>
                        </a:rPr>
                        <m:t>=</m:t>
                      </m:r>
                      <m:f>
                        <m:fPr>
                          <m:ctrlPr>
                            <a:rPr lang="en-US" altLang="zh-CN" i="1" smtClean="0">
                              <a:latin typeface="Cambria Math" panose="02040503050406030204" pitchFamily="18" charset="0"/>
                              <a:ea typeface="宋体" panose="02010600030101010101" pitchFamily="2" charset="-122"/>
                            </a:rPr>
                          </m:ctrlPr>
                        </m:fPr>
                        <m:num>
                          <m:r>
                            <a:rPr lang="en-US" altLang="zh-CN" b="0" i="1" smtClean="0">
                              <a:latin typeface="Cambria Math" panose="02040503050406030204" pitchFamily="18" charset="0"/>
                              <a:ea typeface="宋体" panose="02010600030101010101" pitchFamily="2" charset="-122"/>
                            </a:rPr>
                            <m:t>1</m:t>
                          </m:r>
                        </m:num>
                        <m:den>
                          <m:r>
                            <a:rPr lang="en-US" altLang="zh-CN" b="0" i="1" smtClean="0">
                              <a:latin typeface="Cambria Math" panose="02040503050406030204" pitchFamily="18" charset="0"/>
                              <a:ea typeface="宋体" panose="02010600030101010101" pitchFamily="2" charset="-122"/>
                            </a:rPr>
                            <m:t>𝑁</m:t>
                          </m:r>
                        </m:den>
                      </m:f>
                      <m:nary>
                        <m:naryPr>
                          <m:chr m:val="∑"/>
                          <m:ctrlPr>
                            <a:rPr lang="en-US" altLang="zh-CN" i="1" smtClean="0">
                              <a:latin typeface="Cambria Math" panose="02040503050406030204" pitchFamily="18" charset="0"/>
                              <a:ea typeface="宋体" panose="02010600030101010101" pitchFamily="2" charset="-122"/>
                            </a:rPr>
                          </m:ctrlPr>
                        </m:naryPr>
                        <m:sub>
                          <m:r>
                            <m:rPr>
                              <m:brk m:alnAt="23"/>
                            </m:rPr>
                            <a:rPr lang="en-US" altLang="zh-CN" b="0" i="1" smtClean="0">
                              <a:latin typeface="Cambria Math" panose="02040503050406030204" pitchFamily="18" charset="0"/>
                              <a:ea typeface="宋体" panose="02010600030101010101" pitchFamily="2" charset="-122"/>
                            </a:rPr>
                            <m:t>𝑖</m:t>
                          </m:r>
                          <m:r>
                            <a:rPr lang="en-US" altLang="zh-CN" b="0" i="1" smtClean="0">
                              <a:latin typeface="Cambria Math" panose="02040503050406030204" pitchFamily="18" charset="0"/>
                              <a:ea typeface="宋体" panose="02010600030101010101" pitchFamily="2" charset="-122"/>
                            </a:rPr>
                            <m:t>=1</m:t>
                          </m:r>
                        </m:sub>
                        <m:sup>
                          <m:r>
                            <a:rPr lang="en-US" altLang="zh-CN" b="0" i="1" smtClean="0">
                              <a:latin typeface="Cambria Math" panose="02040503050406030204" pitchFamily="18" charset="0"/>
                              <a:ea typeface="宋体" panose="02010600030101010101" pitchFamily="2" charset="-122"/>
                            </a:rPr>
                            <m:t>𝑁</m:t>
                          </m:r>
                        </m:sup>
                        <m:e>
                          <m:r>
                            <a:rPr lang="zh-CN" altLang="en-US" i="1" smtClean="0">
                              <a:latin typeface="Cambria Math" panose="02040503050406030204" pitchFamily="18" charset="0"/>
                              <a:ea typeface="宋体" panose="02010600030101010101" pitchFamily="2" charset="-122"/>
                            </a:rPr>
                            <m:t>𝜋</m:t>
                          </m:r>
                          <m: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𝑥</m:t>
                              </m:r>
                            </m:e>
                            <m:sub>
                              <m:r>
                                <a:rPr lang="en-US" altLang="zh-CN" b="0" i="1" smtClean="0">
                                  <a:latin typeface="Cambria Math" panose="02040503050406030204" pitchFamily="18" charset="0"/>
                                  <a:ea typeface="宋体" panose="02010600030101010101" pitchFamily="2" charset="-122"/>
                                </a:rPr>
                                <m:t>𝑖</m:t>
                              </m:r>
                            </m:sub>
                          </m:sSub>
                          <m:r>
                            <a:rPr lang="en-US" altLang="zh-CN" b="0" i="1" smtClean="0">
                              <a:latin typeface="Cambria Math" panose="02040503050406030204" pitchFamily="18" charset="0"/>
                              <a:ea typeface="宋体" panose="02010600030101010101" pitchFamily="2" charset="-122"/>
                            </a:rPr>
                            <m:t>)</m:t>
                          </m:r>
                        </m:e>
                      </m:nary>
                    </m:oMath>
                  </m:oMathPara>
                </a14:m>
                <a:endParaRPr lang="en-US" altLang="zh-CN" b="0" i="0" dirty="0">
                  <a:solidFill>
                    <a:srgbClr val="2C2C36"/>
                  </a:solidFill>
                  <a:effectLst/>
                  <a:latin typeface="Times New Roman" panose="02020603050405020304" pitchFamily="18" charset="0"/>
                  <a:ea typeface="宋体" panose="02010600030101010101" pitchFamily="2" charset="-122"/>
                </a:endParaRPr>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𝜇</m:t>
                          </m:r>
                        </m:e>
                        <m:sub>
                          <m:r>
                            <a:rPr lang="en-US" altLang="zh-CN" b="0" i="1" smtClean="0">
                              <a:latin typeface="Cambria Math" panose="02040503050406030204" pitchFamily="18" charset="0"/>
                            </a:rPr>
                            <m:t>𝑐𝑠𝐼𝐷</m:t>
                          </m:r>
                        </m:sub>
                      </m:sSub>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𝑁</m:t>
                              </m:r>
                            </m:sup>
                            <m:e>
                              <m:r>
                                <a:rPr lang="zh-CN" altLang="en-US" i="1" smtClean="0">
                                  <a:latin typeface="Cambria Math" panose="02040503050406030204" pitchFamily="18" charset="0"/>
                                </a:rPr>
                                <m:t>𝜋</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num>
                        <m:den>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𝑁</m:t>
                              </m:r>
                            </m:sup>
                            <m:e>
                              <m:r>
                                <a:rPr lang="zh-CN" altLang="en-US" i="1">
                                  <a:latin typeface="Cambria Math" panose="02040503050406030204" pitchFamily="18" charset="0"/>
                                </a:rPr>
                                <m:t>𝜋</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smtClean="0">
                                  <a:latin typeface="Cambria Math" panose="02040503050406030204" pitchFamily="18" charset="0"/>
                                </a:rPr>
                                <m:t> </m:t>
                              </m:r>
                            </m:e>
                          </m:nary>
                        </m:den>
                      </m:f>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a:rPr lang="en-US" altLang="zh-CN" i="1">
                              <a:latin typeface="Cambria Math" panose="02040503050406030204" pitchFamily="18" charset="0"/>
                            </a:rPr>
                            <m:t>𝑐𝑠</m:t>
                          </m:r>
                          <m:r>
                            <a:rPr lang="en-US" altLang="zh-CN" b="0" i="1" smtClean="0">
                              <a:latin typeface="Cambria Math" panose="02040503050406030204" pitchFamily="18" charset="0"/>
                            </a:rPr>
                            <m:t>𝑂𝑂</m:t>
                          </m:r>
                          <m:r>
                            <a:rPr lang="en-US" altLang="zh-CN" i="1">
                              <a:latin typeface="Cambria Math" panose="02040503050406030204" pitchFamily="18" charset="0"/>
                            </a:rPr>
                            <m:t>𝐷</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𝑁</m:t>
                              </m:r>
                            </m:sup>
                            <m:e>
                              <m:r>
                                <a:rPr lang="en-US" altLang="zh-CN" b="0" i="1" smtClean="0">
                                  <a:latin typeface="Cambria Math" panose="02040503050406030204" pitchFamily="18" charset="0"/>
                                </a:rPr>
                                <m:t>(1−</m:t>
                              </m:r>
                              <m:r>
                                <a:rPr lang="zh-CN" altLang="en-US" i="1">
                                  <a:latin typeface="Cambria Math" panose="02040503050406030204" pitchFamily="18" charset="0"/>
                                </a:rPr>
                                <m:t>𝜋</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nary>
                        </m:num>
                        <m:den>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𝑁</m:t>
                              </m:r>
                            </m:sup>
                            <m:e>
                              <m:r>
                                <a:rPr lang="en-US" altLang="zh-CN" b="0" i="1" smtClean="0">
                                  <a:latin typeface="Cambria Math" panose="02040503050406030204" pitchFamily="18" charset="0"/>
                                </a:rPr>
                                <m:t>(1−</m:t>
                              </m:r>
                              <m:r>
                                <a:rPr lang="zh-CN" altLang="en-US" i="1">
                                  <a:latin typeface="Cambria Math" panose="02040503050406030204" pitchFamily="18" charset="0"/>
                                </a:rPr>
                                <m:t>𝜋</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r>
                                <a:rPr lang="en-US" altLang="zh-CN" b="0" i="1" smtClean="0">
                                  <a:latin typeface="Cambria Math" panose="02040503050406030204" pitchFamily="18" charset="0"/>
                                </a:rPr>
                                <m:t>)</m:t>
                              </m:r>
                              <m:r>
                                <a:rPr lang="en-US" altLang="zh-CN" i="1">
                                  <a:latin typeface="Cambria Math" panose="02040503050406030204" pitchFamily="18" charset="0"/>
                                </a:rPr>
                                <m:t> </m:t>
                              </m:r>
                            </m:e>
                          </m:nary>
                        </m:den>
                      </m:f>
                    </m:oMath>
                  </m:oMathPara>
                </a14:m>
                <a:endParaRPr lang="en-US" altLang="zh-CN" dirty="0">
                  <a:solidFill>
                    <a:srgbClr val="2C2C36"/>
                  </a:solidFill>
                  <a:latin typeface="Times New Roman" panose="02020603050405020304" pitchFamily="18" charset="0"/>
                  <a:ea typeface="宋体" panose="02010600030101010101" pitchFamily="2" charset="-122"/>
                </a:endParaRPr>
              </a:p>
              <a:p>
                <a:endParaRPr lang="en-US" altLang="zh-CN" b="0" i="0" dirty="0">
                  <a:solidFill>
                    <a:srgbClr val="2C2C36"/>
                  </a:solidFill>
                  <a:effectLst/>
                  <a:latin typeface="Times New Roman" panose="02020603050405020304" pitchFamily="18" charset="0"/>
                  <a:ea typeface="宋体" panose="02010600030101010101" pitchFamily="2" charset="-122"/>
                </a:endParaRPr>
              </a:p>
              <a:p>
                <a14:m>
                  <m:oMath xmlns:m="http://schemas.openxmlformats.org/officeDocument/2006/math">
                    <m:sSubSup>
                      <m:sSubSupPr>
                        <m:ctrlPr>
                          <a:rPr lang="en-US" altLang="zh-CN" b="0" i="1" smtClean="0">
                            <a:solidFill>
                              <a:srgbClr val="2C2C36"/>
                            </a:solidFill>
                            <a:effectLst/>
                            <a:latin typeface="Cambria Math" panose="02040503050406030204" pitchFamily="18" charset="0"/>
                            <a:ea typeface="宋体" panose="02010600030101010101" pitchFamily="2" charset="-122"/>
                          </a:rPr>
                        </m:ctrlPr>
                      </m:sSubSupPr>
                      <m:e>
                        <m:r>
                          <a:rPr lang="zh-CN" altLang="en-US" b="0" i="1" smtClean="0">
                            <a:solidFill>
                              <a:srgbClr val="2C2C36"/>
                            </a:solidFill>
                            <a:effectLst/>
                            <a:latin typeface="Cambria Math" panose="02040503050406030204" pitchFamily="18" charset="0"/>
                            <a:ea typeface="宋体" panose="02010600030101010101" pitchFamily="2" charset="-122"/>
                          </a:rPr>
                          <m:t>𝜎</m:t>
                        </m:r>
                      </m:e>
                      <m:sub>
                        <m:r>
                          <a:rPr lang="en-US" altLang="zh-CN" b="0" i="1" smtClean="0">
                            <a:solidFill>
                              <a:srgbClr val="2C2C36"/>
                            </a:solidFill>
                            <a:effectLst/>
                            <a:latin typeface="Cambria Math" panose="02040503050406030204" pitchFamily="18" charset="0"/>
                            <a:ea typeface="宋体" panose="02010600030101010101" pitchFamily="2" charset="-122"/>
                          </a:rPr>
                          <m:t>𝑐𝑠𝐼𝐷</m:t>
                        </m:r>
                      </m:sub>
                      <m:sup>
                        <m:r>
                          <a:rPr lang="en-US" altLang="zh-CN" b="0" i="1" smtClean="0">
                            <a:solidFill>
                              <a:srgbClr val="2C2C36"/>
                            </a:solidFill>
                            <a:effectLst/>
                            <a:latin typeface="Cambria Math" panose="02040503050406030204" pitchFamily="18" charset="0"/>
                            <a:ea typeface="宋体" panose="02010600030101010101" pitchFamily="2" charset="-122"/>
                          </a:rPr>
                          <m:t>2</m:t>
                        </m:r>
                      </m:sup>
                    </m:sSubSup>
                    <m:r>
                      <a:rPr lang="en-US" altLang="zh-CN" b="0" i="1" smtClean="0">
                        <a:solidFill>
                          <a:srgbClr val="2C2C36"/>
                        </a:solidFill>
                        <a:effectLst/>
                        <a:latin typeface="Cambria Math" panose="02040503050406030204" pitchFamily="18" charset="0"/>
                        <a:ea typeface="宋体" panose="02010600030101010101" pitchFamily="2" charset="-122"/>
                      </a:rPr>
                      <m:t>=</m:t>
                    </m:r>
                    <m:f>
                      <m:fPr>
                        <m:ctrlPr>
                          <a:rPr lang="en-US" altLang="zh-CN" b="0" i="1" smtClean="0">
                            <a:solidFill>
                              <a:srgbClr val="2C2C36"/>
                            </a:solidFill>
                            <a:effectLst/>
                            <a:latin typeface="Cambria Math" panose="02040503050406030204" pitchFamily="18" charset="0"/>
                            <a:ea typeface="宋体" panose="02010600030101010101" pitchFamily="2" charset="-122"/>
                          </a:rPr>
                        </m:ctrlPr>
                      </m:fPr>
                      <m:num>
                        <m:nary>
                          <m:naryPr>
                            <m:chr m:val="∑"/>
                            <m:ctrlPr>
                              <a:rPr lang="en-US" altLang="zh-CN" b="0" i="1" smtClean="0">
                                <a:solidFill>
                                  <a:srgbClr val="2C2C36"/>
                                </a:solidFill>
                                <a:effectLst/>
                                <a:latin typeface="Cambria Math" panose="02040503050406030204" pitchFamily="18" charset="0"/>
                                <a:ea typeface="宋体" panose="02010600030101010101" pitchFamily="2" charset="-122"/>
                              </a:rPr>
                            </m:ctrlPr>
                          </m:naryPr>
                          <m:sub>
                            <m:r>
                              <m:rPr>
                                <m:brk m:alnAt="23"/>
                              </m:rPr>
                              <a:rPr lang="en-US" altLang="zh-CN" b="0" i="1" smtClean="0">
                                <a:solidFill>
                                  <a:srgbClr val="2C2C36"/>
                                </a:solidFill>
                                <a:effectLst/>
                                <a:latin typeface="Cambria Math" panose="02040503050406030204" pitchFamily="18" charset="0"/>
                                <a:ea typeface="宋体" panose="02010600030101010101" pitchFamily="2" charset="-122"/>
                              </a:rPr>
                              <m:t>𝑖</m:t>
                            </m:r>
                            <m:r>
                              <a:rPr lang="en-US" altLang="zh-CN" b="0" i="1" smtClean="0">
                                <a:solidFill>
                                  <a:srgbClr val="2C2C36"/>
                                </a:solidFill>
                                <a:effectLst/>
                                <a:latin typeface="Cambria Math" panose="02040503050406030204" pitchFamily="18" charset="0"/>
                                <a:ea typeface="宋体" panose="02010600030101010101" pitchFamily="2" charset="-122"/>
                              </a:rPr>
                              <m:t>=1</m:t>
                            </m:r>
                          </m:sub>
                          <m:sup>
                            <m:r>
                              <a:rPr lang="en-US" altLang="zh-CN" b="0" i="1" smtClean="0">
                                <a:solidFill>
                                  <a:srgbClr val="2C2C36"/>
                                </a:solidFill>
                                <a:effectLst/>
                                <a:latin typeface="Cambria Math" panose="02040503050406030204" pitchFamily="18" charset="0"/>
                                <a:ea typeface="宋体" panose="02010600030101010101" pitchFamily="2" charset="-122"/>
                              </a:rPr>
                              <m:t>𝑁</m:t>
                            </m:r>
                          </m:sup>
                          <m:e>
                            <m:r>
                              <a:rPr lang="zh-CN" altLang="en-US" b="0" i="1" smtClean="0">
                                <a:solidFill>
                                  <a:srgbClr val="2C2C36"/>
                                </a:solidFill>
                                <a:effectLst/>
                                <a:latin typeface="Cambria Math" panose="02040503050406030204" pitchFamily="18" charset="0"/>
                                <a:ea typeface="宋体" panose="02010600030101010101" pitchFamily="2" charset="-122"/>
                              </a:rPr>
                              <m:t>𝜋</m:t>
                            </m:r>
                            <m:r>
                              <a:rPr lang="en-US" altLang="zh-CN" b="0" i="1" smtClean="0">
                                <a:solidFill>
                                  <a:srgbClr val="2C2C36"/>
                                </a:solidFill>
                                <a:effectLst/>
                                <a:latin typeface="Cambria Math" panose="02040503050406030204" pitchFamily="18" charset="0"/>
                                <a:ea typeface="宋体" panose="02010600030101010101" pitchFamily="2" charset="-122"/>
                              </a:rPr>
                              <m:t>(</m:t>
                            </m:r>
                            <m:sSub>
                              <m:sSubPr>
                                <m:ctrlPr>
                                  <a:rPr lang="en-US" altLang="zh-CN" b="0" i="1" smtClean="0">
                                    <a:solidFill>
                                      <a:srgbClr val="2C2C36"/>
                                    </a:solidFill>
                                    <a:effectLst/>
                                    <a:latin typeface="Cambria Math" panose="02040503050406030204" pitchFamily="18" charset="0"/>
                                    <a:ea typeface="宋体" panose="02010600030101010101" pitchFamily="2" charset="-122"/>
                                  </a:rPr>
                                </m:ctrlPr>
                              </m:sSubPr>
                              <m:e>
                                <m:r>
                                  <a:rPr lang="en-US" altLang="zh-CN" b="0" i="1" smtClean="0">
                                    <a:solidFill>
                                      <a:srgbClr val="2C2C36"/>
                                    </a:solidFill>
                                    <a:effectLst/>
                                    <a:latin typeface="Cambria Math" panose="02040503050406030204" pitchFamily="18" charset="0"/>
                                    <a:ea typeface="宋体" panose="02010600030101010101" pitchFamily="2" charset="-122"/>
                                  </a:rPr>
                                  <m:t>𝑥</m:t>
                                </m:r>
                              </m:e>
                              <m:sub>
                                <m:r>
                                  <a:rPr lang="en-US" altLang="zh-CN" b="0" i="1" smtClean="0">
                                    <a:solidFill>
                                      <a:srgbClr val="2C2C36"/>
                                    </a:solidFill>
                                    <a:effectLst/>
                                    <a:latin typeface="Cambria Math" panose="02040503050406030204" pitchFamily="18" charset="0"/>
                                    <a:ea typeface="宋体" panose="02010600030101010101" pitchFamily="2" charset="-122"/>
                                  </a:rPr>
                                  <m:t>𝑖</m:t>
                                </m:r>
                              </m:sub>
                            </m:sSub>
                            <m:r>
                              <a:rPr lang="en-US" altLang="zh-CN" b="0" i="1" smtClean="0">
                                <a:solidFill>
                                  <a:srgbClr val="2C2C36"/>
                                </a:solidFill>
                                <a:effectLst/>
                                <a:latin typeface="Cambria Math" panose="02040503050406030204" pitchFamily="18" charset="0"/>
                                <a:ea typeface="宋体" panose="02010600030101010101" pitchFamily="2" charset="-122"/>
                              </a:rPr>
                              <m:t>)</m:t>
                            </m:r>
                            <m:sSup>
                              <m:sSupPr>
                                <m:ctrlPr>
                                  <a:rPr lang="en-US" altLang="zh-CN" b="0" i="1" smtClean="0">
                                    <a:solidFill>
                                      <a:srgbClr val="2C2C36"/>
                                    </a:solidFill>
                                    <a:effectLst/>
                                    <a:latin typeface="Cambria Math" panose="02040503050406030204" pitchFamily="18" charset="0"/>
                                    <a:ea typeface="宋体" panose="02010600030101010101" pitchFamily="2" charset="-122"/>
                                  </a:rPr>
                                </m:ctrlPr>
                              </m:sSupPr>
                              <m:e>
                                <m:r>
                                  <a:rPr lang="en-US" altLang="zh-CN" b="0" i="1" smtClean="0">
                                    <a:solidFill>
                                      <a:srgbClr val="2C2C36"/>
                                    </a:solidFill>
                                    <a:effectLst/>
                                    <a:latin typeface="Cambria Math" panose="02040503050406030204" pitchFamily="18" charset="0"/>
                                    <a:ea typeface="宋体" panose="02010600030101010101" pitchFamily="2" charset="-122"/>
                                  </a:rPr>
                                  <m:t>(</m:t>
                                </m:r>
                                <m:sSub>
                                  <m:sSubPr>
                                    <m:ctrlPr>
                                      <a:rPr lang="en-US" altLang="zh-CN" i="1">
                                        <a:solidFill>
                                          <a:srgbClr val="2C2C36"/>
                                        </a:solidFill>
                                        <a:latin typeface="Cambria Math" panose="02040503050406030204" pitchFamily="18" charset="0"/>
                                        <a:ea typeface="宋体" panose="02010600030101010101" pitchFamily="2" charset="-122"/>
                                      </a:rPr>
                                    </m:ctrlPr>
                                  </m:sSubPr>
                                  <m:e>
                                    <m:r>
                                      <a:rPr lang="en-US" altLang="zh-CN" i="1">
                                        <a:solidFill>
                                          <a:srgbClr val="2C2C36"/>
                                        </a:solidFill>
                                        <a:latin typeface="Cambria Math" panose="02040503050406030204" pitchFamily="18" charset="0"/>
                                        <a:ea typeface="宋体" panose="02010600030101010101" pitchFamily="2" charset="-122"/>
                                      </a:rPr>
                                      <m:t>𝑥</m:t>
                                    </m:r>
                                  </m:e>
                                  <m:sub>
                                    <m:r>
                                      <a:rPr lang="en-US" altLang="zh-CN" i="1">
                                        <a:solidFill>
                                          <a:srgbClr val="2C2C36"/>
                                        </a:solidFill>
                                        <a:latin typeface="Cambria Math" panose="02040503050406030204" pitchFamily="18" charset="0"/>
                                        <a:ea typeface="宋体" panose="02010600030101010101" pitchFamily="2" charset="-122"/>
                                      </a:rPr>
                                      <m:t>𝑖</m:t>
                                    </m:r>
                                  </m:sub>
                                </m:sSub>
                                <m:r>
                                  <a:rPr lang="en-US" altLang="zh-CN" b="0" i="1" smtClean="0">
                                    <a:solidFill>
                                      <a:srgbClr val="2C2C36"/>
                                    </a:solidFill>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a:rPr lang="en-US" altLang="zh-CN" i="1">
                                        <a:latin typeface="Cambria Math" panose="02040503050406030204" pitchFamily="18" charset="0"/>
                                      </a:rPr>
                                      <m:t>𝑐𝑠𝐼𝐷</m:t>
                                    </m:r>
                                  </m:sub>
                                </m:sSub>
                                <m:r>
                                  <a:rPr lang="en-US" altLang="zh-CN" b="0" i="1" smtClean="0">
                                    <a:solidFill>
                                      <a:srgbClr val="2C2C36"/>
                                    </a:solidFill>
                                    <a:effectLst/>
                                    <a:latin typeface="Cambria Math" panose="02040503050406030204" pitchFamily="18" charset="0"/>
                                    <a:ea typeface="宋体" panose="02010600030101010101" pitchFamily="2" charset="-122"/>
                                  </a:rPr>
                                  <m:t>)</m:t>
                                </m:r>
                              </m:e>
                              <m:sup>
                                <m:r>
                                  <a:rPr lang="en-US" altLang="zh-CN" i="1">
                                    <a:solidFill>
                                      <a:srgbClr val="2C2C36"/>
                                    </a:solidFill>
                                    <a:latin typeface="Cambria Math" panose="02040503050406030204" pitchFamily="18" charset="0"/>
                                    <a:ea typeface="宋体" panose="02010600030101010101" pitchFamily="2" charset="-122"/>
                                  </a:rPr>
                                  <m:t>2</m:t>
                                </m:r>
                              </m:sup>
                            </m:sSup>
                          </m:e>
                        </m:nary>
                      </m:num>
                      <m:den>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𝑁</m:t>
                            </m:r>
                          </m:sup>
                          <m:e>
                            <m:r>
                              <a:rPr lang="zh-CN" altLang="en-US" i="1">
                                <a:latin typeface="Cambria Math" panose="02040503050406030204" pitchFamily="18" charset="0"/>
                              </a:rPr>
                              <m:t>𝜋</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 </m:t>
                            </m:r>
                          </m:e>
                        </m:nary>
                      </m:den>
                    </m:f>
                    <m:r>
                      <a:rPr lang="en-US" altLang="zh-CN" b="0" i="1" smtClean="0">
                        <a:solidFill>
                          <a:srgbClr val="2C2C36"/>
                        </a:solidFill>
                        <a:effectLst/>
                        <a:latin typeface="Cambria Math" panose="02040503050406030204" pitchFamily="18" charset="0"/>
                        <a:ea typeface="宋体" panose="02010600030101010101" pitchFamily="2" charset="-122"/>
                      </a:rPr>
                      <m:t>,</m:t>
                    </m:r>
                  </m:oMath>
                </a14:m>
                <a:r>
                  <a:rPr lang="en-US" altLang="zh-CN" dirty="0">
                    <a:solidFill>
                      <a:srgbClr val="2C2C36"/>
                    </a:solidFill>
                    <a:ea typeface="宋体" panose="02010600030101010101" pitchFamily="2" charset="-122"/>
                  </a:rPr>
                  <a:t> </a:t>
                </a:r>
                <a14:m>
                  <m:oMath xmlns:m="http://schemas.openxmlformats.org/officeDocument/2006/math">
                    <m:sSubSup>
                      <m:sSubSupPr>
                        <m:ctrlPr>
                          <a:rPr lang="en-US" altLang="zh-CN" i="1">
                            <a:solidFill>
                              <a:srgbClr val="2C2C36"/>
                            </a:solidFill>
                            <a:latin typeface="Cambria Math" panose="02040503050406030204" pitchFamily="18" charset="0"/>
                            <a:ea typeface="宋体" panose="02010600030101010101" pitchFamily="2" charset="-122"/>
                          </a:rPr>
                        </m:ctrlPr>
                      </m:sSubSupPr>
                      <m:e>
                        <m:r>
                          <a:rPr lang="zh-CN" altLang="en-US" i="1">
                            <a:solidFill>
                              <a:srgbClr val="2C2C36"/>
                            </a:solidFill>
                            <a:latin typeface="Cambria Math" panose="02040503050406030204" pitchFamily="18" charset="0"/>
                            <a:ea typeface="宋体" panose="02010600030101010101" pitchFamily="2" charset="-122"/>
                          </a:rPr>
                          <m:t>𝜎</m:t>
                        </m:r>
                      </m:e>
                      <m:sub>
                        <m:r>
                          <a:rPr lang="en-US" altLang="zh-CN" i="1">
                            <a:solidFill>
                              <a:srgbClr val="2C2C36"/>
                            </a:solidFill>
                            <a:latin typeface="Cambria Math" panose="02040503050406030204" pitchFamily="18" charset="0"/>
                            <a:ea typeface="宋体" panose="02010600030101010101" pitchFamily="2" charset="-122"/>
                          </a:rPr>
                          <m:t>𝑐𝑠</m:t>
                        </m:r>
                        <m:r>
                          <a:rPr lang="en-US" altLang="zh-CN" b="0" i="1" smtClean="0">
                            <a:solidFill>
                              <a:srgbClr val="2C2C36"/>
                            </a:solidFill>
                            <a:latin typeface="Cambria Math" panose="02040503050406030204" pitchFamily="18" charset="0"/>
                            <a:ea typeface="宋体" panose="02010600030101010101" pitchFamily="2" charset="-122"/>
                          </a:rPr>
                          <m:t>𝑂𝑂</m:t>
                        </m:r>
                        <m:r>
                          <a:rPr lang="en-US" altLang="zh-CN" i="1">
                            <a:solidFill>
                              <a:srgbClr val="2C2C36"/>
                            </a:solidFill>
                            <a:latin typeface="Cambria Math" panose="02040503050406030204" pitchFamily="18" charset="0"/>
                            <a:ea typeface="宋体" panose="02010600030101010101" pitchFamily="2" charset="-122"/>
                          </a:rPr>
                          <m:t>𝐷</m:t>
                        </m:r>
                      </m:sub>
                      <m:sup>
                        <m:r>
                          <a:rPr lang="en-US" altLang="zh-CN" i="1">
                            <a:solidFill>
                              <a:srgbClr val="2C2C36"/>
                            </a:solidFill>
                            <a:latin typeface="Cambria Math" panose="02040503050406030204" pitchFamily="18" charset="0"/>
                            <a:ea typeface="宋体" panose="02010600030101010101" pitchFamily="2" charset="-122"/>
                          </a:rPr>
                          <m:t>2</m:t>
                        </m:r>
                      </m:sup>
                    </m:sSubSup>
                    <m:r>
                      <a:rPr lang="en-US" altLang="zh-CN" i="1">
                        <a:solidFill>
                          <a:srgbClr val="2C2C36"/>
                        </a:solidFill>
                        <a:latin typeface="Cambria Math" panose="02040503050406030204" pitchFamily="18" charset="0"/>
                        <a:ea typeface="宋体" panose="02010600030101010101" pitchFamily="2" charset="-122"/>
                      </a:rPr>
                      <m:t>=</m:t>
                    </m:r>
                    <m:f>
                      <m:fPr>
                        <m:ctrlPr>
                          <a:rPr lang="en-US" altLang="zh-CN" i="1">
                            <a:solidFill>
                              <a:srgbClr val="2C2C36"/>
                            </a:solidFill>
                            <a:latin typeface="Cambria Math" panose="02040503050406030204" pitchFamily="18" charset="0"/>
                            <a:ea typeface="宋体" panose="02010600030101010101" pitchFamily="2" charset="-122"/>
                          </a:rPr>
                        </m:ctrlPr>
                      </m:fPr>
                      <m:num>
                        <m:nary>
                          <m:naryPr>
                            <m:chr m:val="∑"/>
                            <m:ctrlPr>
                              <a:rPr lang="en-US" altLang="zh-CN" i="1">
                                <a:solidFill>
                                  <a:srgbClr val="2C2C36"/>
                                </a:solidFill>
                                <a:latin typeface="Cambria Math" panose="02040503050406030204" pitchFamily="18" charset="0"/>
                                <a:ea typeface="宋体" panose="02010600030101010101" pitchFamily="2" charset="-122"/>
                              </a:rPr>
                            </m:ctrlPr>
                          </m:naryPr>
                          <m:sub>
                            <m:r>
                              <m:rPr>
                                <m:brk m:alnAt="23"/>
                              </m:rPr>
                              <a:rPr lang="en-US" altLang="zh-CN" i="1">
                                <a:solidFill>
                                  <a:srgbClr val="2C2C36"/>
                                </a:solidFill>
                                <a:latin typeface="Cambria Math" panose="02040503050406030204" pitchFamily="18" charset="0"/>
                                <a:ea typeface="宋体" panose="02010600030101010101" pitchFamily="2" charset="-122"/>
                              </a:rPr>
                              <m:t>𝑖</m:t>
                            </m:r>
                            <m:r>
                              <a:rPr lang="en-US" altLang="zh-CN" i="1">
                                <a:solidFill>
                                  <a:srgbClr val="2C2C36"/>
                                </a:solidFill>
                                <a:latin typeface="Cambria Math" panose="02040503050406030204" pitchFamily="18" charset="0"/>
                                <a:ea typeface="宋体" panose="02010600030101010101" pitchFamily="2" charset="-122"/>
                              </a:rPr>
                              <m:t>=1</m:t>
                            </m:r>
                          </m:sub>
                          <m:sup>
                            <m:r>
                              <a:rPr lang="en-US" altLang="zh-CN" i="1">
                                <a:solidFill>
                                  <a:srgbClr val="2C2C36"/>
                                </a:solidFill>
                                <a:latin typeface="Cambria Math" panose="02040503050406030204" pitchFamily="18" charset="0"/>
                                <a:ea typeface="宋体" panose="02010600030101010101" pitchFamily="2" charset="-122"/>
                              </a:rPr>
                              <m:t>𝑁</m:t>
                            </m:r>
                          </m:sup>
                          <m:e>
                            <m:r>
                              <a:rPr lang="en-US" altLang="zh-CN" i="1">
                                <a:latin typeface="Cambria Math" panose="02040503050406030204" pitchFamily="18" charset="0"/>
                              </a:rPr>
                              <m:t>(1−</m:t>
                            </m:r>
                            <m:r>
                              <a:rPr lang="zh-CN" altLang="en-US" i="1">
                                <a:latin typeface="Cambria Math" panose="02040503050406030204" pitchFamily="18" charset="0"/>
                              </a:rPr>
                              <m:t>𝜋</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r>
                              <a:rPr lang="en-US" altLang="zh-CN" i="1">
                                <a:latin typeface="Cambria Math" panose="02040503050406030204" pitchFamily="18" charset="0"/>
                              </a:rPr>
                              <m:t>)</m:t>
                            </m:r>
                            <m:sSup>
                              <m:sSupPr>
                                <m:ctrlPr>
                                  <a:rPr lang="en-US" altLang="zh-CN" i="1">
                                    <a:solidFill>
                                      <a:srgbClr val="2C2C36"/>
                                    </a:solidFill>
                                    <a:latin typeface="Cambria Math" panose="02040503050406030204" pitchFamily="18" charset="0"/>
                                    <a:ea typeface="宋体" panose="02010600030101010101" pitchFamily="2" charset="-122"/>
                                  </a:rPr>
                                </m:ctrlPr>
                              </m:sSupPr>
                              <m:e>
                                <m:r>
                                  <a:rPr lang="en-US" altLang="zh-CN" i="1">
                                    <a:solidFill>
                                      <a:srgbClr val="2C2C36"/>
                                    </a:solidFill>
                                    <a:latin typeface="Cambria Math" panose="02040503050406030204" pitchFamily="18" charset="0"/>
                                    <a:ea typeface="宋体" panose="02010600030101010101" pitchFamily="2" charset="-122"/>
                                  </a:rPr>
                                  <m:t>(</m:t>
                                </m:r>
                                <m:sSub>
                                  <m:sSubPr>
                                    <m:ctrlPr>
                                      <a:rPr lang="en-US" altLang="zh-CN" i="1">
                                        <a:solidFill>
                                          <a:srgbClr val="2C2C36"/>
                                        </a:solidFill>
                                        <a:latin typeface="Cambria Math" panose="02040503050406030204" pitchFamily="18" charset="0"/>
                                        <a:ea typeface="宋体" panose="02010600030101010101" pitchFamily="2" charset="-122"/>
                                      </a:rPr>
                                    </m:ctrlPr>
                                  </m:sSubPr>
                                  <m:e>
                                    <m:r>
                                      <a:rPr lang="en-US" altLang="zh-CN" i="1">
                                        <a:solidFill>
                                          <a:srgbClr val="2C2C36"/>
                                        </a:solidFill>
                                        <a:latin typeface="Cambria Math" panose="02040503050406030204" pitchFamily="18" charset="0"/>
                                        <a:ea typeface="宋体" panose="02010600030101010101" pitchFamily="2" charset="-122"/>
                                      </a:rPr>
                                      <m:t>𝑥</m:t>
                                    </m:r>
                                  </m:e>
                                  <m:sub>
                                    <m:r>
                                      <a:rPr lang="en-US" altLang="zh-CN" i="1">
                                        <a:solidFill>
                                          <a:srgbClr val="2C2C36"/>
                                        </a:solidFill>
                                        <a:latin typeface="Cambria Math" panose="02040503050406030204" pitchFamily="18" charset="0"/>
                                        <a:ea typeface="宋体" panose="02010600030101010101" pitchFamily="2" charset="-122"/>
                                      </a:rPr>
                                      <m:t>𝑖</m:t>
                                    </m:r>
                                  </m:sub>
                                </m:sSub>
                                <m:r>
                                  <a:rPr lang="en-US" altLang="zh-CN" i="1">
                                    <a:solidFill>
                                      <a:srgbClr val="2C2C36"/>
                                    </a:solidFill>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a:rPr lang="en-US" altLang="zh-CN" i="1">
                                        <a:latin typeface="Cambria Math" panose="02040503050406030204" pitchFamily="18" charset="0"/>
                                      </a:rPr>
                                      <m:t>𝑐𝑠𝐼𝐷</m:t>
                                    </m:r>
                                  </m:sub>
                                </m:sSub>
                                <m:r>
                                  <a:rPr lang="en-US" altLang="zh-CN" i="1">
                                    <a:solidFill>
                                      <a:srgbClr val="2C2C36"/>
                                    </a:solidFill>
                                    <a:latin typeface="Cambria Math" panose="02040503050406030204" pitchFamily="18" charset="0"/>
                                    <a:ea typeface="宋体" panose="02010600030101010101" pitchFamily="2" charset="-122"/>
                                  </a:rPr>
                                  <m:t>)</m:t>
                                </m:r>
                              </m:e>
                              <m:sup>
                                <m:r>
                                  <a:rPr lang="en-US" altLang="zh-CN" i="1">
                                    <a:solidFill>
                                      <a:srgbClr val="2C2C36"/>
                                    </a:solidFill>
                                    <a:latin typeface="Cambria Math" panose="02040503050406030204" pitchFamily="18" charset="0"/>
                                    <a:ea typeface="宋体" panose="02010600030101010101" pitchFamily="2" charset="-122"/>
                                  </a:rPr>
                                  <m:t>2</m:t>
                                </m:r>
                              </m:sup>
                            </m:sSup>
                          </m:e>
                        </m:nary>
                      </m:num>
                      <m:den>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𝑁</m:t>
                            </m:r>
                          </m:sup>
                          <m:e>
                            <m:r>
                              <a:rPr lang="en-US" altLang="zh-CN" i="1">
                                <a:latin typeface="Cambria Math" panose="02040503050406030204" pitchFamily="18" charset="0"/>
                              </a:rPr>
                              <m:t>(1−</m:t>
                            </m:r>
                            <m:r>
                              <a:rPr lang="zh-CN" altLang="en-US" i="1">
                                <a:latin typeface="Cambria Math" panose="02040503050406030204" pitchFamily="18" charset="0"/>
                              </a:rPr>
                              <m:t>𝜋</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r>
                              <a:rPr lang="en-US" altLang="zh-CN" i="1">
                                <a:latin typeface="Cambria Math" panose="02040503050406030204" pitchFamily="18" charset="0"/>
                              </a:rPr>
                              <m:t>) </m:t>
                            </m:r>
                          </m:e>
                        </m:nary>
                      </m:den>
                    </m:f>
                  </m:oMath>
                </a14:m>
                <a:endParaRPr lang="en-US" altLang="zh-CN" b="0" i="0" dirty="0">
                  <a:solidFill>
                    <a:srgbClr val="2C2C36"/>
                  </a:solidFill>
                  <a:effectLst/>
                  <a:latin typeface="Times New Roman" panose="02020603050405020304" pitchFamily="18" charset="0"/>
                  <a:ea typeface="宋体" panose="02010600030101010101" pitchFamily="2" charset="-122"/>
                </a:endParaRPr>
              </a:p>
            </p:txBody>
          </p:sp>
        </mc:Choice>
        <mc:Fallback>
          <p:sp>
            <p:nvSpPr>
              <p:cNvPr id="31" name="文本框 30">
                <a:extLst>
                  <a:ext uri="{FF2B5EF4-FFF2-40B4-BE49-F238E27FC236}">
                    <a16:creationId xmlns:a16="http://schemas.microsoft.com/office/drawing/2014/main" id="{AF761611-DFF8-43E5-AA62-4E63588357E6}"/>
                  </a:ext>
                </a:extLst>
              </p:cNvPr>
              <p:cNvSpPr txBox="1">
                <a:spLocks noRot="1" noChangeAspect="1" noMove="1" noResize="1" noEditPoints="1" noAdjustHandles="1" noChangeArrowheads="1" noChangeShapeType="1" noTextEdit="1"/>
              </p:cNvSpPr>
              <p:nvPr/>
            </p:nvSpPr>
            <p:spPr>
              <a:xfrm>
                <a:off x="6030463" y="1911009"/>
                <a:ext cx="6146800" cy="3373488"/>
              </a:xfrm>
              <a:prstGeom prst="rect">
                <a:avLst/>
              </a:prstGeom>
              <a:blipFill>
                <a:blip r:embed="rId6"/>
                <a:stretch>
                  <a:fillRect l="-793" t="-5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5A6C183-D2F6-4116-9971-12504780E2B3}"/>
                  </a:ext>
                </a:extLst>
              </p:cNvPr>
              <p:cNvSpPr txBox="1"/>
              <p:nvPr/>
            </p:nvSpPr>
            <p:spPr>
              <a:xfrm>
                <a:off x="6307982" y="5543161"/>
                <a:ext cx="4015971" cy="963597"/>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000" b="1" i="1" smtClean="0">
                              <a:solidFill>
                                <a:schemeClr val="accent2">
                                  <a:lumMod val="75000"/>
                                </a:schemeClr>
                              </a:solidFill>
                              <a:latin typeface="Cambria Math" panose="02040503050406030204" pitchFamily="18" charset="0"/>
                            </a:rPr>
                          </m:ctrlPr>
                        </m:sSubPr>
                        <m:e>
                          <m:r>
                            <a:rPr lang="en-US" altLang="zh-CN" sz="2000" b="1" i="1" smtClean="0">
                              <a:solidFill>
                                <a:schemeClr val="accent2">
                                  <a:lumMod val="75000"/>
                                </a:schemeClr>
                              </a:solidFill>
                              <a:latin typeface="Cambria Math" panose="02040503050406030204" pitchFamily="18" charset="0"/>
                            </a:rPr>
                            <m:t>𝑩</m:t>
                          </m:r>
                        </m:e>
                        <m:sub>
                          <m:r>
                            <a:rPr lang="en-US" altLang="zh-CN" sz="2000" b="1" i="1" smtClean="0">
                              <a:solidFill>
                                <a:schemeClr val="accent2">
                                  <a:lumMod val="75000"/>
                                </a:schemeClr>
                              </a:solidFill>
                              <a:latin typeface="Cambria Math" panose="02040503050406030204" pitchFamily="18" charset="0"/>
                            </a:rPr>
                            <m:t>𝒕</m:t>
                          </m:r>
                          <m:r>
                            <a:rPr lang="en-US" altLang="zh-CN" sz="2000" b="1" i="1" smtClean="0">
                              <a:solidFill>
                                <a:schemeClr val="accent2">
                                  <a:lumMod val="75000"/>
                                </a:schemeClr>
                              </a:solidFill>
                              <a:latin typeface="Cambria Math" panose="02040503050406030204" pitchFamily="18" charset="0"/>
                            </a:rPr>
                            <m:t>,</m:t>
                          </m:r>
                          <m:r>
                            <a:rPr lang="en-US" altLang="zh-CN" sz="2000" b="1" i="1" smtClean="0">
                              <a:solidFill>
                                <a:schemeClr val="accent2">
                                  <a:lumMod val="75000"/>
                                </a:schemeClr>
                              </a:solidFill>
                              <a:latin typeface="Cambria Math" panose="02040503050406030204" pitchFamily="18" charset="0"/>
                            </a:rPr>
                            <m:t>𝒄𝒔𝑰𝑫</m:t>
                          </m:r>
                        </m:sub>
                      </m:sSub>
                      <m:r>
                        <a:rPr lang="en-US" altLang="zh-CN" sz="2000" b="1" i="1" smtClean="0">
                          <a:solidFill>
                            <a:schemeClr val="accent2">
                              <a:lumMod val="75000"/>
                            </a:schemeClr>
                          </a:solidFill>
                          <a:latin typeface="Cambria Math" panose="02040503050406030204" pitchFamily="18" charset="0"/>
                        </a:rPr>
                        <m:t>=</m:t>
                      </m:r>
                      <m:d>
                        <m:dPr>
                          <m:begChr m:val="{"/>
                          <m:endChr m:val="}"/>
                          <m:ctrlPr>
                            <a:rPr lang="en-US" altLang="zh-CN" sz="2000" b="1" i="1" smtClean="0">
                              <a:solidFill>
                                <a:schemeClr val="accent2">
                                  <a:lumMod val="75000"/>
                                </a:schemeClr>
                              </a:solidFill>
                              <a:latin typeface="Cambria Math" panose="02040503050406030204" pitchFamily="18" charset="0"/>
                            </a:rPr>
                          </m:ctrlPr>
                        </m:dPr>
                        <m:e>
                          <m:r>
                            <a:rPr lang="en-US" altLang="zh-CN" sz="2000" b="1" i="1" smtClean="0">
                              <a:solidFill>
                                <a:schemeClr val="accent2">
                                  <a:lumMod val="75000"/>
                                </a:schemeClr>
                              </a:solidFill>
                              <a:latin typeface="Cambria Math" panose="02040503050406030204" pitchFamily="18" charset="0"/>
                            </a:rPr>
                            <m:t>𝒙</m:t>
                          </m:r>
                        </m:e>
                        <m:e>
                          <m:r>
                            <a:rPr lang="en-US" altLang="zh-CN" sz="2000" b="1" i="1" smtClean="0">
                              <a:solidFill>
                                <a:schemeClr val="accent2">
                                  <a:lumMod val="75000"/>
                                </a:schemeClr>
                              </a:solidFill>
                              <a:latin typeface="Cambria Math" panose="02040503050406030204" pitchFamily="18" charset="0"/>
                            </a:rPr>
                            <m:t>𝒙</m:t>
                          </m:r>
                          <m:r>
                            <a:rPr lang="en-US" altLang="zh-CN" sz="2000" b="1" i="1" smtClean="0">
                              <a:solidFill>
                                <a:schemeClr val="accent2">
                                  <a:lumMod val="75000"/>
                                </a:schemeClr>
                              </a:solidFill>
                              <a:latin typeface="Cambria Math" panose="02040503050406030204" pitchFamily="18" charset="0"/>
                              <a:ea typeface="Cambria Math" panose="02040503050406030204" pitchFamily="18" charset="0"/>
                            </a:rPr>
                            <m:t>∈</m:t>
                          </m:r>
                          <m:sSub>
                            <m:sSubPr>
                              <m:ctrlPr>
                                <a:rPr lang="en-US" altLang="zh-CN" sz="2000" b="1" i="1" smtClean="0">
                                  <a:solidFill>
                                    <a:schemeClr val="accent2">
                                      <a:lumMod val="75000"/>
                                    </a:schemeClr>
                                  </a:solidFill>
                                  <a:latin typeface="Cambria Math" panose="02040503050406030204" pitchFamily="18" charset="0"/>
                                  <a:ea typeface="Cambria Math" panose="02040503050406030204" pitchFamily="18" charset="0"/>
                                </a:rPr>
                              </m:ctrlPr>
                            </m:sSubPr>
                            <m:e>
                              <m:r>
                                <a:rPr lang="en-US" altLang="zh-CN" sz="2000" b="1" i="1" smtClean="0">
                                  <a:solidFill>
                                    <a:schemeClr val="accent2">
                                      <a:lumMod val="75000"/>
                                    </a:schemeClr>
                                  </a:solidFill>
                                  <a:latin typeface="Cambria Math" panose="02040503050406030204" pitchFamily="18" charset="0"/>
                                  <a:ea typeface="Cambria Math" panose="02040503050406030204" pitchFamily="18" charset="0"/>
                                </a:rPr>
                                <m:t>𝑩</m:t>
                              </m:r>
                            </m:e>
                            <m:sub>
                              <m:r>
                                <a:rPr lang="en-US" altLang="zh-CN" sz="2000" b="1" i="1" smtClean="0">
                                  <a:solidFill>
                                    <a:schemeClr val="accent2">
                                      <a:lumMod val="75000"/>
                                    </a:schemeClr>
                                  </a:solidFill>
                                  <a:latin typeface="Cambria Math" panose="02040503050406030204" pitchFamily="18" charset="0"/>
                                  <a:ea typeface="Cambria Math" panose="02040503050406030204" pitchFamily="18" charset="0"/>
                                </a:rPr>
                                <m:t>𝒕</m:t>
                              </m:r>
                            </m:sub>
                          </m:sSub>
                          <m:r>
                            <a:rPr lang="en-US" altLang="zh-CN" sz="2000" b="1" i="1" smtClean="0">
                              <a:solidFill>
                                <a:schemeClr val="accent2">
                                  <a:lumMod val="75000"/>
                                </a:schemeClr>
                              </a:solidFill>
                              <a:latin typeface="Cambria Math" panose="02040503050406030204" pitchFamily="18" charset="0"/>
                              <a:ea typeface="Cambria Math" panose="02040503050406030204" pitchFamily="18" charset="0"/>
                            </a:rPr>
                            <m:t>∧</m:t>
                          </m:r>
                          <m:r>
                            <a:rPr lang="zh-CN" altLang="en-US" sz="2000" b="1" i="1" smtClean="0">
                              <a:solidFill>
                                <a:schemeClr val="accent2">
                                  <a:lumMod val="75000"/>
                                </a:schemeClr>
                              </a:solidFill>
                              <a:latin typeface="Cambria Math" panose="02040503050406030204" pitchFamily="18" charset="0"/>
                              <a:ea typeface="Cambria Math" panose="02040503050406030204" pitchFamily="18" charset="0"/>
                            </a:rPr>
                            <m:t>𝝅</m:t>
                          </m:r>
                          <m:r>
                            <a:rPr lang="en-US" altLang="zh-CN" sz="2000" b="1" i="1" smtClean="0">
                              <a:solidFill>
                                <a:schemeClr val="accent2">
                                  <a:lumMod val="75000"/>
                                </a:schemeClr>
                              </a:solidFill>
                              <a:latin typeface="Cambria Math" panose="02040503050406030204" pitchFamily="18" charset="0"/>
                              <a:ea typeface="Cambria Math" panose="02040503050406030204" pitchFamily="18" charset="0"/>
                            </a:rPr>
                            <m:t>(</m:t>
                          </m:r>
                          <m:r>
                            <a:rPr lang="en-US" altLang="zh-CN" sz="2000" b="1" i="1" smtClean="0">
                              <a:solidFill>
                                <a:schemeClr val="accent2">
                                  <a:lumMod val="75000"/>
                                </a:schemeClr>
                              </a:solidFill>
                              <a:latin typeface="Cambria Math" panose="02040503050406030204" pitchFamily="18" charset="0"/>
                              <a:ea typeface="Cambria Math" panose="02040503050406030204" pitchFamily="18" charset="0"/>
                            </a:rPr>
                            <m:t>𝒙</m:t>
                          </m:r>
                          <m:r>
                            <a:rPr lang="en-US" altLang="zh-CN" sz="2000" b="1" i="1" smtClean="0">
                              <a:solidFill>
                                <a:schemeClr val="accent2">
                                  <a:lumMod val="75000"/>
                                </a:schemeClr>
                              </a:solidFill>
                              <a:latin typeface="Cambria Math" panose="02040503050406030204" pitchFamily="18" charset="0"/>
                              <a:ea typeface="Cambria Math" panose="02040503050406030204" pitchFamily="18" charset="0"/>
                            </a:rPr>
                            <m:t>)≥</m:t>
                          </m:r>
                          <m:r>
                            <a:rPr lang="en-US" altLang="zh-CN" sz="2000" b="1" i="1" smtClean="0">
                              <a:solidFill>
                                <a:schemeClr val="accent2">
                                  <a:lumMod val="75000"/>
                                </a:schemeClr>
                              </a:solidFill>
                              <a:latin typeface="Cambria Math" panose="02040503050406030204" pitchFamily="18" charset="0"/>
                              <a:ea typeface="Cambria Math" panose="02040503050406030204" pitchFamily="18" charset="0"/>
                            </a:rPr>
                            <m:t>𝟎</m:t>
                          </m:r>
                          <m:r>
                            <a:rPr lang="en-US" altLang="zh-CN" sz="2000" b="1" i="1" smtClean="0">
                              <a:solidFill>
                                <a:schemeClr val="accent2">
                                  <a:lumMod val="75000"/>
                                </a:schemeClr>
                              </a:solidFill>
                              <a:latin typeface="Cambria Math" panose="02040503050406030204" pitchFamily="18" charset="0"/>
                              <a:ea typeface="Cambria Math" panose="02040503050406030204" pitchFamily="18" charset="0"/>
                            </a:rPr>
                            <m:t>.</m:t>
                          </m:r>
                          <m:r>
                            <a:rPr lang="en-US" altLang="zh-CN" sz="2000" b="1" i="1" smtClean="0">
                              <a:solidFill>
                                <a:schemeClr val="accent2">
                                  <a:lumMod val="75000"/>
                                </a:schemeClr>
                              </a:solidFill>
                              <a:latin typeface="Cambria Math" panose="02040503050406030204" pitchFamily="18" charset="0"/>
                              <a:ea typeface="Cambria Math" panose="02040503050406030204" pitchFamily="18" charset="0"/>
                            </a:rPr>
                            <m:t>𝟓</m:t>
                          </m:r>
                        </m:e>
                      </m:d>
                    </m:oMath>
                  </m:oMathPara>
                </a14:m>
                <a:endParaRPr lang="en-US" altLang="zh-CN" sz="2000" b="1" dirty="0">
                  <a:solidFill>
                    <a:schemeClr val="accent2">
                      <a:lumMod val="75000"/>
                    </a:schemeClr>
                  </a:solidFill>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000" b="1" i="1" smtClean="0">
                              <a:solidFill>
                                <a:schemeClr val="accent2">
                                  <a:lumMod val="75000"/>
                                </a:schemeClr>
                              </a:solidFill>
                              <a:latin typeface="Cambria Math" panose="02040503050406030204" pitchFamily="18" charset="0"/>
                            </a:rPr>
                          </m:ctrlPr>
                        </m:sSubPr>
                        <m:e>
                          <m:r>
                            <a:rPr lang="en-US" altLang="zh-CN" sz="2000" b="1" i="1" smtClean="0">
                              <a:solidFill>
                                <a:schemeClr val="accent2">
                                  <a:lumMod val="75000"/>
                                </a:schemeClr>
                              </a:solidFill>
                              <a:latin typeface="Cambria Math" panose="02040503050406030204" pitchFamily="18" charset="0"/>
                            </a:rPr>
                            <m:t>𝑩</m:t>
                          </m:r>
                        </m:e>
                        <m:sub>
                          <m:r>
                            <a:rPr lang="en-US" altLang="zh-CN" sz="2000" b="1" i="1" smtClean="0">
                              <a:solidFill>
                                <a:schemeClr val="accent2">
                                  <a:lumMod val="75000"/>
                                </a:schemeClr>
                              </a:solidFill>
                              <a:latin typeface="Cambria Math" panose="02040503050406030204" pitchFamily="18" charset="0"/>
                            </a:rPr>
                            <m:t>𝒕</m:t>
                          </m:r>
                          <m:r>
                            <a:rPr lang="en-US" altLang="zh-CN" sz="2000" b="1" i="1" smtClean="0">
                              <a:solidFill>
                                <a:schemeClr val="accent2">
                                  <a:lumMod val="75000"/>
                                </a:schemeClr>
                              </a:solidFill>
                              <a:latin typeface="Cambria Math" panose="02040503050406030204" pitchFamily="18" charset="0"/>
                            </a:rPr>
                            <m:t>,</m:t>
                          </m:r>
                          <m:r>
                            <a:rPr lang="en-US" altLang="zh-CN" sz="2000" b="1" i="1" smtClean="0">
                              <a:solidFill>
                                <a:schemeClr val="accent2">
                                  <a:lumMod val="75000"/>
                                </a:schemeClr>
                              </a:solidFill>
                              <a:latin typeface="Cambria Math" panose="02040503050406030204" pitchFamily="18" charset="0"/>
                            </a:rPr>
                            <m:t>𝒄𝒔𝑶𝑶𝑫</m:t>
                          </m:r>
                        </m:sub>
                      </m:sSub>
                      <m:r>
                        <a:rPr lang="en-US" altLang="zh-CN" sz="2000" b="1" i="1" smtClean="0">
                          <a:solidFill>
                            <a:schemeClr val="accent2">
                              <a:lumMod val="75000"/>
                            </a:schemeClr>
                          </a:solidFill>
                          <a:latin typeface="Cambria Math" panose="02040503050406030204" pitchFamily="18" charset="0"/>
                        </a:rPr>
                        <m:t>=</m:t>
                      </m:r>
                      <m:d>
                        <m:dPr>
                          <m:begChr m:val="{"/>
                          <m:endChr m:val="}"/>
                          <m:ctrlPr>
                            <a:rPr lang="en-US" altLang="zh-CN" sz="2000" b="1" i="1" smtClean="0">
                              <a:solidFill>
                                <a:schemeClr val="accent2">
                                  <a:lumMod val="75000"/>
                                </a:schemeClr>
                              </a:solidFill>
                              <a:latin typeface="Cambria Math" panose="02040503050406030204" pitchFamily="18" charset="0"/>
                            </a:rPr>
                          </m:ctrlPr>
                        </m:dPr>
                        <m:e>
                          <m:r>
                            <a:rPr lang="en-US" altLang="zh-CN" sz="2000" b="1" i="1" smtClean="0">
                              <a:solidFill>
                                <a:schemeClr val="accent2">
                                  <a:lumMod val="75000"/>
                                </a:schemeClr>
                              </a:solidFill>
                              <a:latin typeface="Cambria Math" panose="02040503050406030204" pitchFamily="18" charset="0"/>
                            </a:rPr>
                            <m:t>𝒙</m:t>
                          </m:r>
                        </m:e>
                        <m:e>
                          <m:r>
                            <a:rPr lang="en-US" altLang="zh-CN" sz="2000" b="1" i="1" smtClean="0">
                              <a:solidFill>
                                <a:schemeClr val="accent2">
                                  <a:lumMod val="75000"/>
                                </a:schemeClr>
                              </a:solidFill>
                              <a:latin typeface="Cambria Math" panose="02040503050406030204" pitchFamily="18" charset="0"/>
                            </a:rPr>
                            <m:t>𝒙</m:t>
                          </m:r>
                          <m:r>
                            <a:rPr lang="en-US" altLang="zh-CN" sz="2000" b="1" i="1" smtClean="0">
                              <a:solidFill>
                                <a:schemeClr val="accent2">
                                  <a:lumMod val="75000"/>
                                </a:schemeClr>
                              </a:solidFill>
                              <a:latin typeface="Cambria Math" panose="02040503050406030204" pitchFamily="18" charset="0"/>
                              <a:ea typeface="Cambria Math" panose="02040503050406030204" pitchFamily="18" charset="0"/>
                            </a:rPr>
                            <m:t>∈</m:t>
                          </m:r>
                          <m:sSub>
                            <m:sSubPr>
                              <m:ctrlPr>
                                <a:rPr lang="en-US" altLang="zh-CN" sz="2000" b="1" i="1" smtClean="0">
                                  <a:solidFill>
                                    <a:schemeClr val="accent2">
                                      <a:lumMod val="75000"/>
                                    </a:schemeClr>
                                  </a:solidFill>
                                  <a:latin typeface="Cambria Math" panose="02040503050406030204" pitchFamily="18" charset="0"/>
                                  <a:ea typeface="Cambria Math" panose="02040503050406030204" pitchFamily="18" charset="0"/>
                                </a:rPr>
                              </m:ctrlPr>
                            </m:sSubPr>
                            <m:e>
                              <m:r>
                                <a:rPr lang="en-US" altLang="zh-CN" sz="2000" b="1" i="1" smtClean="0">
                                  <a:solidFill>
                                    <a:schemeClr val="accent2">
                                      <a:lumMod val="75000"/>
                                    </a:schemeClr>
                                  </a:solidFill>
                                  <a:latin typeface="Cambria Math" panose="02040503050406030204" pitchFamily="18" charset="0"/>
                                  <a:ea typeface="Cambria Math" panose="02040503050406030204" pitchFamily="18" charset="0"/>
                                </a:rPr>
                                <m:t>𝑩</m:t>
                              </m:r>
                            </m:e>
                            <m:sub>
                              <m:r>
                                <a:rPr lang="en-US" altLang="zh-CN" sz="2000" b="1" i="1" smtClean="0">
                                  <a:solidFill>
                                    <a:schemeClr val="accent2">
                                      <a:lumMod val="75000"/>
                                    </a:schemeClr>
                                  </a:solidFill>
                                  <a:latin typeface="Cambria Math" panose="02040503050406030204" pitchFamily="18" charset="0"/>
                                  <a:ea typeface="Cambria Math" panose="02040503050406030204" pitchFamily="18" charset="0"/>
                                </a:rPr>
                                <m:t>𝒕</m:t>
                              </m:r>
                            </m:sub>
                          </m:sSub>
                          <m:r>
                            <a:rPr lang="en-US" altLang="zh-CN" sz="2000" b="1" i="1" smtClean="0">
                              <a:solidFill>
                                <a:schemeClr val="accent2">
                                  <a:lumMod val="75000"/>
                                </a:schemeClr>
                              </a:solidFill>
                              <a:latin typeface="Cambria Math" panose="02040503050406030204" pitchFamily="18" charset="0"/>
                              <a:ea typeface="Cambria Math" panose="02040503050406030204" pitchFamily="18" charset="0"/>
                            </a:rPr>
                            <m:t>∧</m:t>
                          </m:r>
                          <m:r>
                            <a:rPr lang="zh-CN" altLang="en-US" sz="2000" b="1" i="1" smtClean="0">
                              <a:solidFill>
                                <a:schemeClr val="accent2">
                                  <a:lumMod val="75000"/>
                                </a:schemeClr>
                              </a:solidFill>
                              <a:latin typeface="Cambria Math" panose="02040503050406030204" pitchFamily="18" charset="0"/>
                              <a:ea typeface="Cambria Math" panose="02040503050406030204" pitchFamily="18" charset="0"/>
                            </a:rPr>
                            <m:t>𝝅</m:t>
                          </m:r>
                          <m:r>
                            <a:rPr lang="en-US" altLang="zh-CN" sz="2000" b="1" i="1" smtClean="0">
                              <a:solidFill>
                                <a:schemeClr val="accent2">
                                  <a:lumMod val="75000"/>
                                </a:schemeClr>
                              </a:solidFill>
                              <a:latin typeface="Cambria Math" panose="02040503050406030204" pitchFamily="18" charset="0"/>
                              <a:ea typeface="Cambria Math" panose="02040503050406030204" pitchFamily="18" charset="0"/>
                            </a:rPr>
                            <m:t>(</m:t>
                          </m:r>
                          <m:r>
                            <a:rPr lang="en-US" altLang="zh-CN" sz="2000" b="1" i="1" smtClean="0">
                              <a:solidFill>
                                <a:schemeClr val="accent2">
                                  <a:lumMod val="75000"/>
                                </a:schemeClr>
                              </a:solidFill>
                              <a:latin typeface="Cambria Math" panose="02040503050406030204" pitchFamily="18" charset="0"/>
                              <a:ea typeface="Cambria Math" panose="02040503050406030204" pitchFamily="18" charset="0"/>
                            </a:rPr>
                            <m:t>𝒙</m:t>
                          </m:r>
                          <m:r>
                            <a:rPr lang="en-US" altLang="zh-CN" sz="2000" b="1" i="1" smtClean="0">
                              <a:solidFill>
                                <a:schemeClr val="accent2">
                                  <a:lumMod val="75000"/>
                                </a:schemeClr>
                              </a:solidFill>
                              <a:latin typeface="Cambria Math" panose="02040503050406030204" pitchFamily="18" charset="0"/>
                              <a:ea typeface="Cambria Math" panose="02040503050406030204" pitchFamily="18" charset="0"/>
                            </a:rPr>
                            <m:t>)&lt;</m:t>
                          </m:r>
                          <m:r>
                            <a:rPr lang="en-US" altLang="zh-CN" sz="2000" b="1" i="1" smtClean="0">
                              <a:solidFill>
                                <a:schemeClr val="accent2">
                                  <a:lumMod val="75000"/>
                                </a:schemeClr>
                              </a:solidFill>
                              <a:latin typeface="Cambria Math" panose="02040503050406030204" pitchFamily="18" charset="0"/>
                              <a:ea typeface="Cambria Math" panose="02040503050406030204" pitchFamily="18" charset="0"/>
                            </a:rPr>
                            <m:t>𝟎</m:t>
                          </m:r>
                          <m:r>
                            <a:rPr lang="en-US" altLang="zh-CN" sz="2000" b="1" i="1" smtClean="0">
                              <a:solidFill>
                                <a:schemeClr val="accent2">
                                  <a:lumMod val="75000"/>
                                </a:schemeClr>
                              </a:solidFill>
                              <a:latin typeface="Cambria Math" panose="02040503050406030204" pitchFamily="18" charset="0"/>
                              <a:ea typeface="Cambria Math" panose="02040503050406030204" pitchFamily="18" charset="0"/>
                            </a:rPr>
                            <m:t>.</m:t>
                          </m:r>
                          <m:r>
                            <a:rPr lang="en-US" altLang="zh-CN" sz="2000" b="1" i="1" smtClean="0">
                              <a:solidFill>
                                <a:schemeClr val="accent2">
                                  <a:lumMod val="75000"/>
                                </a:schemeClr>
                              </a:solidFill>
                              <a:latin typeface="Cambria Math" panose="02040503050406030204" pitchFamily="18" charset="0"/>
                              <a:ea typeface="Cambria Math" panose="02040503050406030204" pitchFamily="18" charset="0"/>
                            </a:rPr>
                            <m:t>𝟓</m:t>
                          </m:r>
                        </m:e>
                      </m:d>
                    </m:oMath>
                  </m:oMathPara>
                </a14:m>
                <a:endParaRPr lang="zh-CN" altLang="en-US" b="1" dirty="0"/>
              </a:p>
            </p:txBody>
          </p:sp>
        </mc:Choice>
        <mc:Fallback xmlns="">
          <p:sp>
            <p:nvSpPr>
              <p:cNvPr id="11" name="文本框 10">
                <a:extLst>
                  <a:ext uri="{FF2B5EF4-FFF2-40B4-BE49-F238E27FC236}">
                    <a16:creationId xmlns:a16="http://schemas.microsoft.com/office/drawing/2014/main" id="{35A6C183-D2F6-4116-9971-12504780E2B3}"/>
                  </a:ext>
                </a:extLst>
              </p:cNvPr>
              <p:cNvSpPr txBox="1">
                <a:spLocks noRot="1" noChangeAspect="1" noMove="1" noResize="1" noEditPoints="1" noAdjustHandles="1" noChangeArrowheads="1" noChangeShapeType="1" noTextEdit="1"/>
              </p:cNvSpPr>
              <p:nvPr/>
            </p:nvSpPr>
            <p:spPr>
              <a:xfrm>
                <a:off x="6307982" y="5543161"/>
                <a:ext cx="4015971" cy="963597"/>
              </a:xfrm>
              <a:prstGeom prst="rect">
                <a:avLst/>
              </a:prstGeom>
              <a:blipFill>
                <a:blip r:embed="rId7"/>
                <a:stretch>
                  <a:fillRect/>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12F8A1CD-80EC-4D44-B95A-1B22F09E9C21}"/>
              </a:ext>
            </a:extLst>
          </p:cNvPr>
          <p:cNvSpPr txBox="1"/>
          <p:nvPr/>
        </p:nvSpPr>
        <p:spPr>
          <a:xfrm>
            <a:off x="6880673" y="3244334"/>
            <a:ext cx="1702173" cy="369332"/>
          </a:xfrm>
          <a:prstGeom prst="rect">
            <a:avLst/>
          </a:prstGeom>
          <a:noFill/>
        </p:spPr>
        <p:txBody>
          <a:bodyPr wrap="square">
            <a:spAutoFit/>
          </a:bodyPr>
          <a:lstStyle/>
          <a:p>
            <a:pPr algn="ctr"/>
            <a:r>
              <a:rPr lang="zh-CN" altLang="en-US" i="0" dirty="0">
                <a:solidFill>
                  <a:srgbClr val="2C2C36"/>
                </a:solidFill>
                <a:effectLst/>
                <a:latin typeface="Times New Roman" panose="02020603050405020304" pitchFamily="18" charset="0"/>
                <a:ea typeface="宋体" panose="02010600030101010101" pitchFamily="2" charset="-122"/>
              </a:rPr>
              <a:t>全局权重</a:t>
            </a:r>
            <a:endParaRPr lang="zh-CN" altLang="en-US" dirty="0"/>
          </a:p>
        </p:txBody>
      </p:sp>
    </p:spTree>
    <p:extLst>
      <p:ext uri="{BB962C8B-B14F-4D97-AF65-F5344CB8AC3E}">
        <p14:creationId xmlns:p14="http://schemas.microsoft.com/office/powerpoint/2010/main" val="358168883"/>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674116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Method</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3" name="文本框 12">
            <a:extLst>
              <a:ext uri="{FF2B5EF4-FFF2-40B4-BE49-F238E27FC236}">
                <a16:creationId xmlns:a16="http://schemas.microsoft.com/office/drawing/2014/main" id="{84CE8FEF-7AF0-4285-AE2C-C6F402EA69D1}"/>
              </a:ext>
            </a:extLst>
          </p:cNvPr>
          <p:cNvSpPr txBox="1"/>
          <p:nvPr/>
        </p:nvSpPr>
        <p:spPr>
          <a:xfrm>
            <a:off x="592554" y="874387"/>
            <a:ext cx="5835140" cy="461665"/>
          </a:xfrm>
          <a:prstGeom prst="rect">
            <a:avLst/>
          </a:prstGeom>
          <a:noFill/>
        </p:spPr>
        <p:txBody>
          <a:bodyPr wrap="square">
            <a:spAutoFit/>
          </a:bodyPr>
          <a:lstStyle/>
          <a:p>
            <a:r>
              <a:rPr lang="zh-CN" altLang="en-US" sz="2400" b="1" i="1" dirty="0">
                <a:latin typeface="Times New Roman" panose="02020603050405020304" pitchFamily="18" charset="0"/>
                <a:cs typeface="Times New Roman" panose="02020603050405020304" pitchFamily="18" charset="0"/>
              </a:rPr>
              <a:t>Entropy Optimization</a:t>
            </a:r>
          </a:p>
        </p:txBody>
      </p:sp>
      <p:sp>
        <p:nvSpPr>
          <p:cNvPr id="2" name="文本框 1">
            <a:extLst>
              <a:ext uri="{FF2B5EF4-FFF2-40B4-BE49-F238E27FC236}">
                <a16:creationId xmlns:a16="http://schemas.microsoft.com/office/drawing/2014/main" id="{30BA259A-52D0-48F1-858D-42957EBB6BD0}"/>
              </a:ext>
            </a:extLst>
          </p:cNvPr>
          <p:cNvSpPr txBox="1"/>
          <p:nvPr/>
        </p:nvSpPr>
        <p:spPr>
          <a:xfrm>
            <a:off x="1009114" y="1570302"/>
            <a:ext cx="1076705" cy="369332"/>
          </a:xfrm>
          <a:prstGeom prst="rect">
            <a:avLst/>
          </a:prstGeom>
          <a:noFill/>
        </p:spPr>
        <p:txBody>
          <a:bodyPr wrap="none" rtlCol="0">
            <a:spAutoFit/>
          </a:bodyPr>
          <a:lstStyle/>
          <a:p>
            <a:r>
              <a:rPr lang="zh-CN" altLang="en-US" dirty="0">
                <a:latin typeface="Times New Roman" panose="02020603050405020304" pitchFamily="18" charset="0"/>
                <a:ea typeface="宋体" panose="02010600030101010101" pitchFamily="2" charset="-122"/>
              </a:rPr>
              <a:t>闭集</a:t>
            </a:r>
            <a:r>
              <a:rPr lang="en-US" altLang="zh-CN" dirty="0">
                <a:latin typeface="Times New Roman" panose="02020603050405020304" pitchFamily="18" charset="0"/>
                <a:ea typeface="宋体" panose="02010600030101010101" pitchFamily="2" charset="-122"/>
              </a:rPr>
              <a:t>TTA</a:t>
            </a:r>
            <a:endParaRPr lang="zh-CN" altLang="en-US" dirty="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686E538-D43C-4093-A100-946681703285}"/>
                  </a:ext>
                </a:extLst>
              </p:cNvPr>
              <p:cNvSpPr txBox="1"/>
              <p:nvPr/>
            </p:nvSpPr>
            <p:spPr>
              <a:xfrm>
                <a:off x="2601957" y="1450025"/>
                <a:ext cx="4084131" cy="7064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min</m:t>
                              </m:r>
                            </m:e>
                            <m:lim>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𝜃</m:t>
                                  </m:r>
                                </m:e>
                                <m:sub>
                                  <m:r>
                                    <a:rPr lang="en-US" altLang="zh-CN" b="0" i="1" smtClean="0">
                                      <a:latin typeface="Cambria Math" panose="02040503050406030204" pitchFamily="18" charset="0"/>
                                    </a:rPr>
                                    <m:t>𝑡</m:t>
                                  </m:r>
                                </m:sub>
                              </m:sSub>
                            </m:lim>
                          </m:limLow>
                        </m:fName>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𝑡</m:t>
                                      </m:r>
                                    </m:sub>
                                  </m:sSub>
                                </m:e>
                              </m:d>
                            </m:den>
                          </m:f>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𝑥</m:t>
                              </m:r>
                              <m:r>
                                <a:rPr lang="zh-CN" altLang="en-US" b="0" i="1" smtClean="0">
                                  <a:latin typeface="Cambria Math" panose="02040503050406030204" pitchFamily="18" charset="0"/>
                                </a:rPr>
                                <m:t>𝜖</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𝑡</m:t>
                                  </m:r>
                                </m:sub>
                              </m:sSub>
                            </m:sub>
                            <m:sup/>
                            <m:e>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𝜃</m:t>
                                          </m:r>
                                        </m:e>
                                        <m:sub>
                                          <m:r>
                                            <a:rPr lang="en-US" altLang="zh-CN" b="0" i="1" smtClean="0">
                                              <a:latin typeface="Cambria Math" panose="02040503050406030204" pitchFamily="18" charset="0"/>
                                            </a:rPr>
                                            <m:t>𝑡</m:t>
                                          </m:r>
                                        </m:sub>
                                      </m:sSub>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𝜆</m:t>
                              </m:r>
                              <m:r>
                                <a:rPr lang="en-US" altLang="zh-CN" b="0" i="1" smtClean="0">
                                  <a:latin typeface="Cambria Math" panose="02040503050406030204" pitchFamily="18" charset="0"/>
                                </a:rPr>
                                <m:t>𝐻</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𝑓</m:t>
                                      </m:r>
                                    </m:e>
                                  </m:acc>
                                </m:e>
                                <m:sub>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𝜃</m:t>
                                      </m:r>
                                    </m:e>
                                    <m:sub>
                                      <m:r>
                                        <a:rPr lang="en-US" altLang="zh-CN" b="0" i="1" smtClean="0">
                                          <a:latin typeface="Cambria Math" panose="02040503050406030204" pitchFamily="18" charset="0"/>
                                        </a:rPr>
                                        <m:t>𝑡</m:t>
                                      </m:r>
                                    </m:sub>
                                  </m:sSub>
                                </m:sub>
                              </m:sSub>
                              <m:r>
                                <a:rPr lang="en-US" altLang="zh-CN" b="0" i="1" smtClean="0">
                                  <a:latin typeface="Cambria Math" panose="02040503050406030204" pitchFamily="18" charset="0"/>
                                </a:rPr>
                                <m:t>)</m:t>
                              </m:r>
                            </m:e>
                          </m:nary>
                        </m:e>
                      </m:func>
                    </m:oMath>
                  </m:oMathPara>
                </a14:m>
                <a:endParaRPr lang="zh-CN" altLang="en-US" dirty="0"/>
              </a:p>
            </p:txBody>
          </p:sp>
        </mc:Choice>
        <mc:Fallback xmlns="">
          <p:sp>
            <p:nvSpPr>
              <p:cNvPr id="3" name="文本框 2">
                <a:extLst>
                  <a:ext uri="{FF2B5EF4-FFF2-40B4-BE49-F238E27FC236}">
                    <a16:creationId xmlns:a16="http://schemas.microsoft.com/office/drawing/2014/main" id="{E686E538-D43C-4093-A100-946681703285}"/>
                  </a:ext>
                </a:extLst>
              </p:cNvPr>
              <p:cNvSpPr txBox="1">
                <a:spLocks noRot="1" noChangeAspect="1" noMove="1" noResize="1" noEditPoints="1" noAdjustHandles="1" noChangeArrowheads="1" noChangeShapeType="1" noTextEdit="1"/>
              </p:cNvSpPr>
              <p:nvPr/>
            </p:nvSpPr>
            <p:spPr>
              <a:xfrm>
                <a:off x="2601957" y="1450025"/>
                <a:ext cx="4084131" cy="70641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7328FF55-A728-45A4-A5BF-D724A7AC1590}"/>
                  </a:ext>
                </a:extLst>
              </p:cNvPr>
              <p:cNvSpPr txBox="1"/>
              <p:nvPr/>
            </p:nvSpPr>
            <p:spPr>
              <a:xfrm>
                <a:off x="2316669" y="2658117"/>
                <a:ext cx="4439920" cy="682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𝜃</m:t>
                                  </m:r>
                                </m:e>
                                <m:sub>
                                  <m:r>
                                    <a:rPr lang="en-US" altLang="zh-CN" b="0" i="1" smtClean="0">
                                      <a:latin typeface="Cambria Math" panose="02040503050406030204" pitchFamily="18" charset="0"/>
                                    </a:rPr>
                                    <m:t>𝑡</m:t>
                                  </m:r>
                                </m:sub>
                              </m:sSub>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𝑐</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𝐶</m:t>
                          </m:r>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𝜃</m:t>
                                  </m:r>
                                </m:e>
                                <m:sub>
                                  <m:r>
                                    <a:rPr lang="en-US" altLang="zh-CN" b="0" i="1" smtClean="0">
                                      <a:latin typeface="Cambria Math" panose="02040503050406030204" pitchFamily="18" charset="0"/>
                                    </a:rPr>
                                    <m:t>𝑡</m:t>
                                  </m:r>
                                </m:sub>
                              </m:sSub>
                            </m:sub>
                            <m:sup>
                              <m:r>
                                <a:rPr lang="en-US" altLang="zh-CN" b="0" i="1" smtClean="0">
                                  <a:latin typeface="Cambria Math" panose="02040503050406030204" pitchFamily="18" charset="0"/>
                                </a:rPr>
                                <m:t>𝑐</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𝑙𝑜𝑔</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𝑡</m:t>
                                  </m:r>
                                </m:sub>
                              </m:sSub>
                            </m:sub>
                            <m:sup>
                              <m:r>
                                <a:rPr lang="en-US" altLang="zh-CN" i="1">
                                  <a:latin typeface="Cambria Math" panose="02040503050406030204" pitchFamily="18" charset="0"/>
                                </a:rPr>
                                <m:t>𝑐</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nary>
                    </m:oMath>
                  </m:oMathPara>
                </a14:m>
                <a:endParaRPr lang="zh-CN" altLang="en-US" dirty="0"/>
              </a:p>
            </p:txBody>
          </p:sp>
        </mc:Choice>
        <mc:Fallback xmlns="">
          <p:sp>
            <p:nvSpPr>
              <p:cNvPr id="17" name="文本框 16">
                <a:extLst>
                  <a:ext uri="{FF2B5EF4-FFF2-40B4-BE49-F238E27FC236}">
                    <a16:creationId xmlns:a16="http://schemas.microsoft.com/office/drawing/2014/main" id="{7328FF55-A728-45A4-A5BF-D724A7AC1590}"/>
                  </a:ext>
                </a:extLst>
              </p:cNvPr>
              <p:cNvSpPr txBox="1">
                <a:spLocks noRot="1" noChangeAspect="1" noMove="1" noResize="1" noEditPoints="1" noAdjustHandles="1" noChangeArrowheads="1" noChangeShapeType="1" noTextEdit="1"/>
              </p:cNvSpPr>
              <p:nvPr/>
            </p:nvSpPr>
            <p:spPr>
              <a:xfrm>
                <a:off x="2316669" y="2658117"/>
                <a:ext cx="4439920" cy="682110"/>
              </a:xfrm>
              <a:prstGeom prst="rect">
                <a:avLst/>
              </a:prstGeom>
              <a:blipFill>
                <a:blip r:embed="rId5"/>
                <a:stretch>
                  <a:fillRect/>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D62F3180-7D73-4BF1-9B90-A2BC49DEB47B}"/>
              </a:ext>
            </a:extLst>
          </p:cNvPr>
          <p:cNvSpPr txBox="1"/>
          <p:nvPr/>
        </p:nvSpPr>
        <p:spPr>
          <a:xfrm>
            <a:off x="796533" y="2790946"/>
            <a:ext cx="1569660"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无监督交叉熵</a:t>
            </a:r>
          </a:p>
        </p:txBody>
      </p:sp>
      <p:sp>
        <p:nvSpPr>
          <p:cNvPr id="19" name="文本框 18">
            <a:extLst>
              <a:ext uri="{FF2B5EF4-FFF2-40B4-BE49-F238E27FC236}">
                <a16:creationId xmlns:a16="http://schemas.microsoft.com/office/drawing/2014/main" id="{1ABA2091-AA70-4B3C-A6F8-60F6BAA4A31E}"/>
              </a:ext>
            </a:extLst>
          </p:cNvPr>
          <p:cNvSpPr txBox="1"/>
          <p:nvPr/>
        </p:nvSpPr>
        <p:spPr>
          <a:xfrm>
            <a:off x="463238" y="3757051"/>
            <a:ext cx="2031325"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平均输出概率分布</a:t>
            </a:r>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E4BFAED7-CCA2-4F22-9C3C-7DBB36247866}"/>
                  </a:ext>
                </a:extLst>
              </p:cNvPr>
              <p:cNvSpPr txBox="1"/>
              <p:nvPr/>
            </p:nvSpPr>
            <p:spPr>
              <a:xfrm>
                <a:off x="2625415" y="3583496"/>
                <a:ext cx="2316857" cy="7987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𝑓</m:t>
                              </m:r>
                            </m:e>
                          </m:acc>
                        </m:e>
                        <m:sub>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𝜃</m:t>
                              </m:r>
                            </m:e>
                            <m:sub>
                              <m:r>
                                <a:rPr lang="en-US" altLang="zh-CN" b="0" i="1" smtClean="0">
                                  <a:latin typeface="Cambria Math" panose="02040503050406030204" pitchFamily="18" charset="0"/>
                                </a:rPr>
                                <m:t>𝑡</m:t>
                              </m:r>
                            </m:sub>
                          </m:sSub>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𝑡</m:t>
                                  </m:r>
                                </m:sub>
                              </m:sSub>
                            </m:e>
                          </m:d>
                        </m:den>
                      </m:f>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𝑥</m:t>
                          </m:r>
                          <m:r>
                            <a:rPr lang="zh-CN" altLang="en-US" i="1">
                              <a:latin typeface="Cambria Math" panose="02040503050406030204" pitchFamily="18" charset="0"/>
                            </a:rPr>
                            <m:t>𝜖</m:t>
                          </m:r>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𝑡</m:t>
                              </m:r>
                            </m:sub>
                          </m:sSub>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𝑡</m:t>
                                  </m:r>
                                </m:sub>
                              </m:sSub>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b="0" i="1" smtClean="0">
                              <a:latin typeface="Cambria Math" panose="02040503050406030204" pitchFamily="18" charset="0"/>
                            </a:rPr>
                            <m:t>)</m:t>
                          </m:r>
                        </m:e>
                      </m:nary>
                    </m:oMath>
                  </m:oMathPara>
                </a14:m>
                <a:endParaRPr lang="zh-CN" altLang="en-US" dirty="0"/>
              </a:p>
            </p:txBody>
          </p:sp>
        </mc:Choice>
        <mc:Fallback xmlns="">
          <p:sp>
            <p:nvSpPr>
              <p:cNvPr id="21" name="文本框 20">
                <a:extLst>
                  <a:ext uri="{FF2B5EF4-FFF2-40B4-BE49-F238E27FC236}">
                    <a16:creationId xmlns:a16="http://schemas.microsoft.com/office/drawing/2014/main" id="{E4BFAED7-CCA2-4F22-9C3C-7DBB36247866}"/>
                  </a:ext>
                </a:extLst>
              </p:cNvPr>
              <p:cNvSpPr txBox="1">
                <a:spLocks noRot="1" noChangeAspect="1" noMove="1" noResize="1" noEditPoints="1" noAdjustHandles="1" noChangeArrowheads="1" noChangeShapeType="1" noTextEdit="1"/>
              </p:cNvSpPr>
              <p:nvPr/>
            </p:nvSpPr>
            <p:spPr>
              <a:xfrm>
                <a:off x="2625415" y="3583496"/>
                <a:ext cx="2316857" cy="798745"/>
              </a:xfrm>
              <a:prstGeom prst="rect">
                <a:avLst/>
              </a:prstGeom>
              <a:blipFill>
                <a:blip r:embed="rId6"/>
                <a:stretch>
                  <a:fillRect/>
                </a:stretch>
              </a:blipFill>
            </p:spPr>
            <p:txBody>
              <a:bodyPr/>
              <a:lstStyle/>
              <a:p>
                <a:r>
                  <a:rPr lang="zh-CN" altLang="en-US">
                    <a:noFill/>
                  </a:rPr>
                  <a:t> </a:t>
                </a:r>
              </a:p>
            </p:txBody>
          </p:sp>
        </mc:Fallback>
      </mc:AlternateContent>
      <p:sp>
        <p:nvSpPr>
          <p:cNvPr id="23" name="文本框 22">
            <a:extLst>
              <a:ext uri="{FF2B5EF4-FFF2-40B4-BE49-F238E27FC236}">
                <a16:creationId xmlns:a16="http://schemas.microsoft.com/office/drawing/2014/main" id="{D4A0A4EB-5A1D-4AC9-970C-6315DE74C507}"/>
              </a:ext>
            </a:extLst>
          </p:cNvPr>
          <p:cNvSpPr txBox="1"/>
          <p:nvPr/>
        </p:nvSpPr>
        <p:spPr>
          <a:xfrm>
            <a:off x="6567273" y="2414848"/>
            <a:ext cx="3864197" cy="870751"/>
          </a:xfrm>
          <a:prstGeom prst="rect">
            <a:avLst/>
          </a:prstGeom>
          <a:noFill/>
        </p:spPr>
        <p:txBody>
          <a:bodyPr wrap="square">
            <a:spAutoFit/>
          </a:bodyPr>
          <a:lstStyle/>
          <a:p>
            <a:pPr>
              <a:lnSpc>
                <a:spcPct val="150000"/>
              </a:lnSpc>
            </a:pPr>
            <a:r>
              <a:rPr lang="zh-CN" altLang="en-US" b="0" i="0" dirty="0">
                <a:solidFill>
                  <a:srgbClr val="C00000"/>
                </a:solidFill>
                <a:effectLst/>
                <a:latin typeface="Times New Roman" panose="02020603050405020304" pitchFamily="18" charset="0"/>
                <a:ea typeface="宋体" panose="02010600030101010101" pitchFamily="2" charset="-122"/>
              </a:rPr>
              <a:t>最</a:t>
            </a:r>
            <a:r>
              <a:rPr lang="zh-CN" altLang="en-US" dirty="0">
                <a:solidFill>
                  <a:srgbClr val="C00000"/>
                </a:solidFill>
                <a:latin typeface="Times New Roman" panose="02020603050405020304" pitchFamily="18" charset="0"/>
                <a:ea typeface="宋体" panose="02010600030101010101" pitchFamily="2" charset="-122"/>
              </a:rPr>
              <a:t>小</a:t>
            </a:r>
            <a:r>
              <a:rPr lang="zh-CN" altLang="en-US" b="0" i="0" dirty="0">
                <a:solidFill>
                  <a:srgbClr val="C00000"/>
                </a:solidFill>
                <a:effectLst/>
                <a:latin typeface="Times New Roman" panose="02020603050405020304" pitchFamily="18" charset="0"/>
                <a:ea typeface="宋体" panose="02010600030101010101" pitchFamily="2" charset="-122"/>
              </a:rPr>
              <a:t>化样本熵的平均值，从而使得模型对这些样本的预测更加确定</a:t>
            </a:r>
            <a:endParaRPr lang="zh-CN" altLang="en-US" dirty="0">
              <a:solidFill>
                <a:srgbClr val="C00000"/>
              </a:solidFill>
              <a:latin typeface="Times New Roman" panose="02020603050405020304" pitchFamily="18" charset="0"/>
              <a:ea typeface="宋体" panose="02010600030101010101" pitchFamily="2" charset="-122"/>
            </a:endParaRPr>
          </a:p>
        </p:txBody>
      </p:sp>
      <p:sp>
        <p:nvSpPr>
          <p:cNvPr id="24" name="文本框 23">
            <a:extLst>
              <a:ext uri="{FF2B5EF4-FFF2-40B4-BE49-F238E27FC236}">
                <a16:creationId xmlns:a16="http://schemas.microsoft.com/office/drawing/2014/main" id="{A937D623-1250-4B02-AD71-466DA2D4F170}"/>
              </a:ext>
            </a:extLst>
          </p:cNvPr>
          <p:cNvSpPr txBox="1"/>
          <p:nvPr/>
        </p:nvSpPr>
        <p:spPr>
          <a:xfrm>
            <a:off x="1142781" y="4650261"/>
            <a:ext cx="877163" cy="369332"/>
          </a:xfrm>
          <a:prstGeom prst="rect">
            <a:avLst/>
          </a:prstGeom>
          <a:noFill/>
        </p:spPr>
        <p:txBody>
          <a:bodyPr wrap="none" rtlCol="0">
            <a:spAutoFit/>
          </a:bodyPr>
          <a:lstStyle/>
          <a:p>
            <a:r>
              <a:rPr lang="zh-CN" altLang="en-US" dirty="0">
                <a:solidFill>
                  <a:srgbClr val="2C2C36"/>
                </a:solidFill>
                <a:latin typeface="宋体" panose="02010600030101010101" pitchFamily="2" charset="-122"/>
                <a:ea typeface="宋体" panose="02010600030101010101" pitchFamily="2" charset="-122"/>
              </a:rPr>
              <a:t>边际</a:t>
            </a:r>
            <a:r>
              <a:rPr lang="zh-CN" altLang="en-US" i="0" dirty="0">
                <a:solidFill>
                  <a:srgbClr val="2C2C36"/>
                </a:solidFill>
                <a:effectLst/>
                <a:latin typeface="宋体" panose="02010600030101010101" pitchFamily="2" charset="-122"/>
                <a:ea typeface="宋体" panose="02010600030101010101" pitchFamily="2" charset="-122"/>
              </a:rPr>
              <a:t>熵</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04C479BE-950F-4376-B881-35FDCE779315}"/>
                  </a:ext>
                </a:extLst>
              </p:cNvPr>
              <p:cNvSpPr txBox="1"/>
              <p:nvPr/>
            </p:nvSpPr>
            <p:spPr>
              <a:xfrm>
                <a:off x="2552700" y="4483330"/>
                <a:ext cx="3566160" cy="6608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𝑓</m:t>
                                  </m:r>
                                </m:e>
                              </m:acc>
                            </m:e>
                            <m:sub>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𝜃</m:t>
                                  </m:r>
                                </m:e>
                                <m:sub>
                                  <m:r>
                                    <a:rPr lang="en-US" altLang="zh-CN" b="0" i="1" smtClean="0">
                                      <a:latin typeface="Cambria Math" panose="02040503050406030204" pitchFamily="18" charset="0"/>
                                    </a:rPr>
                                    <m:t>𝑡</m:t>
                                  </m:r>
                                </m:sub>
                              </m:sSub>
                            </m:sub>
                          </m:sSub>
                        </m:e>
                      </m:d>
                      <m:r>
                        <a:rPr lang="en-US" altLang="zh-CN" i="1">
                          <a:latin typeface="Cambria Math" panose="02040503050406030204" pitchFamily="18" charset="0"/>
                        </a:rPr>
                        <m:t>=−</m:t>
                      </m:r>
                      <m:nary>
                        <m:naryPr>
                          <m:chr m:val="∑"/>
                          <m:limLoc m:val="subSup"/>
                          <m:ctrlPr>
                            <a:rPr lang="en-US" altLang="zh-CN" i="1">
                              <a:latin typeface="Cambria Math" panose="02040503050406030204" pitchFamily="18" charset="0"/>
                            </a:rPr>
                          </m:ctrlPr>
                        </m:naryPr>
                        <m:sub>
                          <m:r>
                            <m:rPr>
                              <m:brk m:alnAt="25"/>
                            </m:rPr>
                            <a:rPr lang="en-US" altLang="zh-CN" i="1">
                              <a:latin typeface="Cambria Math" panose="02040503050406030204" pitchFamily="18" charset="0"/>
                            </a:rPr>
                            <m:t>𝑐</m:t>
                          </m:r>
                          <m:r>
                            <a:rPr lang="en-US" altLang="zh-CN" i="1">
                              <a:latin typeface="Cambria Math" panose="02040503050406030204" pitchFamily="18" charset="0"/>
                            </a:rPr>
                            <m:t>=1</m:t>
                          </m:r>
                        </m:sub>
                        <m:sup>
                          <m:r>
                            <a:rPr lang="en-US" altLang="zh-CN" i="1">
                              <a:latin typeface="Cambria Math" panose="02040503050406030204" pitchFamily="18" charset="0"/>
                            </a:rPr>
                            <m:t>𝐶</m:t>
                          </m:r>
                        </m:sup>
                        <m:e>
                          <m:sSubSup>
                            <m:sSubSupPr>
                              <m:ctrlPr>
                                <a:rPr lang="en-US" altLang="zh-CN" i="1">
                                  <a:latin typeface="Cambria Math" panose="02040503050406030204" pitchFamily="18" charset="0"/>
                                </a:rPr>
                              </m:ctrlPr>
                            </m:sSubSup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𝑓</m:t>
                                  </m:r>
                                </m:e>
                              </m:acc>
                            </m:e>
                            <m:sub>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𝑡</m:t>
                                  </m:r>
                                </m:sub>
                              </m:sSub>
                            </m:sub>
                            <m:sup>
                              <m:r>
                                <a:rPr lang="en-US" altLang="zh-CN" i="1">
                                  <a:latin typeface="Cambria Math" panose="02040503050406030204" pitchFamily="18" charset="0"/>
                                </a:rPr>
                                <m:t>𝑐</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𝑙𝑜𝑔</m:t>
                          </m:r>
                          <m:sSubSup>
                            <m:sSubSupPr>
                              <m:ctrlPr>
                                <a:rPr lang="en-US" altLang="zh-CN" i="1">
                                  <a:latin typeface="Cambria Math" panose="02040503050406030204" pitchFamily="18" charset="0"/>
                                </a:rPr>
                              </m:ctrlPr>
                            </m:sSub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e>
                            <m:sub>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𝑡</m:t>
                                  </m:r>
                                </m:sub>
                              </m:sSub>
                            </m:sub>
                            <m:sup>
                              <m:r>
                                <a:rPr lang="en-US" altLang="zh-CN" i="1">
                                  <a:latin typeface="Cambria Math" panose="02040503050406030204" pitchFamily="18" charset="0"/>
                                </a:rPr>
                                <m:t>𝑐</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nary>
                    </m:oMath>
                  </m:oMathPara>
                </a14:m>
                <a:endParaRPr lang="zh-CN" altLang="en-US" dirty="0"/>
              </a:p>
            </p:txBody>
          </p:sp>
        </mc:Choice>
        <mc:Fallback xmlns="">
          <p:sp>
            <p:nvSpPr>
              <p:cNvPr id="26" name="文本框 25">
                <a:extLst>
                  <a:ext uri="{FF2B5EF4-FFF2-40B4-BE49-F238E27FC236}">
                    <a16:creationId xmlns:a16="http://schemas.microsoft.com/office/drawing/2014/main" id="{04C479BE-950F-4376-B881-35FDCE779315}"/>
                  </a:ext>
                </a:extLst>
              </p:cNvPr>
              <p:cNvSpPr txBox="1">
                <a:spLocks noRot="1" noChangeAspect="1" noMove="1" noResize="1" noEditPoints="1" noAdjustHandles="1" noChangeArrowheads="1" noChangeShapeType="1" noTextEdit="1"/>
              </p:cNvSpPr>
              <p:nvPr/>
            </p:nvSpPr>
            <p:spPr>
              <a:xfrm>
                <a:off x="2552700" y="4483330"/>
                <a:ext cx="3566160" cy="660822"/>
              </a:xfrm>
              <a:prstGeom prst="rect">
                <a:avLst/>
              </a:prstGeom>
              <a:blipFill>
                <a:blip r:embed="rId7"/>
                <a:stretch>
                  <a:fillRect/>
                </a:stretch>
              </a:blipFill>
            </p:spPr>
            <p:txBody>
              <a:bodyPr/>
              <a:lstStyle/>
              <a:p>
                <a:r>
                  <a:rPr lang="zh-CN" altLang="en-US">
                    <a:noFill/>
                  </a:rPr>
                  <a:t> </a:t>
                </a:r>
              </a:p>
            </p:txBody>
          </p:sp>
        </mc:Fallback>
      </mc:AlternateContent>
      <p:sp>
        <p:nvSpPr>
          <p:cNvPr id="29" name="文本框 28">
            <a:extLst>
              <a:ext uri="{FF2B5EF4-FFF2-40B4-BE49-F238E27FC236}">
                <a16:creationId xmlns:a16="http://schemas.microsoft.com/office/drawing/2014/main" id="{129814B0-2653-4BBC-A5DF-213C5845AB9C}"/>
              </a:ext>
            </a:extLst>
          </p:cNvPr>
          <p:cNvSpPr txBox="1"/>
          <p:nvPr/>
        </p:nvSpPr>
        <p:spPr>
          <a:xfrm>
            <a:off x="337797" y="5392995"/>
            <a:ext cx="6506456" cy="870751"/>
          </a:xfrm>
          <a:prstGeom prst="rect">
            <a:avLst/>
          </a:prstGeom>
          <a:noFill/>
        </p:spPr>
        <p:txBody>
          <a:bodyPr wrap="square">
            <a:spAutoFit/>
          </a:bodyPr>
          <a:lstStyle/>
          <a:p>
            <a:pPr>
              <a:lnSpc>
                <a:spcPct val="150000"/>
              </a:lnSpc>
            </a:pPr>
            <a:r>
              <a:rPr lang="zh-CN" altLang="en-US" b="0" i="0" dirty="0">
                <a:solidFill>
                  <a:srgbClr val="C00000"/>
                </a:solidFill>
                <a:effectLst/>
                <a:latin typeface="Times New Roman" panose="02020603050405020304" pitchFamily="18" charset="0"/>
                <a:ea typeface="宋体" panose="02010600030101010101" pitchFamily="2" charset="-122"/>
              </a:rPr>
              <a:t>最大化边际</a:t>
            </a:r>
            <a:r>
              <a:rPr lang="zh-CN" altLang="en-US" dirty="0">
                <a:solidFill>
                  <a:srgbClr val="C00000"/>
                </a:solidFill>
                <a:latin typeface="Times New Roman" panose="02020603050405020304" pitchFamily="18" charset="0"/>
                <a:ea typeface="宋体" panose="02010600030101010101" pitchFamily="2" charset="-122"/>
              </a:rPr>
              <a:t>熵</a:t>
            </a:r>
            <a:r>
              <a:rPr lang="zh-CN" altLang="en-US" b="0" i="0" dirty="0">
                <a:solidFill>
                  <a:srgbClr val="C00000"/>
                </a:solidFill>
                <a:effectLst/>
                <a:latin typeface="Times New Roman" panose="02020603050405020304" pitchFamily="18" charset="0"/>
                <a:ea typeface="宋体" panose="02010600030101010101" pitchFamily="2" charset="-122"/>
              </a:rPr>
              <a:t>确保模型不会过度集中在某些特定类别上，从而保持模型的泛化能力，避免过度拟合已知类别，防止模型崩溃</a:t>
            </a:r>
            <a:endParaRPr lang="zh-CN" altLang="en-US" dirty="0">
              <a:solidFill>
                <a:srgbClr val="C00000"/>
              </a:solidFill>
              <a:latin typeface="Times New Roman" panose="02020603050405020304" pitchFamily="18" charset="0"/>
              <a:ea typeface="宋体" panose="02010600030101010101" pitchFamily="2" charset="-122"/>
            </a:endParaRPr>
          </a:p>
        </p:txBody>
      </p:sp>
      <p:grpSp>
        <p:nvGrpSpPr>
          <p:cNvPr id="16" name="组合 15">
            <a:extLst>
              <a:ext uri="{FF2B5EF4-FFF2-40B4-BE49-F238E27FC236}">
                <a16:creationId xmlns:a16="http://schemas.microsoft.com/office/drawing/2014/main" id="{9789689B-8D6A-4DAC-A7C1-ADAED287449E}"/>
              </a:ext>
            </a:extLst>
          </p:cNvPr>
          <p:cNvGrpSpPr/>
          <p:nvPr/>
        </p:nvGrpSpPr>
        <p:grpSpPr>
          <a:xfrm>
            <a:off x="6826501" y="3285599"/>
            <a:ext cx="3292197" cy="3121933"/>
            <a:chOff x="5230480" y="2275374"/>
            <a:chExt cx="5200990" cy="4006837"/>
          </a:xfrm>
        </p:grpSpPr>
        <p:pic>
          <p:nvPicPr>
            <p:cNvPr id="11" name="图片 10">
              <a:extLst>
                <a:ext uri="{FF2B5EF4-FFF2-40B4-BE49-F238E27FC236}">
                  <a16:creationId xmlns:a16="http://schemas.microsoft.com/office/drawing/2014/main" id="{9EEB9700-1E4D-456F-9F76-E43EBFC8B01D}"/>
                </a:ext>
              </a:extLst>
            </p:cNvPr>
            <p:cNvPicPr>
              <a:picLocks noChangeAspect="1"/>
            </p:cNvPicPr>
            <p:nvPr/>
          </p:nvPicPr>
          <p:blipFill rotWithShape="1">
            <a:blip r:embed="rId8"/>
            <a:srcRect r="2367"/>
            <a:stretch/>
          </p:blipFill>
          <p:spPr>
            <a:xfrm>
              <a:off x="5230480" y="2275374"/>
              <a:ext cx="5200990" cy="4006837"/>
            </a:xfrm>
            <a:prstGeom prst="rect">
              <a:avLst/>
            </a:prstGeom>
          </p:spPr>
        </p:pic>
        <p:sp>
          <p:nvSpPr>
            <p:cNvPr id="15" name="任意多边形: 形状 14">
              <a:extLst>
                <a:ext uri="{FF2B5EF4-FFF2-40B4-BE49-F238E27FC236}">
                  <a16:creationId xmlns:a16="http://schemas.microsoft.com/office/drawing/2014/main" id="{39C688C5-9D91-4118-A045-E438CD4149AC}"/>
                </a:ext>
              </a:extLst>
            </p:cNvPr>
            <p:cNvSpPr/>
            <p:nvPr/>
          </p:nvSpPr>
          <p:spPr>
            <a:xfrm>
              <a:off x="6518031" y="2332892"/>
              <a:ext cx="2426677" cy="3892062"/>
            </a:xfrm>
            <a:custGeom>
              <a:avLst/>
              <a:gdLst>
                <a:gd name="connsiteX0" fmla="*/ 1641231 w 2426677"/>
                <a:gd name="connsiteY0" fmla="*/ 0 h 3892062"/>
                <a:gd name="connsiteX1" fmla="*/ 2426677 w 2426677"/>
                <a:gd name="connsiteY1" fmla="*/ 0 h 3892062"/>
                <a:gd name="connsiteX2" fmla="*/ 2426677 w 2426677"/>
                <a:gd name="connsiteY2" fmla="*/ 3892062 h 3892062"/>
                <a:gd name="connsiteX3" fmla="*/ 0 w 2426677"/>
                <a:gd name="connsiteY3" fmla="*/ 3868616 h 3892062"/>
                <a:gd name="connsiteX4" fmla="*/ 0 w 2426677"/>
                <a:gd name="connsiteY4" fmla="*/ 3282462 h 3892062"/>
                <a:gd name="connsiteX5" fmla="*/ 1570892 w 2426677"/>
                <a:gd name="connsiteY5" fmla="*/ 3270739 h 3892062"/>
                <a:gd name="connsiteX6" fmla="*/ 1641231 w 2426677"/>
                <a:gd name="connsiteY6" fmla="*/ 0 h 3892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26677" h="3892062">
                  <a:moveTo>
                    <a:pt x="1641231" y="0"/>
                  </a:moveTo>
                  <a:lnTo>
                    <a:pt x="2426677" y="0"/>
                  </a:lnTo>
                  <a:lnTo>
                    <a:pt x="2426677" y="3892062"/>
                  </a:lnTo>
                  <a:lnTo>
                    <a:pt x="0" y="3868616"/>
                  </a:lnTo>
                  <a:lnTo>
                    <a:pt x="0" y="3282462"/>
                  </a:lnTo>
                  <a:lnTo>
                    <a:pt x="1570892" y="3270739"/>
                  </a:lnTo>
                  <a:lnTo>
                    <a:pt x="1641231" y="0"/>
                  </a:lnTo>
                  <a:close/>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602783727"/>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674116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Method</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14">
            <a:extLst>
              <a:ext uri="{FF2B5EF4-FFF2-40B4-BE49-F238E27FC236}">
                <a16:creationId xmlns:a16="http://schemas.microsoft.com/office/drawing/2014/main" id="{A2A3BED1-DEE4-4F40-A099-EA3E6912D526}"/>
              </a:ext>
            </a:extLst>
          </p:cNvPr>
          <p:cNvSpPr txBox="1"/>
          <p:nvPr/>
        </p:nvSpPr>
        <p:spPr>
          <a:xfrm>
            <a:off x="592554" y="874387"/>
            <a:ext cx="5503446" cy="461665"/>
          </a:xfrm>
          <a:prstGeom prst="rect">
            <a:avLst/>
          </a:prstGeom>
          <a:noFill/>
        </p:spPr>
        <p:txBody>
          <a:bodyPr wrap="square">
            <a:spAutoFit/>
          </a:bodyPr>
          <a:lstStyle/>
          <a:p>
            <a:r>
              <a:rPr lang="zh-CN" altLang="en-US" sz="2400" b="1" i="1" dirty="0">
                <a:latin typeface="Times New Roman" panose="02020603050405020304" pitchFamily="18" charset="0"/>
                <a:cs typeface="Times New Roman" panose="02020603050405020304" pitchFamily="18" charset="0"/>
              </a:rPr>
              <a:t>Unified Entropy Optimization</a:t>
            </a:r>
            <a:r>
              <a:rPr lang="en-US" altLang="zh-CN" sz="2400" b="1" i="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UniEnt</a:t>
            </a:r>
            <a:endParaRPr lang="zh-CN" altLang="en-US" sz="2400" b="1" i="1"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5852C1C4-0F3A-430D-90B1-D84E0C54BA91}"/>
              </a:ext>
            </a:extLst>
          </p:cNvPr>
          <p:cNvSpPr txBox="1"/>
          <p:nvPr/>
        </p:nvSpPr>
        <p:spPr>
          <a:xfrm>
            <a:off x="617338" y="1391154"/>
            <a:ext cx="9957897" cy="858377"/>
          </a:xfrm>
          <a:prstGeom prst="rect">
            <a:avLst/>
          </a:prstGeom>
          <a:noFill/>
        </p:spPr>
        <p:txBody>
          <a:bodyPr wrap="square" rtlCol="0">
            <a:spAutoFit/>
          </a:bodyPr>
          <a:lstStyle/>
          <a:p>
            <a:pPr>
              <a:lnSpc>
                <a:spcPct val="150000"/>
              </a:lnSpc>
            </a:pPr>
            <a:r>
              <a:rPr lang="zh-CN" altLang="en-US" dirty="0">
                <a:solidFill>
                  <a:schemeClr val="accent2">
                    <a:lumMod val="75000"/>
                  </a:schemeClr>
                </a:solidFill>
                <a:latin typeface="宋体" panose="02010600030101010101" pitchFamily="2" charset="-122"/>
                <a:ea typeface="宋体" panose="02010600030101010101" pitchFamily="2" charset="-122"/>
              </a:rPr>
              <a:t>传统的熵优化方法通过最小化样本熵增强模型对样本预测的确定性，但是这也会</a:t>
            </a:r>
            <a:r>
              <a:rPr lang="zh-CN" altLang="en-US" b="0" i="0" dirty="0">
                <a:solidFill>
                  <a:schemeClr val="accent2">
                    <a:lumMod val="75000"/>
                  </a:schemeClr>
                </a:solidFill>
                <a:effectLst/>
                <a:latin typeface="宋体" panose="02010600030101010101" pitchFamily="2" charset="-122"/>
                <a:ea typeface="宋体" panose="02010600030101010101" pitchFamily="2" charset="-122"/>
              </a:rPr>
              <a:t>导致对未知类别的预测过于自信，错误地将未知类别样本分类为某个已知类别，从而降低系统的整体可靠性。</a:t>
            </a:r>
            <a:endParaRPr lang="zh-CN" altLang="en-US" dirty="0">
              <a:solidFill>
                <a:schemeClr val="accent2">
                  <a:lumMod val="75000"/>
                </a:schemeClr>
              </a:solidFill>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F7EE3069-E3C7-4BD8-BD77-1E3334113E92}"/>
                  </a:ext>
                </a:extLst>
              </p:cNvPr>
              <p:cNvSpPr txBox="1"/>
              <p:nvPr/>
            </p:nvSpPr>
            <p:spPr>
              <a:xfrm>
                <a:off x="592554" y="2371648"/>
                <a:ext cx="3801710" cy="8159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𝑐𝑠𝐼𝐷</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𝑐𝑠𝐼𝐷</m:t>
                                  </m:r>
                                </m:sub>
                              </m:sSub>
                            </m:e>
                          </m:d>
                        </m:den>
                      </m:f>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𝑥</m:t>
                          </m:r>
                          <m:r>
                            <a:rPr lang="zh-CN" altLang="en-US" b="0" i="1" smtClean="0">
                              <a:latin typeface="Cambria Math" panose="02040503050406030204" pitchFamily="18" charset="0"/>
                            </a:rPr>
                            <m:t>𝜖</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𝑐𝑠𝐼𝐷</m:t>
                              </m:r>
                            </m:sub>
                          </m:sSub>
                        </m:sub>
                        <m:sup/>
                        <m:e>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𝜃</m:t>
                                      </m:r>
                                    </m:e>
                                    <m:sub>
                                      <m:r>
                                        <a:rPr lang="en-US" altLang="zh-CN" b="0" i="1" smtClean="0">
                                          <a:latin typeface="Cambria Math" panose="02040503050406030204" pitchFamily="18" charset="0"/>
                                        </a:rPr>
                                        <m:t>𝑡</m:t>
                                      </m:r>
                                    </m:sub>
                                  </m:sSub>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d>
                        </m:e>
                      </m:nary>
                    </m:oMath>
                  </m:oMathPara>
                </a14:m>
                <a:endParaRPr lang="zh-CN" altLang="en-US" dirty="0"/>
              </a:p>
            </p:txBody>
          </p:sp>
        </mc:Choice>
        <mc:Fallback xmlns="">
          <p:sp>
            <p:nvSpPr>
              <p:cNvPr id="17" name="文本框 16">
                <a:extLst>
                  <a:ext uri="{FF2B5EF4-FFF2-40B4-BE49-F238E27FC236}">
                    <a16:creationId xmlns:a16="http://schemas.microsoft.com/office/drawing/2014/main" id="{F7EE3069-E3C7-4BD8-BD77-1E3334113E92}"/>
                  </a:ext>
                </a:extLst>
              </p:cNvPr>
              <p:cNvSpPr txBox="1">
                <a:spLocks noRot="1" noChangeAspect="1" noMove="1" noResize="1" noEditPoints="1" noAdjustHandles="1" noChangeArrowheads="1" noChangeShapeType="1" noTextEdit="1"/>
              </p:cNvSpPr>
              <p:nvPr/>
            </p:nvSpPr>
            <p:spPr>
              <a:xfrm>
                <a:off x="592554" y="2371648"/>
                <a:ext cx="3801710" cy="81599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FDB526E0-D728-4EAE-94C1-A557951DC7CB}"/>
                  </a:ext>
                </a:extLst>
              </p:cNvPr>
              <p:cNvSpPr txBox="1"/>
              <p:nvPr/>
            </p:nvSpPr>
            <p:spPr>
              <a:xfrm>
                <a:off x="203760" y="3426221"/>
                <a:ext cx="4988332" cy="8159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𝑐𝑠𝑂𝑂𝐷</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𝑐𝑠𝑂𝑂𝐷</m:t>
                                  </m:r>
                                </m:sub>
                              </m:sSub>
                            </m:e>
                          </m:d>
                        </m:den>
                      </m:f>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𝑥</m:t>
                          </m:r>
                          <m:r>
                            <a:rPr lang="zh-CN" altLang="en-US" b="0" i="1" smtClean="0">
                              <a:latin typeface="Cambria Math" panose="02040503050406030204" pitchFamily="18" charset="0"/>
                            </a:rPr>
                            <m:t>𝜖</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𝑐𝑠𝑂𝑂𝐷</m:t>
                              </m:r>
                            </m:sub>
                          </m:sSub>
                        </m:sub>
                        <m:sup/>
                        <m:e>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𝜃</m:t>
                                      </m:r>
                                    </m:e>
                                    <m:sub>
                                      <m:r>
                                        <a:rPr lang="en-US" altLang="zh-CN" b="0" i="1" smtClean="0">
                                          <a:latin typeface="Cambria Math" panose="02040503050406030204" pitchFamily="18" charset="0"/>
                                        </a:rPr>
                                        <m:t>𝑡</m:t>
                                      </m:r>
                                    </m:sub>
                                  </m:sSub>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d>
                        </m:e>
                      </m:nary>
                    </m:oMath>
                  </m:oMathPara>
                </a14:m>
                <a:endParaRPr lang="zh-CN" altLang="en-US" dirty="0"/>
              </a:p>
            </p:txBody>
          </p:sp>
        </mc:Choice>
        <mc:Fallback xmlns="">
          <p:sp>
            <p:nvSpPr>
              <p:cNvPr id="18" name="文本框 17">
                <a:extLst>
                  <a:ext uri="{FF2B5EF4-FFF2-40B4-BE49-F238E27FC236}">
                    <a16:creationId xmlns:a16="http://schemas.microsoft.com/office/drawing/2014/main" id="{FDB526E0-D728-4EAE-94C1-A557951DC7CB}"/>
                  </a:ext>
                </a:extLst>
              </p:cNvPr>
              <p:cNvSpPr txBox="1">
                <a:spLocks noRot="1" noChangeAspect="1" noMove="1" noResize="1" noEditPoints="1" noAdjustHandles="1" noChangeArrowheads="1" noChangeShapeType="1" noTextEdit="1"/>
              </p:cNvSpPr>
              <p:nvPr/>
            </p:nvSpPr>
            <p:spPr>
              <a:xfrm>
                <a:off x="203760" y="3426221"/>
                <a:ext cx="4988332" cy="815993"/>
              </a:xfrm>
              <a:prstGeom prst="rect">
                <a:avLst/>
              </a:prstGeom>
              <a:blipFill>
                <a:blip r:embed="rId5"/>
                <a:stretch>
                  <a:fillRect/>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D2C122FB-5DB6-46C6-A7FF-EB0A0088C8DE}"/>
              </a:ext>
            </a:extLst>
          </p:cNvPr>
          <p:cNvSpPr txBox="1"/>
          <p:nvPr/>
        </p:nvSpPr>
        <p:spPr>
          <a:xfrm>
            <a:off x="4967080" y="2333416"/>
            <a:ext cx="5844945" cy="870751"/>
          </a:xfrm>
          <a:prstGeom prst="rect">
            <a:avLst/>
          </a:prstGeom>
          <a:noFill/>
        </p:spPr>
        <p:txBody>
          <a:bodyPr wrap="square">
            <a:spAutoFit/>
          </a:bodyPr>
          <a:lstStyle/>
          <a:p>
            <a:pPr>
              <a:lnSpc>
                <a:spcPct val="150000"/>
              </a:lnSpc>
            </a:pPr>
            <a:r>
              <a:rPr lang="zh-CN" altLang="en-US" b="0" i="0" dirty="0">
                <a:effectLst/>
                <a:latin typeface="Times New Roman" panose="02020603050405020304" pitchFamily="18" charset="0"/>
                <a:ea typeface="宋体" panose="02010600030101010101" pitchFamily="2" charset="-122"/>
              </a:rPr>
              <a:t>最小化已知类别样本预测的熵，使得模型对已知类别的预测更加集中确定</a:t>
            </a:r>
            <a:endParaRPr lang="zh-CN" altLang="en-US" dirty="0">
              <a:latin typeface="Times New Roman" panose="02020603050405020304" pitchFamily="18" charset="0"/>
              <a:ea typeface="宋体" panose="02010600030101010101" pitchFamily="2" charset="-122"/>
            </a:endParaRPr>
          </a:p>
        </p:txBody>
      </p:sp>
      <p:sp>
        <p:nvSpPr>
          <p:cNvPr id="22" name="文本框 21">
            <a:extLst>
              <a:ext uri="{FF2B5EF4-FFF2-40B4-BE49-F238E27FC236}">
                <a16:creationId xmlns:a16="http://schemas.microsoft.com/office/drawing/2014/main" id="{5403873B-9597-4E9F-B60B-C72DC49AC2F3}"/>
              </a:ext>
            </a:extLst>
          </p:cNvPr>
          <p:cNvSpPr txBox="1"/>
          <p:nvPr/>
        </p:nvSpPr>
        <p:spPr>
          <a:xfrm>
            <a:off x="4967081" y="3315741"/>
            <a:ext cx="6045476" cy="858377"/>
          </a:xfrm>
          <a:prstGeom prst="rect">
            <a:avLst/>
          </a:prstGeom>
          <a:noFill/>
        </p:spPr>
        <p:txBody>
          <a:bodyPr wrap="square">
            <a:spAutoFit/>
          </a:bodyPr>
          <a:lstStyle/>
          <a:p>
            <a:pPr>
              <a:lnSpc>
                <a:spcPct val="150000"/>
              </a:lnSpc>
            </a:pPr>
            <a:r>
              <a:rPr lang="zh-CN" altLang="en-US" b="0" i="0" dirty="0">
                <a:solidFill>
                  <a:srgbClr val="C00000"/>
                </a:solidFill>
                <a:effectLst/>
                <a:latin typeface="宋体" panose="02010600030101010101" pitchFamily="2" charset="-122"/>
                <a:ea typeface="宋体" panose="02010600030101010101" pitchFamily="2" charset="-122"/>
              </a:rPr>
              <a:t>最大化未知类别样本预测的熵，使得模型对未知类别的预测更加均匀</a:t>
            </a:r>
            <a:r>
              <a:rPr lang="zh-CN" altLang="en-US" dirty="0">
                <a:solidFill>
                  <a:srgbClr val="C00000"/>
                </a:solidFill>
                <a:latin typeface="宋体" panose="02010600030101010101" pitchFamily="2" charset="-122"/>
                <a:ea typeface="宋体" panose="02010600030101010101" pitchFamily="2" charset="-122"/>
              </a:rPr>
              <a:t>，降低模型对未知类别的过度自信</a:t>
            </a:r>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DB6B4B19-1B33-4E3D-B6AC-BD6070ECCDD6}"/>
                  </a:ext>
                </a:extLst>
              </p:cNvPr>
              <p:cNvSpPr txBox="1"/>
              <p:nvPr/>
            </p:nvSpPr>
            <p:spPr>
              <a:xfrm>
                <a:off x="618840" y="4760161"/>
                <a:ext cx="4013150" cy="4079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min</m:t>
                              </m:r>
                            </m:e>
                            <m:lim>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𝜃</m:t>
                                  </m:r>
                                </m:e>
                                <m:sub>
                                  <m:r>
                                    <a:rPr lang="en-US" altLang="zh-CN" b="0" i="1" smtClean="0">
                                      <a:latin typeface="Cambria Math" panose="02040503050406030204" pitchFamily="18" charset="0"/>
                                    </a:rPr>
                                    <m:t>𝑡</m:t>
                                  </m:r>
                                </m:sub>
                              </m:sSub>
                            </m:lim>
                          </m:limLow>
                        </m:fName>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𝑐𝑠𝐼𝐷</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𝜆</m:t>
                              </m:r>
                            </m:e>
                            <m:sub>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𝑐𝑠𝑂𝑂𝐷</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b="0" i="1" smtClean="0">
                                  <a:latin typeface="Cambria Math" panose="02040503050406030204" pitchFamily="18" charset="0"/>
                                </a:rPr>
                                <m:t>2</m:t>
                              </m:r>
                            </m:sub>
                          </m:sSub>
                          <m:r>
                            <a:rPr lang="en-US" altLang="zh-CN" i="1">
                              <a:latin typeface="Cambria Math" panose="02040503050406030204" pitchFamily="18" charset="0"/>
                            </a:rPr>
                            <m:t>𝐻</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e>
                            <m:sub>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𝑡</m:t>
                                  </m:r>
                                </m:sub>
                              </m:sSub>
                            </m:sub>
                          </m:sSub>
                          <m:r>
                            <a:rPr lang="en-US" altLang="zh-CN" b="0" i="1" smtClean="0">
                              <a:latin typeface="Cambria Math" panose="02040503050406030204" pitchFamily="18" charset="0"/>
                            </a:rPr>
                            <m:t>)</m:t>
                          </m:r>
                        </m:e>
                      </m:func>
                    </m:oMath>
                  </m:oMathPara>
                </a14:m>
                <a:endParaRPr lang="zh-CN" altLang="en-US" dirty="0"/>
              </a:p>
            </p:txBody>
          </p:sp>
        </mc:Choice>
        <mc:Fallback xmlns="">
          <p:sp>
            <p:nvSpPr>
              <p:cNvPr id="23" name="文本框 22">
                <a:extLst>
                  <a:ext uri="{FF2B5EF4-FFF2-40B4-BE49-F238E27FC236}">
                    <a16:creationId xmlns:a16="http://schemas.microsoft.com/office/drawing/2014/main" id="{DB6B4B19-1B33-4E3D-B6AC-BD6070ECCDD6}"/>
                  </a:ext>
                </a:extLst>
              </p:cNvPr>
              <p:cNvSpPr txBox="1">
                <a:spLocks noRot="1" noChangeAspect="1" noMove="1" noResize="1" noEditPoints="1" noAdjustHandles="1" noChangeArrowheads="1" noChangeShapeType="1" noTextEdit="1"/>
              </p:cNvSpPr>
              <p:nvPr/>
            </p:nvSpPr>
            <p:spPr>
              <a:xfrm>
                <a:off x="618840" y="4760161"/>
                <a:ext cx="4013150" cy="407932"/>
              </a:xfrm>
              <a:prstGeom prst="rect">
                <a:avLst/>
              </a:prstGeom>
              <a:blipFill>
                <a:blip r:embed="rId6"/>
                <a:stretch>
                  <a:fillRect l="-912" t="-1493" r="-2280" b="-11940"/>
                </a:stretch>
              </a:blipFill>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5E3B3D8B-8B68-4065-8DA4-8333BBE29074}"/>
              </a:ext>
            </a:extLst>
          </p:cNvPr>
          <p:cNvGrpSpPr/>
          <p:nvPr/>
        </p:nvGrpSpPr>
        <p:grpSpPr>
          <a:xfrm>
            <a:off x="5192092" y="4217340"/>
            <a:ext cx="4411244" cy="2271429"/>
            <a:chOff x="5530045" y="1926541"/>
            <a:chExt cx="6492803" cy="3292125"/>
          </a:xfrm>
        </p:grpSpPr>
        <p:pic>
          <p:nvPicPr>
            <p:cNvPr id="24" name="图片 23">
              <a:extLst>
                <a:ext uri="{FF2B5EF4-FFF2-40B4-BE49-F238E27FC236}">
                  <a16:creationId xmlns:a16="http://schemas.microsoft.com/office/drawing/2014/main" id="{E9B433B9-E8CA-4C8F-AD69-CB3477E039A0}"/>
                </a:ext>
              </a:extLst>
            </p:cNvPr>
            <p:cNvPicPr>
              <a:picLocks noChangeAspect="1"/>
            </p:cNvPicPr>
            <p:nvPr/>
          </p:nvPicPr>
          <p:blipFill>
            <a:blip r:embed="rId7"/>
            <a:stretch>
              <a:fillRect/>
            </a:stretch>
          </p:blipFill>
          <p:spPr>
            <a:xfrm>
              <a:off x="5530045" y="1926541"/>
              <a:ext cx="6492803" cy="3292125"/>
            </a:xfrm>
            <a:prstGeom prst="rect">
              <a:avLst/>
            </a:prstGeom>
          </p:spPr>
        </p:pic>
        <p:sp>
          <p:nvSpPr>
            <p:cNvPr id="25" name="矩形: 圆角 24">
              <a:extLst>
                <a:ext uri="{FF2B5EF4-FFF2-40B4-BE49-F238E27FC236}">
                  <a16:creationId xmlns:a16="http://schemas.microsoft.com/office/drawing/2014/main" id="{7467635C-90B0-4677-9697-9149667DF13F}"/>
                </a:ext>
              </a:extLst>
            </p:cNvPr>
            <p:cNvSpPr/>
            <p:nvPr/>
          </p:nvSpPr>
          <p:spPr>
            <a:xfrm>
              <a:off x="8031637" y="1926542"/>
              <a:ext cx="3991211" cy="2572016"/>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50099421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674116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Method</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14">
            <a:extLst>
              <a:ext uri="{FF2B5EF4-FFF2-40B4-BE49-F238E27FC236}">
                <a16:creationId xmlns:a16="http://schemas.microsoft.com/office/drawing/2014/main" id="{A2A3BED1-DEE4-4F40-A099-EA3E6912D526}"/>
              </a:ext>
            </a:extLst>
          </p:cNvPr>
          <p:cNvSpPr txBox="1"/>
          <p:nvPr/>
        </p:nvSpPr>
        <p:spPr>
          <a:xfrm>
            <a:off x="592554" y="874387"/>
            <a:ext cx="5503446" cy="461665"/>
          </a:xfrm>
          <a:prstGeom prst="rect">
            <a:avLst/>
          </a:prstGeom>
          <a:noFill/>
        </p:spPr>
        <p:txBody>
          <a:bodyPr wrap="square">
            <a:spAutoFit/>
          </a:bodyPr>
          <a:lstStyle/>
          <a:p>
            <a:r>
              <a:rPr lang="zh-CN" altLang="en-US" sz="2400" b="1" i="1" dirty="0">
                <a:latin typeface="Times New Roman" panose="02020603050405020304" pitchFamily="18" charset="0"/>
                <a:cs typeface="Times New Roman" panose="02020603050405020304" pitchFamily="18" charset="0"/>
              </a:rPr>
              <a:t>Unified Entropy Optimization</a:t>
            </a:r>
            <a:r>
              <a:rPr lang="en-US" altLang="zh-CN" sz="2400" b="1" i="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UniEnt</a:t>
            </a:r>
            <a:r>
              <a:rPr lang="en-US" altLang="zh-CN" sz="2400" b="1" i="1" dirty="0">
                <a:latin typeface="Times New Roman" panose="02020603050405020304" pitchFamily="18" charset="0"/>
                <a:cs typeface="Times New Roman" panose="02020603050405020304" pitchFamily="18" charset="0"/>
              </a:rPr>
              <a:t>+</a:t>
            </a:r>
            <a:endParaRPr lang="zh-CN" altLang="en-US" sz="2400" b="1" i="1"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25D21A35-94A7-46A8-890F-710D87CF571B}"/>
              </a:ext>
            </a:extLst>
          </p:cNvPr>
          <p:cNvSpPr txBox="1"/>
          <p:nvPr/>
        </p:nvSpPr>
        <p:spPr>
          <a:xfrm>
            <a:off x="617338" y="1391154"/>
            <a:ext cx="9957897" cy="442878"/>
          </a:xfrm>
          <a:prstGeom prst="rect">
            <a:avLst/>
          </a:prstGeom>
          <a:noFill/>
        </p:spPr>
        <p:txBody>
          <a:bodyPr wrap="square" rtlCol="0">
            <a:spAutoFit/>
          </a:bodyPr>
          <a:lstStyle/>
          <a:p>
            <a:pPr>
              <a:lnSpc>
                <a:spcPct val="150000"/>
              </a:lnSpc>
            </a:pPr>
            <a:r>
              <a:rPr lang="zh-CN" altLang="en-US" dirty="0">
                <a:solidFill>
                  <a:schemeClr val="accent2">
                    <a:lumMod val="75000"/>
                  </a:schemeClr>
                </a:solidFill>
                <a:latin typeface="宋体" panose="02010600030101010101" pitchFamily="2" charset="-122"/>
                <a:ea typeface="宋体" panose="02010600030101010101" pitchFamily="2" charset="-122"/>
              </a:rPr>
              <a:t>硬性地将样本分为已知类和未知类会引入噪声</a:t>
            </a:r>
          </a:p>
        </p:txBody>
      </p:sp>
      <p:grpSp>
        <p:nvGrpSpPr>
          <p:cNvPr id="2" name="组合 1">
            <a:extLst>
              <a:ext uri="{FF2B5EF4-FFF2-40B4-BE49-F238E27FC236}">
                <a16:creationId xmlns:a16="http://schemas.microsoft.com/office/drawing/2014/main" id="{97EFB050-2577-41BA-8AE1-C3E18935F879}"/>
              </a:ext>
            </a:extLst>
          </p:cNvPr>
          <p:cNvGrpSpPr/>
          <p:nvPr/>
        </p:nvGrpSpPr>
        <p:grpSpPr>
          <a:xfrm>
            <a:off x="585694" y="1966792"/>
            <a:ext cx="4434542" cy="1938683"/>
            <a:chOff x="585694" y="1966792"/>
            <a:chExt cx="4434542" cy="1938683"/>
          </a:xfrm>
        </p:grpSpPr>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7AAA98D0-6FD3-4B1B-A04C-452615FDDC88}"/>
                    </a:ext>
                  </a:extLst>
                </p:cNvPr>
                <p:cNvSpPr txBox="1"/>
                <p:nvPr/>
              </p:nvSpPr>
              <p:spPr>
                <a:xfrm>
                  <a:off x="585694" y="1966792"/>
                  <a:ext cx="3666565" cy="70641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min</m:t>
                                </m:r>
                              </m:e>
                              <m:lim>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𝜃</m:t>
                                    </m:r>
                                  </m:e>
                                  <m:sub>
                                    <m:r>
                                      <a:rPr lang="en-US" altLang="zh-CN" b="0" i="1" smtClean="0">
                                        <a:latin typeface="Cambria Math" panose="02040503050406030204" pitchFamily="18" charset="0"/>
                                      </a:rPr>
                                      <m:t>𝑡</m:t>
                                    </m:r>
                                  </m:sub>
                                </m:sSub>
                              </m:lim>
                            </m:limLow>
                          </m:fName>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𝑡</m:t>
                                        </m:r>
                                      </m:sub>
                                    </m:sSub>
                                  </m:e>
                                </m:d>
                              </m:den>
                            </m:f>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𝑥</m:t>
                                </m:r>
                                <m:r>
                                  <a:rPr lang="zh-CN" altLang="en-US" i="1">
                                    <a:latin typeface="Cambria Math" panose="02040503050406030204" pitchFamily="18" charset="0"/>
                                  </a:rPr>
                                  <m:t>𝜖</m:t>
                                </m:r>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𝑡</m:t>
                                    </m:r>
                                  </m:sub>
                                </m:sSub>
                              </m:sub>
                              <m:sup/>
                              <m:e>
                                <m:r>
                                  <a:rPr lang="zh-CN" altLang="en-US" i="1">
                                    <a:latin typeface="Cambria Math" panose="02040503050406030204" pitchFamily="18" charset="0"/>
                                  </a:rPr>
                                  <m:t>𝜋</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𝐻</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𝑡</m:t>
                                            </m:r>
                                          </m:sub>
                                        </m:sSub>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e>
                            </m:nary>
                          </m:e>
                        </m:func>
                      </m:oMath>
                    </m:oMathPara>
                  </a14:m>
                  <a:endParaRPr lang="en-US" altLang="zh-CN" dirty="0"/>
                </a:p>
              </p:txBody>
            </p:sp>
          </mc:Choice>
          <mc:Fallback xmlns="">
            <p:sp>
              <p:nvSpPr>
                <p:cNvPr id="26" name="文本框 25">
                  <a:extLst>
                    <a:ext uri="{FF2B5EF4-FFF2-40B4-BE49-F238E27FC236}">
                      <a16:creationId xmlns:a16="http://schemas.microsoft.com/office/drawing/2014/main" id="{7AAA98D0-6FD3-4B1B-A04C-452615FDDC88}"/>
                    </a:ext>
                  </a:extLst>
                </p:cNvPr>
                <p:cNvSpPr txBox="1">
                  <a:spLocks noRot="1" noChangeAspect="1" noMove="1" noResize="1" noEditPoints="1" noAdjustHandles="1" noChangeArrowheads="1" noChangeShapeType="1" noTextEdit="1"/>
                </p:cNvSpPr>
                <p:nvPr/>
              </p:nvSpPr>
              <p:spPr>
                <a:xfrm>
                  <a:off x="585694" y="1966792"/>
                  <a:ext cx="3666565" cy="70641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BE6291A6-FB26-4A1F-963F-A96561C9772E}"/>
                    </a:ext>
                  </a:extLst>
                </p:cNvPr>
                <p:cNvSpPr txBox="1"/>
                <p:nvPr/>
              </p:nvSpPr>
              <p:spPr>
                <a:xfrm>
                  <a:off x="1353671" y="2686161"/>
                  <a:ext cx="3666565" cy="7987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i="1">
                                <a:latin typeface="Cambria Math" panose="02040503050406030204" pitchFamily="18" charset="0"/>
                              </a:rPr>
                              <m:t>1</m:t>
                            </m:r>
                          </m:sub>
                        </m:sSub>
                        <m:r>
                          <m:rPr>
                            <m:nor/>
                          </m:rPr>
                          <a:rPr lang="en-US" altLang="zh-CN" dirty="0"/>
                          <m:t> </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𝑡</m:t>
                                    </m:r>
                                  </m:sub>
                                </m:sSub>
                              </m:e>
                            </m:d>
                          </m:den>
                        </m:f>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𝑥</m:t>
                            </m:r>
                            <m:r>
                              <a:rPr lang="zh-CN" altLang="en-US" i="1">
                                <a:latin typeface="Cambria Math" panose="02040503050406030204" pitchFamily="18" charset="0"/>
                              </a:rPr>
                              <m:t>𝜖</m:t>
                            </m:r>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𝑡</m:t>
                                </m:r>
                              </m:sub>
                            </m:sSub>
                          </m:sub>
                          <m:sup/>
                          <m:e>
                            <m:r>
                              <a:rPr lang="en-US" altLang="zh-CN" i="1">
                                <a:latin typeface="Cambria Math" panose="02040503050406030204" pitchFamily="18" charset="0"/>
                              </a:rPr>
                              <m:t>(1−</m:t>
                            </m:r>
                            <m:r>
                              <a:rPr lang="zh-CN" altLang="en-US" i="1">
                                <a:latin typeface="Cambria Math" panose="02040503050406030204" pitchFamily="18" charset="0"/>
                              </a:rPr>
                              <m:t>𝜋</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𝐻</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𝑡</m:t>
                                        </m:r>
                                      </m:sub>
                                    </m:sSub>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d>
                          </m:e>
                        </m:nary>
                      </m:oMath>
                    </m:oMathPara>
                  </a14:m>
                  <a:endParaRPr lang="zh-CN" altLang="en-US" dirty="0"/>
                </a:p>
              </p:txBody>
            </p:sp>
          </mc:Choice>
          <mc:Fallback xmlns="">
            <p:sp>
              <p:nvSpPr>
                <p:cNvPr id="28" name="文本框 27">
                  <a:extLst>
                    <a:ext uri="{FF2B5EF4-FFF2-40B4-BE49-F238E27FC236}">
                      <a16:creationId xmlns:a16="http://schemas.microsoft.com/office/drawing/2014/main" id="{BE6291A6-FB26-4A1F-963F-A96561C9772E}"/>
                    </a:ext>
                  </a:extLst>
                </p:cNvPr>
                <p:cNvSpPr txBox="1">
                  <a:spLocks noRot="1" noChangeAspect="1" noMove="1" noResize="1" noEditPoints="1" noAdjustHandles="1" noChangeArrowheads="1" noChangeShapeType="1" noTextEdit="1"/>
                </p:cNvSpPr>
                <p:nvPr/>
              </p:nvSpPr>
              <p:spPr>
                <a:xfrm>
                  <a:off x="1353671" y="2686161"/>
                  <a:ext cx="3666565" cy="79874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381F27C2-BC22-49C6-B1F6-67ACD486D25B}"/>
                    </a:ext>
                  </a:extLst>
                </p:cNvPr>
                <p:cNvSpPr txBox="1"/>
                <p:nvPr/>
              </p:nvSpPr>
              <p:spPr>
                <a:xfrm>
                  <a:off x="1353671" y="3497863"/>
                  <a:ext cx="1524000" cy="4076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i="1">
                                <a:latin typeface="Cambria Math" panose="02040503050406030204" pitchFamily="18" charset="0"/>
                              </a:rPr>
                              <m:t>2</m:t>
                            </m:r>
                          </m:sub>
                        </m:sSub>
                        <m:r>
                          <m:rPr>
                            <m:nor/>
                          </m:rPr>
                          <a:rPr lang="en-US" altLang="zh-CN" dirty="0"/>
                          <m:t> </m:t>
                        </m:r>
                        <m:r>
                          <a:rPr lang="en-US" altLang="zh-CN" i="1">
                            <a:latin typeface="Cambria Math" panose="02040503050406030204" pitchFamily="18" charset="0"/>
                          </a:rPr>
                          <m:t>𝐻</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𝑓</m:t>
                                </m:r>
                              </m:e>
                            </m:acc>
                          </m:e>
                          <m:sub>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𝑡</m:t>
                                </m:r>
                              </m:sub>
                            </m:sSub>
                          </m:sub>
                        </m:sSub>
                        <m:r>
                          <m:rPr>
                            <m:nor/>
                          </m:rPr>
                          <a:rPr lang="en-US" altLang="zh-CN" dirty="0"/>
                          <m:t>)</m:t>
                        </m:r>
                        <m:r>
                          <m:rPr>
                            <m:nor/>
                          </m:rPr>
                          <a:rPr lang="zh-CN" altLang="en-US" dirty="0"/>
                          <m:t> </m:t>
                        </m:r>
                      </m:oMath>
                    </m:oMathPara>
                  </a14:m>
                  <a:endParaRPr lang="zh-CN" altLang="en-US" dirty="0"/>
                </a:p>
              </p:txBody>
            </p:sp>
          </mc:Choice>
          <mc:Fallback xmlns="">
            <p:sp>
              <p:nvSpPr>
                <p:cNvPr id="30" name="文本框 29">
                  <a:extLst>
                    <a:ext uri="{FF2B5EF4-FFF2-40B4-BE49-F238E27FC236}">
                      <a16:creationId xmlns:a16="http://schemas.microsoft.com/office/drawing/2014/main" id="{381F27C2-BC22-49C6-B1F6-67ACD486D25B}"/>
                    </a:ext>
                  </a:extLst>
                </p:cNvPr>
                <p:cNvSpPr txBox="1">
                  <a:spLocks noRot="1" noChangeAspect="1" noMove="1" noResize="1" noEditPoints="1" noAdjustHandles="1" noChangeArrowheads="1" noChangeShapeType="1" noTextEdit="1"/>
                </p:cNvSpPr>
                <p:nvPr/>
              </p:nvSpPr>
              <p:spPr>
                <a:xfrm>
                  <a:off x="1353671" y="3497863"/>
                  <a:ext cx="1524000" cy="407612"/>
                </a:xfrm>
                <a:prstGeom prst="rect">
                  <a:avLst/>
                </a:prstGeom>
                <a:blipFill>
                  <a:blip r:embed="rId6"/>
                  <a:stretch>
                    <a:fillRect b="-7463"/>
                  </a:stretch>
                </a:blipFill>
              </p:spPr>
              <p:txBody>
                <a:bodyPr/>
                <a:lstStyle/>
                <a:p>
                  <a:r>
                    <a:rPr lang="zh-CN" altLang="en-US">
                      <a:noFill/>
                    </a:rPr>
                    <a:t> </a:t>
                  </a:r>
                </a:p>
              </p:txBody>
            </p:sp>
          </mc:Fallback>
        </mc:AlternateContent>
      </p:grpSp>
      <p:sp>
        <p:nvSpPr>
          <p:cNvPr id="34" name="文本框 33">
            <a:extLst>
              <a:ext uri="{FF2B5EF4-FFF2-40B4-BE49-F238E27FC236}">
                <a16:creationId xmlns:a16="http://schemas.microsoft.com/office/drawing/2014/main" id="{1164342D-09D6-4772-A606-6FEF72027843}"/>
              </a:ext>
            </a:extLst>
          </p:cNvPr>
          <p:cNvSpPr txBox="1"/>
          <p:nvPr/>
        </p:nvSpPr>
        <p:spPr>
          <a:xfrm>
            <a:off x="5596286" y="2482066"/>
            <a:ext cx="3985181" cy="858377"/>
          </a:xfrm>
          <a:prstGeom prst="rect">
            <a:avLst/>
          </a:prstGeom>
          <a:noFill/>
        </p:spPr>
        <p:txBody>
          <a:bodyPr wrap="square">
            <a:spAutoFit/>
          </a:bodyPr>
          <a:lstStyle/>
          <a:p>
            <a:pPr>
              <a:lnSpc>
                <a:spcPct val="150000"/>
              </a:lnSpc>
            </a:pPr>
            <a:r>
              <a:rPr lang="zh-CN" altLang="en-US" b="0" i="0" dirty="0">
                <a:solidFill>
                  <a:srgbClr val="C00000"/>
                </a:solidFill>
                <a:effectLst/>
                <a:latin typeface="宋体" panose="02010600030101010101" pitchFamily="2" charset="-122"/>
                <a:ea typeface="宋体" panose="02010600030101010101" pitchFamily="2" charset="-122"/>
              </a:rPr>
              <a:t>通过更精细地区分已知类别和未知类别样本，可以减少噪声的影响</a:t>
            </a:r>
            <a:endParaRPr lang="zh-CN" altLang="en-US" dirty="0">
              <a:solidFill>
                <a:srgbClr val="C0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8171629"/>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628650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Experiments</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28637"/>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3" name="文本框 2">
            <a:extLst>
              <a:ext uri="{FF2B5EF4-FFF2-40B4-BE49-F238E27FC236}">
                <a16:creationId xmlns:a16="http://schemas.microsoft.com/office/drawing/2014/main" id="{F8626E4D-F35B-4277-9A5A-EBB0D1E5BCD2}"/>
              </a:ext>
            </a:extLst>
          </p:cNvPr>
          <p:cNvSpPr txBox="1"/>
          <p:nvPr/>
        </p:nvSpPr>
        <p:spPr>
          <a:xfrm>
            <a:off x="569005" y="4132837"/>
            <a:ext cx="11493429" cy="1908215"/>
          </a:xfrm>
          <a:prstGeom prst="rect">
            <a:avLst/>
          </a:prstGeom>
          <a:noFill/>
        </p:spPr>
        <p:txBody>
          <a:bodyPr wrap="square" rtlCol="0">
            <a:spAutoFit/>
          </a:bodyPr>
          <a:lstStyle/>
          <a:p>
            <a:pPr>
              <a:spcAft>
                <a:spcPts val="1200"/>
              </a:spcAft>
            </a:pPr>
            <a:r>
              <a:rPr lang="en-US" altLang="zh-CN" b="1" dirty="0">
                <a:latin typeface="Times New Roman" panose="02020603050405020304" pitchFamily="18" charset="0"/>
                <a:ea typeface="宋体" panose="02010600030101010101" pitchFamily="2" charset="-122"/>
              </a:rPr>
              <a:t>Evaluation protocols</a:t>
            </a:r>
          </a:p>
          <a:p>
            <a:pPr marL="285750" indent="-285750">
              <a:spcAft>
                <a:spcPts val="600"/>
              </a:spcAft>
              <a:buFont typeface="Arial" panose="020B0604020202020204" pitchFamily="34" charset="0"/>
              <a:buChar char="•"/>
            </a:pPr>
            <a:r>
              <a:rPr lang="en-US" altLang="zh-CN" sz="1600" dirty="0" err="1">
                <a:latin typeface="Times New Roman" panose="02020603050405020304" pitchFamily="18" charset="0"/>
                <a:ea typeface="楷体" panose="02010609060101010101" pitchFamily="49" charset="-122"/>
              </a:rPr>
              <a:t>csID:csOOD</a:t>
            </a:r>
            <a:r>
              <a:rPr lang="en-US" altLang="zh-CN" sz="1600" dirty="0">
                <a:latin typeface="Times New Roman" panose="02020603050405020304" pitchFamily="18" charset="0"/>
                <a:ea typeface="楷体" panose="02010609060101010101" pitchFamily="49" charset="-122"/>
              </a:rPr>
              <a:t> = 1:1</a:t>
            </a:r>
          </a:p>
          <a:p>
            <a:pPr marL="285750" indent="-285750">
              <a:spcAft>
                <a:spcPts val="600"/>
              </a:spcAft>
              <a:buFont typeface="Arial" panose="020B0604020202020204" pitchFamily="34" charset="0"/>
              <a:buChar char="•"/>
            </a:pPr>
            <a:r>
              <a:rPr lang="zh-CN" altLang="en-US" sz="1600" b="0" i="0" dirty="0">
                <a:solidFill>
                  <a:srgbClr val="404040"/>
                </a:solidFill>
                <a:effectLst/>
                <a:latin typeface="Times New Roman" panose="02020603050405020304" pitchFamily="18" charset="0"/>
                <a:ea typeface="楷体" panose="02010609060101010101" pitchFamily="49" charset="-122"/>
              </a:rPr>
              <a:t>数据以在线方式到达，在时刻 </a:t>
            </a:r>
            <a:r>
              <a:rPr lang="en-US" altLang="zh-CN" sz="1600" b="0" dirty="0">
                <a:solidFill>
                  <a:srgbClr val="404040"/>
                </a:solidFill>
                <a:effectLst/>
                <a:latin typeface="Times New Roman" panose="02020603050405020304" pitchFamily="18" charset="0"/>
                <a:ea typeface="楷体" panose="02010609060101010101" pitchFamily="49" charset="-122"/>
              </a:rPr>
              <a:t>t</a:t>
            </a:r>
            <a:r>
              <a:rPr lang="zh-CN" altLang="en-US" sz="1600" b="0" i="0" dirty="0">
                <a:solidFill>
                  <a:srgbClr val="404040"/>
                </a:solidFill>
                <a:effectLst/>
                <a:latin typeface="Times New Roman" panose="02020603050405020304" pitchFamily="18" charset="0"/>
                <a:ea typeface="楷体" panose="02010609060101010101" pitchFamily="49" charset="-122"/>
              </a:rPr>
              <a:t> 接收到一个包含 </a:t>
            </a:r>
            <a:r>
              <a:rPr lang="en-US" altLang="zh-CN" sz="1600" b="0" i="0" dirty="0">
                <a:solidFill>
                  <a:srgbClr val="404040"/>
                </a:solidFill>
                <a:effectLst/>
                <a:latin typeface="Times New Roman" panose="02020603050405020304" pitchFamily="18" charset="0"/>
                <a:ea typeface="楷体" panose="02010609060101010101" pitchFamily="49" charset="-122"/>
              </a:rPr>
              <a:t>200 </a:t>
            </a:r>
            <a:r>
              <a:rPr lang="zh-CN" altLang="en-US" sz="1600" b="0" i="0" dirty="0">
                <a:solidFill>
                  <a:srgbClr val="404040"/>
                </a:solidFill>
                <a:effectLst/>
                <a:latin typeface="Times New Roman" panose="02020603050405020304" pitchFamily="18" charset="0"/>
                <a:ea typeface="楷体" panose="02010609060101010101" pitchFamily="49" charset="-122"/>
              </a:rPr>
              <a:t>张数据的 </a:t>
            </a:r>
            <a:r>
              <a:rPr lang="en-US" altLang="zh-CN" sz="1600" b="0" i="0" dirty="0">
                <a:solidFill>
                  <a:srgbClr val="404040"/>
                </a:solidFill>
                <a:effectLst/>
                <a:latin typeface="Times New Roman" panose="02020603050405020304" pitchFamily="18" charset="0"/>
                <a:ea typeface="楷体" panose="02010609060101010101" pitchFamily="49" charset="-122"/>
              </a:rPr>
              <a:t>mini-batch</a:t>
            </a:r>
            <a:r>
              <a:rPr lang="zh-CN" altLang="en-US" sz="1600" b="0" i="0" dirty="0">
                <a:solidFill>
                  <a:srgbClr val="404040"/>
                </a:solidFill>
                <a:effectLst/>
                <a:latin typeface="Times New Roman" panose="02020603050405020304" pitchFamily="18" charset="0"/>
                <a:ea typeface="楷体" panose="02010609060101010101" pitchFamily="49" charset="-122"/>
              </a:rPr>
              <a:t>。首先对这批数据进行预测，然后更新网络参数，用于下一批数据的预测。</a:t>
            </a:r>
            <a:endParaRPr lang="en-US" altLang="zh-CN" sz="1600" b="0" i="0" dirty="0">
              <a:solidFill>
                <a:srgbClr val="404040"/>
              </a:solidFill>
              <a:effectLst/>
              <a:latin typeface="Times New Roman" panose="02020603050405020304" pitchFamily="18" charset="0"/>
              <a:ea typeface="楷体" panose="02010609060101010101" pitchFamily="49" charset="-122"/>
            </a:endParaRPr>
          </a:p>
          <a:p>
            <a:pPr marL="285750" indent="-285750">
              <a:spcAft>
                <a:spcPts val="600"/>
              </a:spcAft>
              <a:buFont typeface="Arial" panose="020B0604020202020204" pitchFamily="34" charset="0"/>
              <a:buChar char="•"/>
            </a:pPr>
            <a:r>
              <a:rPr lang="en-US" altLang="zh-CN" sz="1600" dirty="0" err="1">
                <a:solidFill>
                  <a:srgbClr val="404040"/>
                </a:solidFill>
                <a:latin typeface="Times New Roman" panose="02020603050405020304" pitchFamily="18" charset="0"/>
                <a:ea typeface="楷体" panose="02010609060101010101" pitchFamily="49" charset="-122"/>
              </a:rPr>
              <a:t>openset</a:t>
            </a:r>
            <a:r>
              <a:rPr lang="en-US" altLang="zh-CN" sz="1600" dirty="0">
                <a:solidFill>
                  <a:srgbClr val="404040"/>
                </a:solidFill>
                <a:latin typeface="Times New Roman" panose="02020603050405020304" pitchFamily="18" charset="0"/>
                <a:ea typeface="楷体" panose="02010609060101010101" pitchFamily="49" charset="-122"/>
              </a:rPr>
              <a:t> classification rate (OSCR):</a:t>
            </a:r>
            <a:r>
              <a:rPr lang="zh-CN" altLang="en-US" sz="1600" dirty="0">
                <a:solidFill>
                  <a:srgbClr val="404040"/>
                </a:solidFill>
                <a:latin typeface="Times New Roman" panose="02020603050405020304" pitchFamily="18" charset="0"/>
                <a:ea typeface="楷体" panose="02010609060101010101" pitchFamily="49" charset="-122"/>
              </a:rPr>
              <a:t>已知类为</a:t>
            </a:r>
            <a:r>
              <a:rPr lang="en-US" altLang="zh-CN" sz="1600" dirty="0">
                <a:solidFill>
                  <a:srgbClr val="404040"/>
                </a:solidFill>
                <a:latin typeface="Times New Roman" panose="02020603050405020304" pitchFamily="18" charset="0"/>
                <a:ea typeface="楷体" panose="02010609060101010101" pitchFamily="49" charset="-122"/>
              </a:rPr>
              <a:t>1</a:t>
            </a:r>
            <a:r>
              <a:rPr lang="zh-CN" altLang="en-US" sz="1600" dirty="0">
                <a:solidFill>
                  <a:srgbClr val="404040"/>
                </a:solidFill>
                <a:latin typeface="Times New Roman" panose="02020603050405020304" pitchFamily="18" charset="0"/>
                <a:ea typeface="楷体" panose="02010609060101010101" pitchFamily="49" charset="-122"/>
              </a:rPr>
              <a:t>，未知类为</a:t>
            </a:r>
            <a:r>
              <a:rPr lang="en-US" altLang="zh-CN" sz="1600" dirty="0">
                <a:solidFill>
                  <a:srgbClr val="404040"/>
                </a:solidFill>
                <a:latin typeface="Times New Roman" panose="02020603050405020304" pitchFamily="18" charset="0"/>
                <a:ea typeface="楷体" panose="02010609060101010101" pitchFamily="49" charset="-122"/>
              </a:rPr>
              <a:t>0</a:t>
            </a:r>
            <a:r>
              <a:rPr lang="zh-CN" altLang="en-US" sz="1600" dirty="0">
                <a:solidFill>
                  <a:srgbClr val="404040"/>
                </a:solidFill>
                <a:latin typeface="Times New Roman" panose="02020603050405020304" pitchFamily="18" charset="0"/>
                <a:ea typeface="楷体" panose="02010609060101010101" pitchFamily="49" charset="-122"/>
              </a:rPr>
              <a:t>，选择不同的阈值，以</a:t>
            </a:r>
            <a:r>
              <a:rPr lang="en-US" altLang="zh-CN" sz="1600" dirty="0">
                <a:solidFill>
                  <a:srgbClr val="404040"/>
                </a:solidFill>
                <a:latin typeface="Times New Roman" panose="02020603050405020304" pitchFamily="18" charset="0"/>
                <a:ea typeface="楷体" panose="02010609060101010101" pitchFamily="49" charset="-122"/>
              </a:rPr>
              <a:t>FPR</a:t>
            </a:r>
            <a:r>
              <a:rPr lang="zh-CN" altLang="en-US" sz="1600" dirty="0">
                <a:solidFill>
                  <a:srgbClr val="404040"/>
                </a:solidFill>
                <a:latin typeface="Times New Roman" panose="02020603050405020304" pitchFamily="18" charset="0"/>
                <a:ea typeface="楷体" panose="02010609060101010101" pitchFamily="49" charset="-122"/>
              </a:rPr>
              <a:t>（错误地将未知类别样本分类为已知类别）为横轴，以</a:t>
            </a:r>
            <a:r>
              <a:rPr lang="en-US" altLang="zh-CN" sz="1600" dirty="0">
                <a:solidFill>
                  <a:srgbClr val="404040"/>
                </a:solidFill>
                <a:latin typeface="Times New Roman" panose="02020603050405020304" pitchFamily="18" charset="0"/>
                <a:ea typeface="楷体" panose="02010609060101010101" pitchFamily="49" charset="-122"/>
              </a:rPr>
              <a:t>TPR</a:t>
            </a:r>
            <a:r>
              <a:rPr lang="zh-CN" altLang="en-US" sz="1600" dirty="0">
                <a:solidFill>
                  <a:srgbClr val="404040"/>
                </a:solidFill>
                <a:latin typeface="Times New Roman" panose="02020603050405020304" pitchFamily="18" charset="0"/>
                <a:ea typeface="楷体" panose="02010609060101010101" pitchFamily="49" charset="-122"/>
              </a:rPr>
              <a:t>（正确分类已知类别的样本）为纵轴绘制曲线，</a:t>
            </a:r>
            <a:r>
              <a:rPr lang="en-US" altLang="zh-CN" sz="1600" dirty="0">
                <a:solidFill>
                  <a:srgbClr val="404040"/>
                </a:solidFill>
                <a:latin typeface="Times New Roman" panose="02020603050405020304" pitchFamily="18" charset="0"/>
                <a:ea typeface="楷体" panose="02010609060101010101" pitchFamily="49" charset="-122"/>
              </a:rPr>
              <a:t>OSCR</a:t>
            </a:r>
            <a:r>
              <a:rPr lang="zh-CN" altLang="en-US" sz="1600" dirty="0">
                <a:solidFill>
                  <a:srgbClr val="404040"/>
                </a:solidFill>
                <a:latin typeface="Times New Roman" panose="02020603050405020304" pitchFamily="18" charset="0"/>
                <a:ea typeface="楷体" panose="02010609060101010101" pitchFamily="49" charset="-122"/>
              </a:rPr>
              <a:t>为此曲线下的面积</a:t>
            </a:r>
            <a:endParaRPr lang="en-US" altLang="zh-CN" sz="1600" dirty="0">
              <a:solidFill>
                <a:srgbClr val="404040"/>
              </a:solidFill>
              <a:latin typeface="Times New Roman" panose="02020603050405020304" pitchFamily="18" charset="0"/>
              <a:ea typeface="楷体" panose="02010609060101010101" pitchFamily="49" charset="-122"/>
            </a:endParaRPr>
          </a:p>
        </p:txBody>
      </p:sp>
      <p:graphicFrame>
        <p:nvGraphicFramePr>
          <p:cNvPr id="5" name="表格 5">
            <a:extLst>
              <a:ext uri="{FF2B5EF4-FFF2-40B4-BE49-F238E27FC236}">
                <a16:creationId xmlns:a16="http://schemas.microsoft.com/office/drawing/2014/main" id="{0EAE2C83-AF23-4D1B-9C28-8BAF69E9F63C}"/>
              </a:ext>
            </a:extLst>
          </p:cNvPr>
          <p:cNvGraphicFramePr>
            <a:graphicFrameLocks noGrp="1"/>
          </p:cNvGraphicFramePr>
          <p:nvPr>
            <p:extLst>
              <p:ext uri="{D42A27DB-BD31-4B8C-83A1-F6EECF244321}">
                <p14:modId xmlns:p14="http://schemas.microsoft.com/office/powerpoint/2010/main" val="2998884219"/>
              </p:ext>
            </p:extLst>
          </p:nvPr>
        </p:nvGraphicFramePr>
        <p:xfrm>
          <a:off x="617338" y="1355261"/>
          <a:ext cx="9491814" cy="2536102"/>
        </p:xfrm>
        <a:graphic>
          <a:graphicData uri="http://schemas.openxmlformats.org/drawingml/2006/table">
            <a:tbl>
              <a:tblPr firstRow="1" bandRow="1">
                <a:tableStyleId>{5C22544A-7EE6-4342-B048-85BDC9FD1C3A}</a:tableStyleId>
              </a:tblPr>
              <a:tblGrid>
                <a:gridCol w="3163938">
                  <a:extLst>
                    <a:ext uri="{9D8B030D-6E8A-4147-A177-3AD203B41FA5}">
                      <a16:colId xmlns:a16="http://schemas.microsoft.com/office/drawing/2014/main" val="3217539252"/>
                    </a:ext>
                  </a:extLst>
                </a:gridCol>
                <a:gridCol w="3163938">
                  <a:extLst>
                    <a:ext uri="{9D8B030D-6E8A-4147-A177-3AD203B41FA5}">
                      <a16:colId xmlns:a16="http://schemas.microsoft.com/office/drawing/2014/main" val="3963470762"/>
                    </a:ext>
                  </a:extLst>
                </a:gridCol>
                <a:gridCol w="3163938">
                  <a:extLst>
                    <a:ext uri="{9D8B030D-6E8A-4147-A177-3AD203B41FA5}">
                      <a16:colId xmlns:a16="http://schemas.microsoft.com/office/drawing/2014/main" val="3529586108"/>
                    </a:ext>
                  </a:extLst>
                </a:gridCol>
              </a:tblGrid>
              <a:tr h="582715">
                <a:tc>
                  <a:txBody>
                    <a:bodyPr/>
                    <a:lstStyle/>
                    <a:p>
                      <a:pPr algn="ctr">
                        <a:lnSpc>
                          <a:spcPct val="100000"/>
                        </a:lnSpc>
                        <a:spcAft>
                          <a:spcPts val="0"/>
                        </a:spcAft>
                      </a:pPr>
                      <a:r>
                        <a:rPr lang="en-US" altLang="zh-CN" sz="1600" dirty="0">
                          <a:solidFill>
                            <a:schemeClr val="tx1"/>
                          </a:solidFill>
                          <a:latin typeface="Times New Roman" panose="02020603050405020304" pitchFamily="18" charset="0"/>
                          <a:cs typeface="Times New Roman" panose="02020603050405020304" pitchFamily="18" charset="0"/>
                        </a:rPr>
                        <a:t>Training Datasets</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en-US" altLang="zh-CN" sz="1600" dirty="0" err="1">
                          <a:solidFill>
                            <a:schemeClr val="tx1"/>
                          </a:solidFill>
                          <a:latin typeface="Times New Roman" panose="02020603050405020304" pitchFamily="18" charset="0"/>
                          <a:cs typeface="Times New Roman" panose="02020603050405020304" pitchFamily="18" charset="0"/>
                        </a:rPr>
                        <a:t>csID</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en-US" altLang="zh-CN" sz="1600" dirty="0" err="1">
                          <a:solidFill>
                            <a:schemeClr val="tx1"/>
                          </a:solidFill>
                          <a:latin typeface="Times New Roman" panose="02020603050405020304" pitchFamily="18" charset="0"/>
                          <a:cs typeface="Times New Roman" panose="02020603050405020304" pitchFamily="18" charset="0"/>
                        </a:rPr>
                        <a:t>csOOD</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42534792"/>
                  </a:ext>
                </a:extLst>
              </a:tr>
              <a:tr h="582715">
                <a:tc>
                  <a:txBody>
                    <a:bodyPr/>
                    <a:lstStyle/>
                    <a:p>
                      <a:pPr algn="ctr">
                        <a:lnSpc>
                          <a:spcPct val="120000"/>
                        </a:lnSpc>
                        <a:spcAft>
                          <a:spcPts val="600"/>
                        </a:spcAft>
                      </a:pPr>
                      <a:r>
                        <a:rPr lang="en-US" altLang="zh-CN" sz="1600" dirty="0">
                          <a:latin typeface="Times New Roman" panose="02020603050405020304" pitchFamily="18" charset="0"/>
                          <a:cs typeface="Times New Roman" panose="02020603050405020304" pitchFamily="18" charset="0"/>
                        </a:rPr>
                        <a:t>CIFAR-10</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20000"/>
                        </a:lnSpc>
                        <a:spcAft>
                          <a:spcPts val="600"/>
                        </a:spcAft>
                      </a:pPr>
                      <a:r>
                        <a:rPr lang="en-US" altLang="zh-CN" sz="1600" dirty="0">
                          <a:latin typeface="Times New Roman" panose="02020603050405020304" pitchFamily="18" charset="0"/>
                          <a:cs typeface="Times New Roman" panose="02020603050405020304" pitchFamily="18" charset="0"/>
                        </a:rPr>
                        <a:t>CIFAR-10-C with the most severe corruption level 5</a:t>
                      </a:r>
                      <a:endParaRPr lang="zh-CN" altLang="en-US" sz="1600" dirty="0">
                        <a:latin typeface="Times New Roman" panose="02020603050405020304" pitchFamily="18" charset="0"/>
                        <a:cs typeface="Times New Roman" panose="02020603050405020304" pitchFamily="18"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20000"/>
                        </a:lnSpc>
                        <a:spcAft>
                          <a:spcPts val="600"/>
                        </a:spcAft>
                      </a:pPr>
                      <a:r>
                        <a:rPr lang="en-US" altLang="zh-CN" sz="1600" dirty="0">
                          <a:latin typeface="Times New Roman" panose="02020603050405020304" pitchFamily="18" charset="0"/>
                          <a:cs typeface="Times New Roman" panose="02020603050405020304" pitchFamily="18" charset="0"/>
                        </a:rPr>
                        <a:t>SVHN-C</a:t>
                      </a:r>
                      <a:endParaRPr lang="zh-CN" altLang="en-US" sz="1600" dirty="0">
                        <a:latin typeface="Times New Roman" panose="02020603050405020304" pitchFamily="18" charset="0"/>
                        <a:cs typeface="Times New Roman" panose="02020603050405020304" pitchFamily="18" charset="0"/>
                      </a:endParaRPr>
                    </a:p>
                  </a:txBody>
                  <a:tcPr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637758"/>
                  </a:ext>
                </a:extLst>
              </a:tr>
              <a:tr h="582715">
                <a:tc>
                  <a:txBody>
                    <a:bodyPr/>
                    <a:lstStyle/>
                    <a:p>
                      <a:pPr algn="ctr">
                        <a:lnSpc>
                          <a:spcPct val="120000"/>
                        </a:lnSpc>
                        <a:spcAft>
                          <a:spcPts val="600"/>
                        </a:spcAft>
                      </a:pPr>
                      <a:r>
                        <a:rPr lang="en-US" altLang="zh-CN" sz="1600" dirty="0">
                          <a:latin typeface="Times New Roman" panose="02020603050405020304" pitchFamily="18" charset="0"/>
                          <a:cs typeface="Times New Roman" panose="02020603050405020304" pitchFamily="18" charset="0"/>
                        </a:rPr>
                        <a:t>CIFAR-100</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20000"/>
                        </a:lnSpc>
                        <a:spcAft>
                          <a:spcPts val="600"/>
                        </a:spcAft>
                      </a:pPr>
                      <a:r>
                        <a:rPr lang="en-US" altLang="zh-CN" sz="1600" dirty="0">
                          <a:latin typeface="Times New Roman" panose="02020603050405020304" pitchFamily="18" charset="0"/>
                          <a:cs typeface="Times New Roman" panose="02020603050405020304" pitchFamily="18" charset="0"/>
                        </a:rPr>
                        <a:t>CIFAR-100-C with the most severe corruption level 5</a:t>
                      </a:r>
                      <a:endParaRPr lang="zh-CN" altLang="en-US" sz="1600" dirty="0">
                        <a:latin typeface="Times New Roman" panose="02020603050405020304" pitchFamily="18" charset="0"/>
                        <a:cs typeface="Times New Roman" panose="02020603050405020304" pitchFamily="18"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20000"/>
                        </a:lnSpc>
                        <a:spcAft>
                          <a:spcPts val="600"/>
                        </a:spcAft>
                      </a:pPr>
                      <a:r>
                        <a:rPr lang="en-US" altLang="zh-CN" sz="1600" dirty="0">
                          <a:latin typeface="Times New Roman" panose="02020603050405020304" pitchFamily="18" charset="0"/>
                          <a:cs typeface="Times New Roman" panose="02020603050405020304" pitchFamily="18" charset="0"/>
                        </a:rPr>
                        <a:t>SVHN-C</a:t>
                      </a:r>
                      <a:endParaRPr lang="zh-CN" altLang="en-US" sz="1600" dirty="0">
                        <a:latin typeface="Times New Roman" panose="02020603050405020304" pitchFamily="18" charset="0"/>
                        <a:cs typeface="Times New Roman" panose="02020603050405020304" pitchFamily="18" charset="0"/>
                      </a:endParaRPr>
                    </a:p>
                  </a:txBody>
                  <a:tcPr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4323786"/>
                  </a:ext>
                </a:extLst>
              </a:tr>
              <a:tr h="582715">
                <a:tc>
                  <a:txBody>
                    <a:bodyPr/>
                    <a:lstStyle/>
                    <a:p>
                      <a:pPr algn="ctr">
                        <a:lnSpc>
                          <a:spcPct val="120000"/>
                        </a:lnSpc>
                        <a:spcAft>
                          <a:spcPts val="600"/>
                        </a:spcAft>
                      </a:pPr>
                      <a:r>
                        <a:rPr lang="en-US" altLang="zh-CN" sz="1600" dirty="0">
                          <a:latin typeface="Times New Roman" panose="02020603050405020304" pitchFamily="18" charset="0"/>
                          <a:cs typeface="Times New Roman" panose="02020603050405020304" pitchFamily="18" charset="0"/>
                        </a:rPr>
                        <a:t>Tiny-ImageNet</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20000"/>
                        </a:lnSpc>
                        <a:spcAft>
                          <a:spcPts val="600"/>
                        </a:spcAft>
                      </a:pPr>
                      <a:r>
                        <a:rPr lang="en-US" altLang="zh-CN" sz="1600" dirty="0">
                          <a:latin typeface="Times New Roman" panose="02020603050405020304" pitchFamily="18" charset="0"/>
                          <a:cs typeface="Times New Roman" panose="02020603050405020304" pitchFamily="18" charset="0"/>
                        </a:rPr>
                        <a:t>Tiny-ImageNet-C with the most severe corruption level 5</a:t>
                      </a:r>
                      <a:endParaRPr lang="zh-CN" altLang="en-US" sz="1600" dirty="0">
                        <a:latin typeface="Times New Roman" panose="02020603050405020304" pitchFamily="18" charset="0"/>
                        <a:cs typeface="Times New Roman" panose="02020603050405020304" pitchFamily="18" charset="0"/>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20000"/>
                        </a:lnSpc>
                        <a:spcAft>
                          <a:spcPts val="600"/>
                        </a:spcAft>
                      </a:pPr>
                      <a:r>
                        <a:rPr lang="en-US" altLang="zh-CN" sz="1600" dirty="0">
                          <a:latin typeface="Times New Roman" panose="02020603050405020304" pitchFamily="18" charset="0"/>
                          <a:cs typeface="Times New Roman" panose="02020603050405020304" pitchFamily="18" charset="0"/>
                        </a:rPr>
                        <a:t>ImageNet-O-C</a:t>
                      </a:r>
                      <a:endParaRPr lang="zh-CN" altLang="en-US" sz="1600" dirty="0">
                        <a:latin typeface="Times New Roman" panose="02020603050405020304" pitchFamily="18" charset="0"/>
                        <a:cs typeface="Times New Roman" panose="02020603050405020304" pitchFamily="18" charset="0"/>
                      </a:endParaRPr>
                    </a:p>
                  </a:txBody>
                  <a:tcPr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2737122"/>
                  </a:ext>
                </a:extLst>
              </a:tr>
            </a:tbl>
          </a:graphicData>
        </a:graphic>
      </p:graphicFrame>
      <p:sp>
        <p:nvSpPr>
          <p:cNvPr id="6" name="文本框 5">
            <a:extLst>
              <a:ext uri="{FF2B5EF4-FFF2-40B4-BE49-F238E27FC236}">
                <a16:creationId xmlns:a16="http://schemas.microsoft.com/office/drawing/2014/main" id="{4289D1C2-0768-489C-8B21-50EC036E17A6}"/>
              </a:ext>
            </a:extLst>
          </p:cNvPr>
          <p:cNvSpPr txBox="1"/>
          <p:nvPr/>
        </p:nvSpPr>
        <p:spPr>
          <a:xfrm>
            <a:off x="569005" y="912147"/>
            <a:ext cx="2526344" cy="369332"/>
          </a:xfrm>
          <a:prstGeom prst="rect">
            <a:avLst/>
          </a:prstGeom>
          <a:noFill/>
        </p:spPr>
        <p:txBody>
          <a:bodyPr wrap="square" rtlCol="0">
            <a:spAutoFit/>
          </a:bodyPr>
          <a:lstStyle/>
          <a:p>
            <a:r>
              <a:rPr lang="en-US" altLang="zh-CN" b="1" dirty="0">
                <a:latin typeface="Times New Roman" panose="02020603050405020304" pitchFamily="18" charset="0"/>
                <a:ea typeface="宋体" panose="02010600030101010101" pitchFamily="2" charset="-122"/>
                <a:cs typeface="Times New Roman" panose="02020603050405020304" pitchFamily="18" charset="0"/>
              </a:rPr>
              <a:t>Datasets</a:t>
            </a:r>
            <a:endParaRPr lang="zh-CN" altLang="en-US" b="1"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628650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Experiments</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2" name="图片 1">
            <a:extLst>
              <a:ext uri="{FF2B5EF4-FFF2-40B4-BE49-F238E27FC236}">
                <a16:creationId xmlns:a16="http://schemas.microsoft.com/office/drawing/2014/main" id="{C77BCED9-92B2-4477-930B-7AA880691595}"/>
              </a:ext>
            </a:extLst>
          </p:cNvPr>
          <p:cNvPicPr>
            <a:picLocks noChangeAspect="1"/>
          </p:cNvPicPr>
          <p:nvPr/>
        </p:nvPicPr>
        <p:blipFill>
          <a:blip r:embed="rId4"/>
          <a:stretch>
            <a:fillRect/>
          </a:stretch>
        </p:blipFill>
        <p:spPr>
          <a:xfrm>
            <a:off x="77293" y="1721533"/>
            <a:ext cx="12037413" cy="3414933"/>
          </a:xfrm>
          <a:prstGeom prst="rect">
            <a:avLst/>
          </a:prstGeom>
        </p:spPr>
      </p:pic>
    </p:spTree>
    <p:extLst>
      <p:ext uri="{BB962C8B-B14F-4D97-AF65-F5344CB8AC3E}">
        <p14:creationId xmlns:p14="http://schemas.microsoft.com/office/powerpoint/2010/main" val="3617930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628650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Experiments</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13" name="图片 12">
            <a:extLst>
              <a:ext uri="{FF2B5EF4-FFF2-40B4-BE49-F238E27FC236}">
                <a16:creationId xmlns:a16="http://schemas.microsoft.com/office/drawing/2014/main" id="{EBCAEF2E-90B4-4863-B90E-F54AF5A0573E}"/>
              </a:ext>
            </a:extLst>
          </p:cNvPr>
          <p:cNvPicPr>
            <a:picLocks noChangeAspect="1"/>
          </p:cNvPicPr>
          <p:nvPr/>
        </p:nvPicPr>
        <p:blipFill>
          <a:blip r:embed="rId4"/>
          <a:stretch>
            <a:fillRect/>
          </a:stretch>
        </p:blipFill>
        <p:spPr>
          <a:xfrm>
            <a:off x="592554" y="1139287"/>
            <a:ext cx="6113130" cy="3803099"/>
          </a:xfrm>
          <a:prstGeom prst="rect">
            <a:avLst/>
          </a:prstGeom>
        </p:spPr>
      </p:pic>
    </p:spTree>
    <p:extLst>
      <p:ext uri="{BB962C8B-B14F-4D97-AF65-F5344CB8AC3E}">
        <p14:creationId xmlns:p14="http://schemas.microsoft.com/office/powerpoint/2010/main" val="15318989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628650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Experiments</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2" name="图片 1">
            <a:extLst>
              <a:ext uri="{FF2B5EF4-FFF2-40B4-BE49-F238E27FC236}">
                <a16:creationId xmlns:a16="http://schemas.microsoft.com/office/drawing/2014/main" id="{18AA8751-E6C6-47C9-8CD5-1E323C4240D5}"/>
              </a:ext>
            </a:extLst>
          </p:cNvPr>
          <p:cNvPicPr>
            <a:picLocks noChangeAspect="1"/>
          </p:cNvPicPr>
          <p:nvPr/>
        </p:nvPicPr>
        <p:blipFill rotWithShape="1">
          <a:blip r:embed="rId4"/>
          <a:srcRect b="47505"/>
          <a:stretch/>
        </p:blipFill>
        <p:spPr>
          <a:xfrm>
            <a:off x="196910" y="1365941"/>
            <a:ext cx="11995090" cy="3260751"/>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39B8712F-EB81-4F49-988C-C180BC6CC1AC}"/>
                  </a:ext>
                </a:extLst>
              </p:cNvPr>
              <p:cNvSpPr txBox="1"/>
              <p:nvPr/>
            </p:nvSpPr>
            <p:spPr>
              <a:xfrm>
                <a:off x="2966583" y="944680"/>
                <a:ext cx="4159985" cy="4076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b="1" i="1" smtClean="0">
                              <a:solidFill>
                                <a:srgbClr val="C00000"/>
                              </a:solidFill>
                              <a:latin typeface="Cambria Math" panose="02040503050406030204" pitchFamily="18" charset="0"/>
                            </a:rPr>
                          </m:ctrlPr>
                        </m:funcPr>
                        <m:fName>
                          <m:limLow>
                            <m:limLowPr>
                              <m:ctrlPr>
                                <a:rPr lang="en-US" altLang="zh-CN" b="1" i="1" smtClean="0">
                                  <a:solidFill>
                                    <a:srgbClr val="C00000"/>
                                  </a:solidFill>
                                  <a:latin typeface="Cambria Math" panose="02040503050406030204" pitchFamily="18" charset="0"/>
                                </a:rPr>
                              </m:ctrlPr>
                            </m:limLowPr>
                            <m:e>
                              <m:r>
                                <a:rPr lang="en-US" altLang="zh-CN" b="1" i="0" smtClean="0">
                                  <a:solidFill>
                                    <a:srgbClr val="C00000"/>
                                  </a:solidFill>
                                  <a:latin typeface="Cambria Math" panose="02040503050406030204" pitchFamily="18" charset="0"/>
                                </a:rPr>
                                <m:t>𝐦𝐢𝐧</m:t>
                              </m:r>
                            </m:e>
                            <m:lim>
                              <m:sSub>
                                <m:sSubPr>
                                  <m:ctrlPr>
                                    <a:rPr lang="en-US" altLang="zh-CN" b="1" i="1" smtClean="0">
                                      <a:solidFill>
                                        <a:srgbClr val="C00000"/>
                                      </a:solidFill>
                                      <a:latin typeface="Cambria Math" panose="02040503050406030204" pitchFamily="18" charset="0"/>
                                    </a:rPr>
                                  </m:ctrlPr>
                                </m:sSubPr>
                                <m:e>
                                  <m:r>
                                    <a:rPr lang="zh-CN" altLang="en-US" b="1" i="1" smtClean="0">
                                      <a:solidFill>
                                        <a:srgbClr val="C00000"/>
                                      </a:solidFill>
                                      <a:latin typeface="Cambria Math" panose="02040503050406030204" pitchFamily="18" charset="0"/>
                                    </a:rPr>
                                    <m:t>𝜽</m:t>
                                  </m:r>
                                </m:e>
                                <m:sub>
                                  <m:r>
                                    <a:rPr lang="en-US" altLang="zh-CN" b="1" i="1" smtClean="0">
                                      <a:solidFill>
                                        <a:srgbClr val="C00000"/>
                                      </a:solidFill>
                                      <a:latin typeface="Cambria Math" panose="02040503050406030204" pitchFamily="18" charset="0"/>
                                    </a:rPr>
                                    <m:t>𝒕</m:t>
                                  </m:r>
                                </m:sub>
                              </m:sSub>
                            </m:lim>
                          </m:limLow>
                        </m:fName>
                        <m:e>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𝑳</m:t>
                              </m:r>
                            </m:e>
                            <m:sub>
                              <m:r>
                                <a:rPr lang="en-US" altLang="zh-CN" b="1" i="1" smtClean="0">
                                  <a:solidFill>
                                    <a:srgbClr val="C00000"/>
                                  </a:solidFill>
                                  <a:latin typeface="Cambria Math" panose="02040503050406030204" pitchFamily="18" charset="0"/>
                                </a:rPr>
                                <m:t>𝒕</m:t>
                              </m:r>
                            </m:sub>
                          </m:sSub>
                          <m:r>
                            <a:rPr lang="en-US" altLang="zh-CN" b="1" i="1" smtClean="0">
                              <a:solidFill>
                                <a:srgbClr val="C00000"/>
                              </a:solidFill>
                              <a:latin typeface="Cambria Math" panose="02040503050406030204" pitchFamily="18" charset="0"/>
                            </a:rPr>
                            <m:t>=</m:t>
                          </m:r>
                          <m:sSub>
                            <m:sSubPr>
                              <m:ctrlPr>
                                <a:rPr lang="en-US" altLang="zh-CN" b="1" i="1">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𝑳</m:t>
                              </m:r>
                            </m:e>
                            <m:sub>
                              <m:r>
                                <a:rPr lang="en-US" altLang="zh-CN" b="1" i="1">
                                  <a:solidFill>
                                    <a:srgbClr val="C00000"/>
                                  </a:solidFill>
                                  <a:latin typeface="Cambria Math" panose="02040503050406030204" pitchFamily="18" charset="0"/>
                                </a:rPr>
                                <m:t>𝒕</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𝒄𝒔𝑰𝑫</m:t>
                              </m:r>
                            </m:sub>
                          </m:sSub>
                          <m:r>
                            <a:rPr lang="en-US" altLang="zh-CN" b="1" i="1" smtClean="0">
                              <a:solidFill>
                                <a:srgbClr val="C00000"/>
                              </a:solidFill>
                              <a:latin typeface="Cambria Math" panose="02040503050406030204" pitchFamily="18" charset="0"/>
                            </a:rPr>
                            <m:t>−</m:t>
                          </m:r>
                          <m:sSub>
                            <m:sSubPr>
                              <m:ctrlPr>
                                <a:rPr lang="en-US" altLang="zh-CN" b="1" i="1" smtClean="0">
                                  <a:solidFill>
                                    <a:srgbClr val="C00000"/>
                                  </a:solidFill>
                                  <a:latin typeface="Cambria Math" panose="02040503050406030204" pitchFamily="18" charset="0"/>
                                </a:rPr>
                              </m:ctrlPr>
                            </m:sSubPr>
                            <m:e>
                              <m:r>
                                <a:rPr lang="zh-CN" altLang="en-US" b="1" i="1" smtClean="0">
                                  <a:solidFill>
                                    <a:srgbClr val="C00000"/>
                                  </a:solidFill>
                                  <a:latin typeface="Cambria Math" panose="02040503050406030204" pitchFamily="18" charset="0"/>
                                </a:rPr>
                                <m:t>𝝀</m:t>
                              </m:r>
                            </m:e>
                            <m:sub>
                              <m:r>
                                <a:rPr lang="en-US" altLang="zh-CN" b="1" i="1" smtClean="0">
                                  <a:solidFill>
                                    <a:srgbClr val="C00000"/>
                                  </a:solidFill>
                                  <a:latin typeface="Cambria Math" panose="02040503050406030204" pitchFamily="18" charset="0"/>
                                </a:rPr>
                                <m:t>𝟏</m:t>
                              </m:r>
                            </m:sub>
                          </m:sSub>
                          <m:sSub>
                            <m:sSubPr>
                              <m:ctrlPr>
                                <a:rPr lang="en-US" altLang="zh-CN" b="1" i="1">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𝑳</m:t>
                              </m:r>
                            </m:e>
                            <m:sub>
                              <m:r>
                                <a:rPr lang="en-US" altLang="zh-CN" b="1" i="1">
                                  <a:solidFill>
                                    <a:srgbClr val="C00000"/>
                                  </a:solidFill>
                                  <a:latin typeface="Cambria Math" panose="02040503050406030204" pitchFamily="18" charset="0"/>
                                </a:rPr>
                                <m:t>𝒕</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𝒄𝒔𝑶𝑶𝑫</m:t>
                              </m:r>
                            </m:sub>
                          </m:sSub>
                          <m:r>
                            <a:rPr lang="en-US" altLang="zh-CN" b="1" i="1" smtClean="0">
                              <a:solidFill>
                                <a:srgbClr val="C00000"/>
                              </a:solidFill>
                              <a:latin typeface="Cambria Math" panose="02040503050406030204" pitchFamily="18" charset="0"/>
                            </a:rPr>
                            <m:t>−</m:t>
                          </m:r>
                          <m:sSub>
                            <m:sSubPr>
                              <m:ctrlPr>
                                <a:rPr lang="en-US" altLang="zh-CN" b="1" i="1">
                                  <a:solidFill>
                                    <a:srgbClr val="C00000"/>
                                  </a:solidFill>
                                  <a:latin typeface="Cambria Math" panose="02040503050406030204" pitchFamily="18" charset="0"/>
                                </a:rPr>
                              </m:ctrlPr>
                            </m:sSubPr>
                            <m:e>
                              <m:r>
                                <a:rPr lang="zh-CN" altLang="en-US" b="1" i="1">
                                  <a:solidFill>
                                    <a:srgbClr val="C00000"/>
                                  </a:solidFill>
                                  <a:latin typeface="Cambria Math" panose="02040503050406030204" pitchFamily="18" charset="0"/>
                                </a:rPr>
                                <m:t>𝝀</m:t>
                              </m:r>
                            </m:e>
                            <m:sub>
                              <m:r>
                                <a:rPr lang="en-US" altLang="zh-CN" b="1" i="1" smtClean="0">
                                  <a:solidFill>
                                    <a:srgbClr val="C00000"/>
                                  </a:solidFill>
                                  <a:latin typeface="Cambria Math" panose="02040503050406030204" pitchFamily="18" charset="0"/>
                                </a:rPr>
                                <m:t>𝟐</m:t>
                              </m:r>
                            </m:sub>
                          </m:sSub>
                          <m:r>
                            <a:rPr lang="en-US" altLang="zh-CN" b="1" i="1">
                              <a:solidFill>
                                <a:srgbClr val="C00000"/>
                              </a:solidFill>
                              <a:latin typeface="Cambria Math" panose="02040503050406030204" pitchFamily="18" charset="0"/>
                            </a:rPr>
                            <m:t>𝑯</m:t>
                          </m:r>
                          <m:r>
                            <a:rPr lang="en-US" altLang="zh-CN" b="1" i="1">
                              <a:solidFill>
                                <a:srgbClr val="C00000"/>
                              </a:solidFill>
                              <a:latin typeface="Cambria Math" panose="02040503050406030204" pitchFamily="18" charset="0"/>
                            </a:rPr>
                            <m:t>(</m:t>
                          </m:r>
                          <m:sSub>
                            <m:sSubPr>
                              <m:ctrlPr>
                                <a:rPr lang="en-US" altLang="zh-CN" b="1" i="1">
                                  <a:solidFill>
                                    <a:srgbClr val="C00000"/>
                                  </a:solidFill>
                                  <a:latin typeface="Cambria Math" panose="02040503050406030204" pitchFamily="18" charset="0"/>
                                </a:rPr>
                              </m:ctrlPr>
                            </m:sSubPr>
                            <m:e>
                              <m:acc>
                                <m:accPr>
                                  <m:chr m:val="̅"/>
                                  <m:ctrlPr>
                                    <a:rPr lang="en-US" altLang="zh-CN" b="1" i="1">
                                      <a:solidFill>
                                        <a:srgbClr val="C00000"/>
                                      </a:solidFill>
                                      <a:latin typeface="Cambria Math" panose="02040503050406030204" pitchFamily="18" charset="0"/>
                                    </a:rPr>
                                  </m:ctrlPr>
                                </m:accPr>
                                <m:e>
                                  <m:r>
                                    <a:rPr lang="en-US" altLang="zh-CN" b="1" i="1">
                                      <a:solidFill>
                                        <a:srgbClr val="C00000"/>
                                      </a:solidFill>
                                      <a:latin typeface="Cambria Math" panose="02040503050406030204" pitchFamily="18" charset="0"/>
                                    </a:rPr>
                                    <m:t>𝒇</m:t>
                                  </m:r>
                                </m:e>
                              </m:acc>
                            </m:e>
                            <m:sub>
                              <m:sSub>
                                <m:sSubPr>
                                  <m:ctrlPr>
                                    <a:rPr lang="en-US" altLang="zh-CN" b="1" i="1">
                                      <a:solidFill>
                                        <a:srgbClr val="C00000"/>
                                      </a:solidFill>
                                      <a:latin typeface="Cambria Math" panose="02040503050406030204" pitchFamily="18" charset="0"/>
                                    </a:rPr>
                                  </m:ctrlPr>
                                </m:sSubPr>
                                <m:e>
                                  <m:r>
                                    <a:rPr lang="zh-CN" altLang="en-US" b="1" i="1">
                                      <a:solidFill>
                                        <a:srgbClr val="C00000"/>
                                      </a:solidFill>
                                      <a:latin typeface="Cambria Math" panose="02040503050406030204" pitchFamily="18" charset="0"/>
                                    </a:rPr>
                                    <m:t>𝜽</m:t>
                                  </m:r>
                                </m:e>
                                <m:sub>
                                  <m:r>
                                    <a:rPr lang="en-US" altLang="zh-CN" b="1" i="1">
                                      <a:solidFill>
                                        <a:srgbClr val="C00000"/>
                                      </a:solidFill>
                                      <a:latin typeface="Cambria Math" panose="02040503050406030204" pitchFamily="18" charset="0"/>
                                    </a:rPr>
                                    <m:t>𝒕</m:t>
                                  </m:r>
                                </m:sub>
                              </m:sSub>
                            </m:sub>
                          </m:sSub>
                          <m:r>
                            <a:rPr lang="en-US" altLang="zh-CN" b="1" i="1" smtClean="0">
                              <a:solidFill>
                                <a:srgbClr val="C00000"/>
                              </a:solidFill>
                              <a:latin typeface="Cambria Math" panose="02040503050406030204" pitchFamily="18" charset="0"/>
                            </a:rPr>
                            <m:t>)</m:t>
                          </m:r>
                        </m:e>
                      </m:func>
                    </m:oMath>
                  </m:oMathPara>
                </a14:m>
                <a:endParaRPr lang="zh-CN" altLang="en-US" b="1" dirty="0"/>
              </a:p>
            </p:txBody>
          </p:sp>
        </mc:Choice>
        <mc:Fallback xmlns="">
          <p:sp>
            <p:nvSpPr>
              <p:cNvPr id="14" name="文本框 13">
                <a:extLst>
                  <a:ext uri="{FF2B5EF4-FFF2-40B4-BE49-F238E27FC236}">
                    <a16:creationId xmlns:a16="http://schemas.microsoft.com/office/drawing/2014/main" id="{39B8712F-EB81-4F49-988C-C180BC6CC1AC}"/>
                  </a:ext>
                </a:extLst>
              </p:cNvPr>
              <p:cNvSpPr txBox="1">
                <a:spLocks noRot="1" noChangeAspect="1" noMove="1" noResize="1" noEditPoints="1" noAdjustHandles="1" noChangeArrowheads="1" noChangeShapeType="1" noTextEdit="1"/>
              </p:cNvSpPr>
              <p:nvPr/>
            </p:nvSpPr>
            <p:spPr>
              <a:xfrm>
                <a:off x="2966583" y="944680"/>
                <a:ext cx="4159985" cy="407612"/>
              </a:xfrm>
              <a:prstGeom prst="rect">
                <a:avLst/>
              </a:prstGeom>
              <a:blipFill>
                <a:blip r:embed="rId5"/>
                <a:stretch>
                  <a:fillRect l="-880" t="-1493" r="-1613" b="-10448"/>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7CA596F8-D07C-4CC5-BEE4-83ABB372A226}"/>
              </a:ext>
            </a:extLst>
          </p:cNvPr>
          <p:cNvSpPr txBox="1"/>
          <p:nvPr/>
        </p:nvSpPr>
        <p:spPr>
          <a:xfrm>
            <a:off x="486709" y="939895"/>
            <a:ext cx="1685141" cy="369332"/>
          </a:xfrm>
          <a:prstGeom prst="rect">
            <a:avLst/>
          </a:prstGeom>
          <a:noFill/>
        </p:spPr>
        <p:txBody>
          <a:bodyPr wrap="none" rtlCol="0">
            <a:spAutoFit/>
          </a:bodyPr>
          <a:lstStyle/>
          <a:p>
            <a:r>
              <a:rPr lang="en-US" altLang="zh-CN" b="1" dirty="0">
                <a:latin typeface="Times New Roman" panose="02020603050405020304" pitchFamily="18" charset="0"/>
                <a:cs typeface="Times New Roman" panose="02020603050405020304" pitchFamily="18" charset="0"/>
              </a:rPr>
              <a:t>Ablation study.</a:t>
            </a:r>
            <a:endParaRPr lang="zh-CN" altLang="en-US" b="1" dirty="0">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21AEFBE7-B27B-4890-A0F6-197AE49F17A0}"/>
              </a:ext>
            </a:extLst>
          </p:cNvPr>
          <p:cNvSpPr/>
          <p:nvPr/>
        </p:nvSpPr>
        <p:spPr>
          <a:xfrm>
            <a:off x="3982486" y="906850"/>
            <a:ext cx="608175" cy="39743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1EF01D7F-6643-4F9C-B855-652974E27D17}"/>
              </a:ext>
            </a:extLst>
          </p:cNvPr>
          <p:cNvSpPr/>
          <p:nvPr/>
        </p:nvSpPr>
        <p:spPr>
          <a:xfrm>
            <a:off x="5081306" y="888659"/>
            <a:ext cx="796980" cy="39743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53010569"/>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628650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Experiments</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6F86AD49-A1CE-49C2-B14E-3754A3CE08A5}"/>
                  </a:ext>
                </a:extLst>
              </p:cNvPr>
              <p:cNvSpPr txBox="1"/>
              <p:nvPr/>
            </p:nvSpPr>
            <p:spPr>
              <a:xfrm>
                <a:off x="3608364" y="922028"/>
                <a:ext cx="9239686" cy="742254"/>
              </a:xfrm>
              <a:prstGeom prst="rect">
                <a:avLst/>
              </a:prstGeom>
              <a:noFill/>
            </p:spPr>
            <p:txBody>
              <a:bodyPr wrap="square" lIns="0" tIns="0" rIns="0" bIns="0" rtlCol="0">
                <a:spAutoFit/>
              </a:bodyPr>
              <a:lstStyle/>
              <a:p>
                <a14:m>
                  <m:oMath xmlns:m="http://schemas.openxmlformats.org/officeDocument/2006/math">
                    <m:func>
                      <m:funcPr>
                        <m:ctrlPr>
                          <a:rPr lang="en-US" altLang="zh-CN" b="1" i="1" smtClean="0">
                            <a:solidFill>
                              <a:srgbClr val="C00000"/>
                            </a:solidFill>
                            <a:latin typeface="Cambria Math" panose="02040503050406030204" pitchFamily="18" charset="0"/>
                          </a:rPr>
                        </m:ctrlPr>
                      </m:funcPr>
                      <m:fName>
                        <m:limLow>
                          <m:limLowPr>
                            <m:ctrlPr>
                              <a:rPr lang="en-US" altLang="zh-CN" b="1" i="1" smtClean="0">
                                <a:solidFill>
                                  <a:srgbClr val="C00000"/>
                                </a:solidFill>
                                <a:latin typeface="Cambria Math" panose="02040503050406030204" pitchFamily="18" charset="0"/>
                              </a:rPr>
                            </m:ctrlPr>
                          </m:limLowPr>
                          <m:e>
                            <m:r>
                              <a:rPr lang="en-US" altLang="zh-CN" b="1" i="0" smtClean="0">
                                <a:solidFill>
                                  <a:srgbClr val="C00000"/>
                                </a:solidFill>
                                <a:latin typeface="Cambria Math" panose="02040503050406030204" pitchFamily="18" charset="0"/>
                              </a:rPr>
                              <m:t>𝐦𝐢𝐧</m:t>
                            </m:r>
                          </m:e>
                          <m:lim>
                            <m:sSub>
                              <m:sSubPr>
                                <m:ctrlPr>
                                  <a:rPr lang="en-US" altLang="zh-CN" b="1" i="1" smtClean="0">
                                    <a:solidFill>
                                      <a:srgbClr val="C00000"/>
                                    </a:solidFill>
                                    <a:latin typeface="Cambria Math" panose="02040503050406030204" pitchFamily="18" charset="0"/>
                                  </a:rPr>
                                </m:ctrlPr>
                              </m:sSubPr>
                              <m:e>
                                <m:r>
                                  <a:rPr lang="zh-CN" altLang="en-US" b="1" i="1" smtClean="0">
                                    <a:solidFill>
                                      <a:srgbClr val="C00000"/>
                                    </a:solidFill>
                                    <a:latin typeface="Cambria Math" panose="02040503050406030204" pitchFamily="18" charset="0"/>
                                  </a:rPr>
                                  <m:t>𝜽</m:t>
                                </m:r>
                              </m:e>
                              <m:sub>
                                <m:r>
                                  <a:rPr lang="en-US" altLang="zh-CN" b="1" i="1" smtClean="0">
                                    <a:solidFill>
                                      <a:srgbClr val="C00000"/>
                                    </a:solidFill>
                                    <a:latin typeface="Cambria Math" panose="02040503050406030204" pitchFamily="18" charset="0"/>
                                  </a:rPr>
                                  <m:t>𝒕</m:t>
                                </m:r>
                              </m:sub>
                            </m:sSub>
                          </m:lim>
                        </m:limLow>
                      </m:fName>
                      <m:e>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𝑳</m:t>
                            </m:r>
                          </m:e>
                          <m:sub>
                            <m:r>
                              <a:rPr lang="en-US" altLang="zh-CN" b="1" i="1" smtClean="0">
                                <a:solidFill>
                                  <a:srgbClr val="C00000"/>
                                </a:solidFill>
                                <a:latin typeface="Cambria Math" panose="02040503050406030204" pitchFamily="18" charset="0"/>
                              </a:rPr>
                              <m:t>𝒕</m:t>
                            </m:r>
                          </m:sub>
                        </m:sSub>
                        <m:r>
                          <a:rPr lang="en-US" altLang="zh-CN" b="1" i="1" smtClean="0">
                            <a:solidFill>
                              <a:srgbClr val="C00000"/>
                            </a:solidFill>
                            <a:latin typeface="Cambria Math" panose="02040503050406030204" pitchFamily="18" charset="0"/>
                          </a:rPr>
                          <m:t>=</m:t>
                        </m:r>
                        <m:f>
                          <m:fPr>
                            <m:ctrlPr>
                              <a:rPr lang="en-US" altLang="zh-CN" b="1" i="1">
                                <a:solidFill>
                                  <a:srgbClr val="C00000"/>
                                </a:solidFill>
                                <a:latin typeface="Cambria Math" panose="02040503050406030204" pitchFamily="18" charset="0"/>
                              </a:rPr>
                            </m:ctrlPr>
                          </m:fPr>
                          <m:num>
                            <m:r>
                              <a:rPr lang="en-US" altLang="zh-CN" b="1" i="1">
                                <a:solidFill>
                                  <a:srgbClr val="C00000"/>
                                </a:solidFill>
                                <a:latin typeface="Cambria Math" panose="02040503050406030204" pitchFamily="18" charset="0"/>
                              </a:rPr>
                              <m:t>𝟏</m:t>
                            </m:r>
                          </m:num>
                          <m:den>
                            <m:d>
                              <m:dPr>
                                <m:begChr m:val="‖"/>
                                <m:endChr m:val="‖"/>
                                <m:ctrlPr>
                                  <a:rPr lang="en-US" altLang="zh-CN" b="1" i="1">
                                    <a:solidFill>
                                      <a:srgbClr val="C00000"/>
                                    </a:solidFill>
                                    <a:latin typeface="Cambria Math" panose="02040503050406030204" pitchFamily="18" charset="0"/>
                                  </a:rPr>
                                </m:ctrlPr>
                              </m:dPr>
                              <m:e>
                                <m:sSub>
                                  <m:sSubPr>
                                    <m:ctrlPr>
                                      <a:rPr lang="en-US" altLang="zh-CN" b="1" i="1">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𝑩</m:t>
                                    </m:r>
                                  </m:e>
                                  <m:sub>
                                    <m:r>
                                      <a:rPr lang="en-US" altLang="zh-CN" b="1" i="1">
                                        <a:solidFill>
                                          <a:srgbClr val="C00000"/>
                                        </a:solidFill>
                                        <a:latin typeface="Cambria Math" panose="02040503050406030204" pitchFamily="18" charset="0"/>
                                      </a:rPr>
                                      <m:t>𝒕</m:t>
                                    </m:r>
                                  </m:sub>
                                </m:sSub>
                              </m:e>
                            </m:d>
                          </m:den>
                        </m:f>
                        <m:nary>
                          <m:naryPr>
                            <m:chr m:val="∑"/>
                            <m:supHide m:val="on"/>
                            <m:ctrlPr>
                              <a:rPr lang="en-US" altLang="zh-CN" b="1" i="1">
                                <a:solidFill>
                                  <a:srgbClr val="C00000"/>
                                </a:solidFill>
                                <a:latin typeface="Cambria Math" panose="02040503050406030204" pitchFamily="18" charset="0"/>
                              </a:rPr>
                            </m:ctrlPr>
                          </m:naryPr>
                          <m:sub>
                            <m:r>
                              <m:rPr>
                                <m:brk m:alnAt="7"/>
                              </m:rPr>
                              <a:rPr lang="en-US" altLang="zh-CN" b="1" i="1">
                                <a:solidFill>
                                  <a:srgbClr val="C00000"/>
                                </a:solidFill>
                                <a:latin typeface="Cambria Math" panose="02040503050406030204" pitchFamily="18" charset="0"/>
                              </a:rPr>
                              <m:t>𝒙</m:t>
                            </m:r>
                            <m:r>
                              <a:rPr lang="zh-CN" altLang="en-US" b="1" i="1">
                                <a:solidFill>
                                  <a:srgbClr val="C00000"/>
                                </a:solidFill>
                                <a:latin typeface="Cambria Math" panose="02040503050406030204" pitchFamily="18" charset="0"/>
                              </a:rPr>
                              <m:t>𝝐</m:t>
                            </m:r>
                            <m:sSub>
                              <m:sSubPr>
                                <m:ctrlPr>
                                  <a:rPr lang="en-US" altLang="zh-CN" b="1" i="1">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𝑩</m:t>
                                </m:r>
                              </m:e>
                              <m:sub>
                                <m:r>
                                  <a:rPr lang="en-US" altLang="zh-CN" b="1" i="1">
                                    <a:solidFill>
                                      <a:srgbClr val="C00000"/>
                                    </a:solidFill>
                                    <a:latin typeface="Cambria Math" panose="02040503050406030204" pitchFamily="18" charset="0"/>
                                  </a:rPr>
                                  <m:t>𝒕</m:t>
                                </m:r>
                              </m:sub>
                            </m:sSub>
                          </m:sub>
                          <m:sup/>
                          <m:e>
                            <m:r>
                              <a:rPr lang="zh-CN" altLang="en-US" b="1" i="1">
                                <a:solidFill>
                                  <a:srgbClr val="C00000"/>
                                </a:solidFill>
                                <a:latin typeface="Cambria Math" panose="02040503050406030204" pitchFamily="18" charset="0"/>
                              </a:rPr>
                              <m:t>𝝅</m:t>
                            </m:r>
                            <m:d>
                              <m:dPr>
                                <m:ctrlPr>
                                  <a:rPr lang="en-US" altLang="zh-CN" b="1" i="1">
                                    <a:solidFill>
                                      <a:srgbClr val="C00000"/>
                                    </a:solidFill>
                                    <a:latin typeface="Cambria Math" panose="02040503050406030204" pitchFamily="18" charset="0"/>
                                  </a:rPr>
                                </m:ctrlPr>
                              </m:dPr>
                              <m:e>
                                <m:r>
                                  <a:rPr lang="en-US" altLang="zh-CN" b="1" i="1">
                                    <a:solidFill>
                                      <a:srgbClr val="C00000"/>
                                    </a:solidFill>
                                    <a:latin typeface="Cambria Math" panose="02040503050406030204" pitchFamily="18" charset="0"/>
                                  </a:rPr>
                                  <m:t>𝒙</m:t>
                                </m:r>
                              </m:e>
                            </m:d>
                            <m:r>
                              <a:rPr lang="en-US" altLang="zh-CN" b="1" i="1">
                                <a:solidFill>
                                  <a:srgbClr val="C00000"/>
                                </a:solidFill>
                                <a:latin typeface="Cambria Math" panose="02040503050406030204" pitchFamily="18" charset="0"/>
                              </a:rPr>
                              <m:t>𝑯</m:t>
                            </m:r>
                            <m:d>
                              <m:dPr>
                                <m:ctrlPr>
                                  <a:rPr lang="en-US" altLang="zh-CN" b="1" i="1">
                                    <a:solidFill>
                                      <a:srgbClr val="C00000"/>
                                    </a:solidFill>
                                    <a:latin typeface="Cambria Math" panose="02040503050406030204" pitchFamily="18" charset="0"/>
                                  </a:rPr>
                                </m:ctrlPr>
                              </m:dPr>
                              <m:e>
                                <m:sSub>
                                  <m:sSubPr>
                                    <m:ctrlPr>
                                      <a:rPr lang="en-US" altLang="zh-CN" b="1" i="1">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𝒇</m:t>
                                    </m:r>
                                  </m:e>
                                  <m:sub>
                                    <m:sSub>
                                      <m:sSubPr>
                                        <m:ctrlPr>
                                          <a:rPr lang="en-US" altLang="zh-CN" b="1" i="1">
                                            <a:solidFill>
                                              <a:srgbClr val="C00000"/>
                                            </a:solidFill>
                                            <a:latin typeface="Cambria Math" panose="02040503050406030204" pitchFamily="18" charset="0"/>
                                          </a:rPr>
                                        </m:ctrlPr>
                                      </m:sSubPr>
                                      <m:e>
                                        <m:r>
                                          <a:rPr lang="zh-CN" altLang="en-US" b="1" i="1">
                                            <a:solidFill>
                                              <a:srgbClr val="C00000"/>
                                            </a:solidFill>
                                            <a:latin typeface="Cambria Math" panose="02040503050406030204" pitchFamily="18" charset="0"/>
                                          </a:rPr>
                                          <m:t>𝜽</m:t>
                                        </m:r>
                                      </m:e>
                                      <m:sub>
                                        <m:r>
                                          <a:rPr lang="en-US" altLang="zh-CN" b="1" i="1">
                                            <a:solidFill>
                                              <a:srgbClr val="C00000"/>
                                            </a:solidFill>
                                            <a:latin typeface="Cambria Math" panose="02040503050406030204" pitchFamily="18" charset="0"/>
                                          </a:rPr>
                                          <m:t>𝒕</m:t>
                                        </m:r>
                                      </m:sub>
                                    </m:sSub>
                                  </m:sub>
                                </m:sSub>
                                <m:d>
                                  <m:dPr>
                                    <m:ctrlPr>
                                      <a:rPr lang="en-US" altLang="zh-CN" b="1" i="1">
                                        <a:solidFill>
                                          <a:srgbClr val="C00000"/>
                                        </a:solidFill>
                                        <a:latin typeface="Cambria Math" panose="02040503050406030204" pitchFamily="18" charset="0"/>
                                      </a:rPr>
                                    </m:ctrlPr>
                                  </m:dPr>
                                  <m:e>
                                    <m:r>
                                      <a:rPr lang="en-US" altLang="zh-CN" b="1" i="1">
                                        <a:solidFill>
                                          <a:srgbClr val="C00000"/>
                                        </a:solidFill>
                                        <a:latin typeface="Cambria Math" panose="02040503050406030204" pitchFamily="18" charset="0"/>
                                      </a:rPr>
                                      <m:t>𝒙</m:t>
                                    </m:r>
                                  </m:e>
                                </m:d>
                              </m:e>
                            </m:d>
                          </m:e>
                        </m:nary>
                      </m:e>
                    </m:func>
                  </m:oMath>
                </a14:m>
                <a:r>
                  <a:rPr lang="en-US" altLang="zh-CN" b="1" dirty="0">
                    <a:solidFill>
                      <a:srgbClr val="C00000"/>
                    </a:solidFill>
                  </a:rPr>
                  <a:t> </a:t>
                </a:r>
                <a14:m>
                  <m:oMath xmlns:m="http://schemas.openxmlformats.org/officeDocument/2006/math">
                    <m:r>
                      <a:rPr lang="en-US" altLang="zh-CN" b="1" i="1">
                        <a:solidFill>
                          <a:srgbClr val="C00000"/>
                        </a:solidFill>
                        <a:latin typeface="Cambria Math" panose="02040503050406030204" pitchFamily="18" charset="0"/>
                      </a:rPr>
                      <m:t>−</m:t>
                    </m:r>
                    <m:sSub>
                      <m:sSubPr>
                        <m:ctrlPr>
                          <a:rPr lang="en-US" altLang="zh-CN" b="1" i="1">
                            <a:solidFill>
                              <a:srgbClr val="C00000"/>
                            </a:solidFill>
                            <a:latin typeface="Cambria Math" panose="02040503050406030204" pitchFamily="18" charset="0"/>
                          </a:rPr>
                        </m:ctrlPr>
                      </m:sSubPr>
                      <m:e>
                        <m:r>
                          <a:rPr lang="zh-CN" altLang="en-US" b="1" i="1">
                            <a:solidFill>
                              <a:srgbClr val="C00000"/>
                            </a:solidFill>
                            <a:latin typeface="Cambria Math" panose="02040503050406030204" pitchFamily="18" charset="0"/>
                          </a:rPr>
                          <m:t>𝝀</m:t>
                        </m:r>
                      </m:e>
                      <m:sub>
                        <m:r>
                          <a:rPr lang="en-US" altLang="zh-CN" b="1" i="1">
                            <a:solidFill>
                              <a:srgbClr val="C00000"/>
                            </a:solidFill>
                            <a:latin typeface="Cambria Math" panose="02040503050406030204" pitchFamily="18" charset="0"/>
                          </a:rPr>
                          <m:t>𝟏</m:t>
                        </m:r>
                      </m:sub>
                    </m:sSub>
                    <m:r>
                      <m:rPr>
                        <m:nor/>
                      </m:rPr>
                      <a:rPr lang="en-US" altLang="zh-CN" b="1" dirty="0">
                        <a:solidFill>
                          <a:srgbClr val="C00000"/>
                        </a:solidFill>
                      </a:rPr>
                      <m:t> </m:t>
                    </m:r>
                    <m:f>
                      <m:fPr>
                        <m:ctrlPr>
                          <a:rPr lang="en-US" altLang="zh-CN" b="1" i="1">
                            <a:solidFill>
                              <a:srgbClr val="C00000"/>
                            </a:solidFill>
                            <a:latin typeface="Cambria Math" panose="02040503050406030204" pitchFamily="18" charset="0"/>
                          </a:rPr>
                        </m:ctrlPr>
                      </m:fPr>
                      <m:num>
                        <m:r>
                          <a:rPr lang="en-US" altLang="zh-CN" b="1" i="1">
                            <a:solidFill>
                              <a:srgbClr val="C00000"/>
                            </a:solidFill>
                            <a:latin typeface="Cambria Math" panose="02040503050406030204" pitchFamily="18" charset="0"/>
                          </a:rPr>
                          <m:t>𝟏</m:t>
                        </m:r>
                      </m:num>
                      <m:den>
                        <m:d>
                          <m:dPr>
                            <m:begChr m:val="‖"/>
                            <m:endChr m:val="‖"/>
                            <m:ctrlPr>
                              <a:rPr lang="en-US" altLang="zh-CN" b="1" i="1">
                                <a:solidFill>
                                  <a:srgbClr val="C00000"/>
                                </a:solidFill>
                                <a:latin typeface="Cambria Math" panose="02040503050406030204" pitchFamily="18" charset="0"/>
                              </a:rPr>
                            </m:ctrlPr>
                          </m:dPr>
                          <m:e>
                            <m:sSub>
                              <m:sSubPr>
                                <m:ctrlPr>
                                  <a:rPr lang="en-US" altLang="zh-CN" b="1" i="1">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𝑩</m:t>
                                </m:r>
                              </m:e>
                              <m:sub>
                                <m:r>
                                  <a:rPr lang="en-US" altLang="zh-CN" b="1" i="1">
                                    <a:solidFill>
                                      <a:srgbClr val="C00000"/>
                                    </a:solidFill>
                                    <a:latin typeface="Cambria Math" panose="02040503050406030204" pitchFamily="18" charset="0"/>
                                  </a:rPr>
                                  <m:t>𝒕</m:t>
                                </m:r>
                              </m:sub>
                            </m:sSub>
                          </m:e>
                        </m:d>
                      </m:den>
                    </m:f>
                    <m:nary>
                      <m:naryPr>
                        <m:chr m:val="∑"/>
                        <m:supHide m:val="on"/>
                        <m:ctrlPr>
                          <a:rPr lang="en-US" altLang="zh-CN" b="1" i="1">
                            <a:solidFill>
                              <a:srgbClr val="C00000"/>
                            </a:solidFill>
                            <a:latin typeface="Cambria Math" panose="02040503050406030204" pitchFamily="18" charset="0"/>
                          </a:rPr>
                        </m:ctrlPr>
                      </m:naryPr>
                      <m:sub>
                        <m:r>
                          <m:rPr>
                            <m:brk m:alnAt="7"/>
                          </m:rPr>
                          <a:rPr lang="en-US" altLang="zh-CN" b="1" i="1">
                            <a:solidFill>
                              <a:srgbClr val="C00000"/>
                            </a:solidFill>
                            <a:latin typeface="Cambria Math" panose="02040503050406030204" pitchFamily="18" charset="0"/>
                          </a:rPr>
                          <m:t>𝒙</m:t>
                        </m:r>
                        <m:r>
                          <a:rPr lang="zh-CN" altLang="en-US" b="1" i="1">
                            <a:solidFill>
                              <a:srgbClr val="C00000"/>
                            </a:solidFill>
                            <a:latin typeface="Cambria Math" panose="02040503050406030204" pitchFamily="18" charset="0"/>
                          </a:rPr>
                          <m:t>𝝐</m:t>
                        </m:r>
                        <m:sSub>
                          <m:sSubPr>
                            <m:ctrlPr>
                              <a:rPr lang="en-US" altLang="zh-CN" b="1" i="1">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𝑩</m:t>
                            </m:r>
                          </m:e>
                          <m:sub>
                            <m:r>
                              <a:rPr lang="en-US" altLang="zh-CN" b="1" i="1">
                                <a:solidFill>
                                  <a:srgbClr val="C00000"/>
                                </a:solidFill>
                                <a:latin typeface="Cambria Math" panose="02040503050406030204" pitchFamily="18" charset="0"/>
                              </a:rPr>
                              <m:t>𝒕</m:t>
                            </m:r>
                          </m:sub>
                        </m:sSub>
                      </m:sub>
                      <m:sup/>
                      <m:e>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𝟏</m:t>
                        </m:r>
                        <m:r>
                          <a:rPr lang="en-US" altLang="zh-CN" b="1" i="1">
                            <a:solidFill>
                              <a:srgbClr val="C00000"/>
                            </a:solidFill>
                            <a:latin typeface="Cambria Math" panose="02040503050406030204" pitchFamily="18" charset="0"/>
                          </a:rPr>
                          <m:t>−</m:t>
                        </m:r>
                        <m:r>
                          <a:rPr lang="zh-CN" altLang="en-US" b="1" i="1">
                            <a:solidFill>
                              <a:srgbClr val="C00000"/>
                            </a:solidFill>
                            <a:latin typeface="Cambria Math" panose="02040503050406030204" pitchFamily="18" charset="0"/>
                          </a:rPr>
                          <m:t>𝝅</m:t>
                        </m:r>
                        <m:d>
                          <m:dPr>
                            <m:ctrlPr>
                              <a:rPr lang="en-US" altLang="zh-CN" b="1" i="1">
                                <a:solidFill>
                                  <a:srgbClr val="C00000"/>
                                </a:solidFill>
                                <a:latin typeface="Cambria Math" panose="02040503050406030204" pitchFamily="18" charset="0"/>
                              </a:rPr>
                            </m:ctrlPr>
                          </m:dPr>
                          <m:e>
                            <m:r>
                              <a:rPr lang="en-US" altLang="zh-CN" b="1" i="1">
                                <a:solidFill>
                                  <a:srgbClr val="C00000"/>
                                </a:solidFill>
                                <a:latin typeface="Cambria Math" panose="02040503050406030204" pitchFamily="18" charset="0"/>
                              </a:rPr>
                              <m:t>𝒙</m:t>
                            </m:r>
                          </m:e>
                        </m:d>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𝑯</m:t>
                        </m:r>
                        <m:d>
                          <m:dPr>
                            <m:ctrlPr>
                              <a:rPr lang="en-US" altLang="zh-CN" b="1" i="1">
                                <a:solidFill>
                                  <a:srgbClr val="C00000"/>
                                </a:solidFill>
                                <a:latin typeface="Cambria Math" panose="02040503050406030204" pitchFamily="18" charset="0"/>
                              </a:rPr>
                            </m:ctrlPr>
                          </m:dPr>
                          <m:e>
                            <m:sSub>
                              <m:sSubPr>
                                <m:ctrlPr>
                                  <a:rPr lang="en-US" altLang="zh-CN" b="1" i="1">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𝒇</m:t>
                                </m:r>
                              </m:e>
                              <m:sub>
                                <m:sSub>
                                  <m:sSubPr>
                                    <m:ctrlPr>
                                      <a:rPr lang="en-US" altLang="zh-CN" b="1" i="1">
                                        <a:solidFill>
                                          <a:srgbClr val="C00000"/>
                                        </a:solidFill>
                                        <a:latin typeface="Cambria Math" panose="02040503050406030204" pitchFamily="18" charset="0"/>
                                      </a:rPr>
                                    </m:ctrlPr>
                                  </m:sSubPr>
                                  <m:e>
                                    <m:r>
                                      <a:rPr lang="zh-CN" altLang="en-US" b="1" i="1">
                                        <a:solidFill>
                                          <a:srgbClr val="C00000"/>
                                        </a:solidFill>
                                        <a:latin typeface="Cambria Math" panose="02040503050406030204" pitchFamily="18" charset="0"/>
                                      </a:rPr>
                                      <m:t>𝜽</m:t>
                                    </m:r>
                                  </m:e>
                                  <m:sub>
                                    <m:r>
                                      <a:rPr lang="en-US" altLang="zh-CN" b="1" i="1">
                                        <a:solidFill>
                                          <a:srgbClr val="C00000"/>
                                        </a:solidFill>
                                        <a:latin typeface="Cambria Math" panose="02040503050406030204" pitchFamily="18" charset="0"/>
                                      </a:rPr>
                                      <m:t>𝒕</m:t>
                                    </m:r>
                                  </m:sub>
                                </m:sSub>
                              </m:sub>
                            </m:sSub>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𝒙</m:t>
                            </m:r>
                            <m:r>
                              <a:rPr lang="en-US" altLang="zh-CN" b="1" i="1">
                                <a:solidFill>
                                  <a:srgbClr val="C00000"/>
                                </a:solidFill>
                                <a:latin typeface="Cambria Math" panose="02040503050406030204" pitchFamily="18" charset="0"/>
                              </a:rPr>
                              <m:t>)</m:t>
                            </m:r>
                          </m:e>
                        </m:d>
                      </m:e>
                    </m:nary>
                    <m:r>
                      <a:rPr lang="en-US" altLang="zh-CN" b="1" i="1">
                        <a:solidFill>
                          <a:srgbClr val="C00000"/>
                        </a:solidFill>
                        <a:latin typeface="Cambria Math" panose="02040503050406030204" pitchFamily="18" charset="0"/>
                      </a:rPr>
                      <m:t>−</m:t>
                    </m:r>
                    <m:sSub>
                      <m:sSubPr>
                        <m:ctrlPr>
                          <a:rPr lang="en-US" altLang="zh-CN" b="1" i="1">
                            <a:solidFill>
                              <a:srgbClr val="C00000"/>
                            </a:solidFill>
                            <a:latin typeface="Cambria Math" panose="02040503050406030204" pitchFamily="18" charset="0"/>
                          </a:rPr>
                        </m:ctrlPr>
                      </m:sSubPr>
                      <m:e>
                        <m:r>
                          <a:rPr lang="zh-CN" altLang="en-US" b="1" i="1">
                            <a:solidFill>
                              <a:srgbClr val="C00000"/>
                            </a:solidFill>
                            <a:latin typeface="Cambria Math" panose="02040503050406030204" pitchFamily="18" charset="0"/>
                          </a:rPr>
                          <m:t>𝝀</m:t>
                        </m:r>
                      </m:e>
                      <m:sub>
                        <m:r>
                          <a:rPr lang="en-US" altLang="zh-CN" b="1" i="1">
                            <a:solidFill>
                              <a:srgbClr val="C00000"/>
                            </a:solidFill>
                            <a:latin typeface="Cambria Math" panose="02040503050406030204" pitchFamily="18" charset="0"/>
                          </a:rPr>
                          <m:t>𝟐</m:t>
                        </m:r>
                      </m:sub>
                    </m:sSub>
                    <m:r>
                      <m:rPr>
                        <m:nor/>
                      </m:rPr>
                      <a:rPr lang="en-US" altLang="zh-CN" b="1" dirty="0">
                        <a:solidFill>
                          <a:srgbClr val="C00000"/>
                        </a:solidFill>
                      </a:rPr>
                      <m:t> </m:t>
                    </m:r>
                    <m:r>
                      <a:rPr lang="en-US" altLang="zh-CN" b="1" i="1">
                        <a:solidFill>
                          <a:srgbClr val="C00000"/>
                        </a:solidFill>
                        <a:latin typeface="Cambria Math" panose="02040503050406030204" pitchFamily="18" charset="0"/>
                      </a:rPr>
                      <m:t>𝑯</m:t>
                    </m:r>
                    <m:r>
                      <a:rPr lang="en-US" altLang="zh-CN" b="1" i="1">
                        <a:solidFill>
                          <a:srgbClr val="C00000"/>
                        </a:solidFill>
                        <a:latin typeface="Cambria Math" panose="02040503050406030204" pitchFamily="18" charset="0"/>
                      </a:rPr>
                      <m:t>(</m:t>
                    </m:r>
                    <m:sSub>
                      <m:sSubPr>
                        <m:ctrlPr>
                          <a:rPr lang="en-US" altLang="zh-CN" b="1" i="1">
                            <a:solidFill>
                              <a:srgbClr val="C00000"/>
                            </a:solidFill>
                            <a:latin typeface="Cambria Math" panose="02040503050406030204" pitchFamily="18" charset="0"/>
                          </a:rPr>
                        </m:ctrlPr>
                      </m:sSubPr>
                      <m:e>
                        <m:acc>
                          <m:accPr>
                            <m:chr m:val="̅"/>
                            <m:ctrlPr>
                              <a:rPr lang="en-US" altLang="zh-CN" b="1" i="1">
                                <a:solidFill>
                                  <a:srgbClr val="C00000"/>
                                </a:solidFill>
                                <a:latin typeface="Cambria Math" panose="02040503050406030204" pitchFamily="18" charset="0"/>
                              </a:rPr>
                            </m:ctrlPr>
                          </m:accPr>
                          <m:e>
                            <m:r>
                              <a:rPr lang="en-US" altLang="zh-CN" b="1" i="1">
                                <a:solidFill>
                                  <a:srgbClr val="C00000"/>
                                </a:solidFill>
                                <a:latin typeface="Cambria Math" panose="02040503050406030204" pitchFamily="18" charset="0"/>
                              </a:rPr>
                              <m:t>𝒇</m:t>
                            </m:r>
                          </m:e>
                        </m:acc>
                      </m:e>
                      <m:sub>
                        <m:sSub>
                          <m:sSubPr>
                            <m:ctrlPr>
                              <a:rPr lang="en-US" altLang="zh-CN" b="1" i="1">
                                <a:solidFill>
                                  <a:srgbClr val="C00000"/>
                                </a:solidFill>
                                <a:latin typeface="Cambria Math" panose="02040503050406030204" pitchFamily="18" charset="0"/>
                              </a:rPr>
                            </m:ctrlPr>
                          </m:sSubPr>
                          <m:e>
                            <m:r>
                              <a:rPr lang="zh-CN" altLang="en-US" b="1" i="1">
                                <a:solidFill>
                                  <a:srgbClr val="C00000"/>
                                </a:solidFill>
                                <a:latin typeface="Cambria Math" panose="02040503050406030204" pitchFamily="18" charset="0"/>
                              </a:rPr>
                              <m:t>𝜽</m:t>
                            </m:r>
                          </m:e>
                          <m:sub>
                            <m:r>
                              <a:rPr lang="en-US" altLang="zh-CN" b="1" i="1">
                                <a:solidFill>
                                  <a:srgbClr val="C00000"/>
                                </a:solidFill>
                                <a:latin typeface="Cambria Math" panose="02040503050406030204" pitchFamily="18" charset="0"/>
                              </a:rPr>
                              <m:t>𝒕</m:t>
                            </m:r>
                          </m:sub>
                        </m:sSub>
                      </m:sub>
                    </m:sSub>
                    <m:r>
                      <m:rPr>
                        <m:nor/>
                      </m:rPr>
                      <a:rPr lang="en-US" altLang="zh-CN" b="1" dirty="0">
                        <a:solidFill>
                          <a:srgbClr val="C00000"/>
                        </a:solidFill>
                      </a:rPr>
                      <m:t>)</m:t>
                    </m:r>
                    <m:r>
                      <m:rPr>
                        <m:nor/>
                      </m:rPr>
                      <a:rPr lang="zh-CN" altLang="en-US" b="1" dirty="0">
                        <a:solidFill>
                          <a:srgbClr val="C00000"/>
                        </a:solidFill>
                      </a:rPr>
                      <m:t> </m:t>
                    </m:r>
                  </m:oMath>
                </a14:m>
                <a:endParaRPr lang="zh-CN" altLang="en-US" b="1" dirty="0">
                  <a:solidFill>
                    <a:srgbClr val="C00000"/>
                  </a:solidFill>
                </a:endParaRPr>
              </a:p>
              <a:p>
                <a:endParaRPr lang="en-US" altLang="zh-CN" b="1" dirty="0"/>
              </a:p>
            </p:txBody>
          </p:sp>
        </mc:Choice>
        <mc:Fallback xmlns="">
          <p:sp>
            <p:nvSpPr>
              <p:cNvPr id="16" name="文本框 15">
                <a:extLst>
                  <a:ext uri="{FF2B5EF4-FFF2-40B4-BE49-F238E27FC236}">
                    <a16:creationId xmlns:a16="http://schemas.microsoft.com/office/drawing/2014/main" id="{6F86AD49-A1CE-49C2-B14E-3754A3CE08A5}"/>
                  </a:ext>
                </a:extLst>
              </p:cNvPr>
              <p:cNvSpPr txBox="1">
                <a:spLocks noRot="1" noChangeAspect="1" noMove="1" noResize="1" noEditPoints="1" noAdjustHandles="1" noChangeArrowheads="1" noChangeShapeType="1" noTextEdit="1"/>
              </p:cNvSpPr>
              <p:nvPr/>
            </p:nvSpPr>
            <p:spPr>
              <a:xfrm>
                <a:off x="3608364" y="922028"/>
                <a:ext cx="9239686" cy="742254"/>
              </a:xfrm>
              <a:prstGeom prst="rect">
                <a:avLst/>
              </a:prstGeom>
              <a:blipFill>
                <a:blip r:embed="rId4"/>
                <a:stretch>
                  <a:fillRect l="-923" t="-55738" b="-45902"/>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2B2FD171-9E57-4C29-A387-7794000A43FF}"/>
              </a:ext>
            </a:extLst>
          </p:cNvPr>
          <p:cNvSpPr txBox="1"/>
          <p:nvPr/>
        </p:nvSpPr>
        <p:spPr>
          <a:xfrm>
            <a:off x="2286479" y="5480930"/>
            <a:ext cx="4159985" cy="369332"/>
          </a:xfrm>
          <a:prstGeom prst="rect">
            <a:avLst/>
          </a:prstGeom>
          <a:noFill/>
        </p:spPr>
        <p:txBody>
          <a:bodyPr wrap="square">
            <a:spAutoFit/>
          </a:bodyPr>
          <a:lstStyle/>
          <a:p>
            <a:endParaRPr lang="zh-CN" altLang="en-US" b="1" dirty="0"/>
          </a:p>
        </p:txBody>
      </p:sp>
      <p:sp>
        <p:nvSpPr>
          <p:cNvPr id="18" name="文本框 17">
            <a:extLst>
              <a:ext uri="{FF2B5EF4-FFF2-40B4-BE49-F238E27FC236}">
                <a16:creationId xmlns:a16="http://schemas.microsoft.com/office/drawing/2014/main" id="{7E216762-0421-4205-B611-B649807842CA}"/>
              </a:ext>
            </a:extLst>
          </p:cNvPr>
          <p:cNvSpPr txBox="1"/>
          <p:nvPr/>
        </p:nvSpPr>
        <p:spPr>
          <a:xfrm>
            <a:off x="2538413" y="6292632"/>
            <a:ext cx="1524000" cy="369332"/>
          </a:xfrm>
          <a:prstGeom prst="rect">
            <a:avLst/>
          </a:prstGeom>
          <a:noFill/>
        </p:spPr>
        <p:txBody>
          <a:bodyPr wrap="square">
            <a:spAutoFit/>
          </a:bodyPr>
          <a:lstStyle/>
          <a:p>
            <a:endParaRPr lang="zh-CN" altLang="en-US" b="1" dirty="0">
              <a:solidFill>
                <a:srgbClr val="C00000"/>
              </a:solidFill>
            </a:endParaRPr>
          </a:p>
        </p:txBody>
      </p:sp>
      <p:pic>
        <p:nvPicPr>
          <p:cNvPr id="3" name="图片 2">
            <a:extLst>
              <a:ext uri="{FF2B5EF4-FFF2-40B4-BE49-F238E27FC236}">
                <a16:creationId xmlns:a16="http://schemas.microsoft.com/office/drawing/2014/main" id="{1CB2748D-8C86-4454-BBF5-54AA07FE0235}"/>
              </a:ext>
            </a:extLst>
          </p:cNvPr>
          <p:cNvPicPr>
            <a:picLocks noChangeAspect="1"/>
          </p:cNvPicPr>
          <p:nvPr/>
        </p:nvPicPr>
        <p:blipFill>
          <a:blip r:embed="rId5"/>
          <a:stretch>
            <a:fillRect/>
          </a:stretch>
        </p:blipFill>
        <p:spPr>
          <a:xfrm>
            <a:off x="379973" y="1373473"/>
            <a:ext cx="10858500" cy="2680212"/>
          </a:xfrm>
          <a:prstGeom prst="rect">
            <a:avLst/>
          </a:prstGeom>
        </p:spPr>
      </p:pic>
      <p:sp>
        <p:nvSpPr>
          <p:cNvPr id="21" name="文本框 20">
            <a:extLst>
              <a:ext uri="{FF2B5EF4-FFF2-40B4-BE49-F238E27FC236}">
                <a16:creationId xmlns:a16="http://schemas.microsoft.com/office/drawing/2014/main" id="{CA990409-5D88-4F64-A8E1-72A9900C14CC}"/>
              </a:ext>
            </a:extLst>
          </p:cNvPr>
          <p:cNvSpPr txBox="1"/>
          <p:nvPr/>
        </p:nvSpPr>
        <p:spPr>
          <a:xfrm>
            <a:off x="486709" y="939895"/>
            <a:ext cx="2995435" cy="369332"/>
          </a:xfrm>
          <a:prstGeom prst="rect">
            <a:avLst/>
          </a:prstGeom>
          <a:noFill/>
        </p:spPr>
        <p:txBody>
          <a:bodyPr wrap="none" rtlCol="0">
            <a:spAutoFit/>
          </a:bodyPr>
          <a:lstStyle/>
          <a:p>
            <a:r>
              <a:rPr lang="en-US" altLang="zh-CN" b="1" dirty="0">
                <a:latin typeface="Times New Roman" panose="02020603050405020304" pitchFamily="18" charset="0"/>
                <a:cs typeface="Times New Roman" panose="02020603050405020304" pitchFamily="18" charset="0"/>
              </a:rPr>
              <a:t>Hyperparameter sensitivity.</a:t>
            </a:r>
            <a:endParaRPr lang="zh-CN" altLang="en-US" b="1"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AFFC9A61-6116-48E6-ABD1-C804CA2BC1CC}"/>
              </a:ext>
            </a:extLst>
          </p:cNvPr>
          <p:cNvSpPr/>
          <p:nvPr/>
        </p:nvSpPr>
        <p:spPr>
          <a:xfrm>
            <a:off x="7333860" y="939895"/>
            <a:ext cx="251927" cy="39743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a:extLst>
              <a:ext uri="{FF2B5EF4-FFF2-40B4-BE49-F238E27FC236}">
                <a16:creationId xmlns:a16="http://schemas.microsoft.com/office/drawing/2014/main" id="{38D48F36-38F7-4167-84EF-4825966AC655}"/>
              </a:ext>
            </a:extLst>
          </p:cNvPr>
          <p:cNvPicPr>
            <a:picLocks noChangeAspect="1"/>
          </p:cNvPicPr>
          <p:nvPr/>
        </p:nvPicPr>
        <p:blipFill>
          <a:blip r:embed="rId6"/>
          <a:stretch>
            <a:fillRect/>
          </a:stretch>
        </p:blipFill>
        <p:spPr>
          <a:xfrm>
            <a:off x="333604" y="4053685"/>
            <a:ext cx="11072379" cy="2442193"/>
          </a:xfrm>
          <a:prstGeom prst="rect">
            <a:avLst/>
          </a:prstGeom>
        </p:spPr>
      </p:pic>
      <p:sp>
        <p:nvSpPr>
          <p:cNvPr id="24" name="矩形 23">
            <a:extLst>
              <a:ext uri="{FF2B5EF4-FFF2-40B4-BE49-F238E27FC236}">
                <a16:creationId xmlns:a16="http://schemas.microsoft.com/office/drawing/2014/main" id="{F811C1ED-410A-403E-BB1E-1F7433297C1D}"/>
              </a:ext>
            </a:extLst>
          </p:cNvPr>
          <p:cNvSpPr/>
          <p:nvPr/>
        </p:nvSpPr>
        <p:spPr>
          <a:xfrm>
            <a:off x="10935484" y="941879"/>
            <a:ext cx="251927" cy="39743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A30EF1D7-E67D-4EAA-A796-F4F933AF6F5A}"/>
              </a:ext>
            </a:extLst>
          </p:cNvPr>
          <p:cNvSpPr txBox="1"/>
          <p:nvPr/>
        </p:nvSpPr>
        <p:spPr>
          <a:xfrm>
            <a:off x="1885521" y="2995928"/>
            <a:ext cx="3263779" cy="307777"/>
          </a:xfrm>
          <a:prstGeom prst="rect">
            <a:avLst/>
          </a:prstGeom>
          <a:noFill/>
        </p:spPr>
        <p:txBody>
          <a:bodyPr wrap="none" rtlCol="0">
            <a:spAutoFit/>
          </a:bodyPr>
          <a:lstStyle/>
          <a:p>
            <a:r>
              <a:rPr lang="en-US" altLang="zh-CN" sz="1400" b="1" dirty="0">
                <a:solidFill>
                  <a:srgbClr val="C00000"/>
                </a:solidFill>
                <a:latin typeface="Times New Roman" panose="02020603050405020304" pitchFamily="18" charset="0"/>
                <a:cs typeface="Times New Roman" panose="02020603050405020304" pitchFamily="18" charset="0"/>
              </a:rPr>
              <a:t>(Acc, AUCROC, FPR@TPR95, OSCR)</a:t>
            </a:r>
            <a:endParaRPr lang="zh-CN" altLang="en-US" sz="14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048751"/>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628650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Experiments</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2" name="图片 1">
            <a:extLst>
              <a:ext uri="{FF2B5EF4-FFF2-40B4-BE49-F238E27FC236}">
                <a16:creationId xmlns:a16="http://schemas.microsoft.com/office/drawing/2014/main" id="{5237B2E2-64F0-4BFD-9938-4F4F4D8D5994}"/>
              </a:ext>
            </a:extLst>
          </p:cNvPr>
          <p:cNvPicPr>
            <a:picLocks noChangeAspect="1"/>
          </p:cNvPicPr>
          <p:nvPr/>
        </p:nvPicPr>
        <p:blipFill>
          <a:blip r:embed="rId4"/>
          <a:stretch>
            <a:fillRect/>
          </a:stretch>
        </p:blipFill>
        <p:spPr>
          <a:xfrm>
            <a:off x="379973" y="911768"/>
            <a:ext cx="5314260" cy="5185819"/>
          </a:xfrm>
          <a:prstGeom prst="rect">
            <a:avLst/>
          </a:prstGeom>
        </p:spPr>
      </p:pic>
      <p:pic>
        <p:nvPicPr>
          <p:cNvPr id="3" name="图片 2">
            <a:extLst>
              <a:ext uri="{FF2B5EF4-FFF2-40B4-BE49-F238E27FC236}">
                <a16:creationId xmlns:a16="http://schemas.microsoft.com/office/drawing/2014/main" id="{6BB58742-8269-4029-B162-654082CD485A}"/>
              </a:ext>
            </a:extLst>
          </p:cNvPr>
          <p:cNvPicPr>
            <a:picLocks noChangeAspect="1"/>
          </p:cNvPicPr>
          <p:nvPr/>
        </p:nvPicPr>
        <p:blipFill>
          <a:blip r:embed="rId5"/>
          <a:stretch>
            <a:fillRect/>
          </a:stretch>
        </p:blipFill>
        <p:spPr>
          <a:xfrm>
            <a:off x="6497769" y="1023922"/>
            <a:ext cx="5019193" cy="5073665"/>
          </a:xfrm>
          <a:prstGeom prst="rect">
            <a:avLst/>
          </a:prstGeom>
        </p:spPr>
      </p:pic>
    </p:spTree>
    <p:extLst>
      <p:ext uri="{BB962C8B-B14F-4D97-AF65-F5344CB8AC3E}">
        <p14:creationId xmlns:p14="http://schemas.microsoft.com/office/powerpoint/2010/main" val="325918170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Authors</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16" name="图片 15">
            <a:extLst>
              <a:ext uri="{FF2B5EF4-FFF2-40B4-BE49-F238E27FC236}">
                <a16:creationId xmlns:a16="http://schemas.microsoft.com/office/drawing/2014/main" id="{82077D87-D586-4D3C-AD36-C8FF9FF5570D}"/>
              </a:ext>
            </a:extLst>
          </p:cNvPr>
          <p:cNvPicPr>
            <a:picLocks noChangeAspect="1"/>
          </p:cNvPicPr>
          <p:nvPr/>
        </p:nvPicPr>
        <p:blipFill>
          <a:blip r:embed="rId4"/>
          <a:stretch>
            <a:fillRect/>
          </a:stretch>
        </p:blipFill>
        <p:spPr>
          <a:xfrm>
            <a:off x="660400" y="1091153"/>
            <a:ext cx="7917866" cy="3238781"/>
          </a:xfrm>
          <a:prstGeom prst="rect">
            <a:avLst/>
          </a:prstGeom>
        </p:spPr>
      </p:pic>
    </p:spTree>
    <p:extLst>
      <p:ext uri="{BB962C8B-B14F-4D97-AF65-F5344CB8AC3E}">
        <p14:creationId xmlns:p14="http://schemas.microsoft.com/office/powerpoint/2010/main" val="2238835362"/>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Authors</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4" name="图片 3">
            <a:extLst>
              <a:ext uri="{FF2B5EF4-FFF2-40B4-BE49-F238E27FC236}">
                <a16:creationId xmlns:a16="http://schemas.microsoft.com/office/drawing/2014/main" id="{7F0C3A0C-F03D-4867-8E08-B3BCE217A01F}"/>
              </a:ext>
            </a:extLst>
          </p:cNvPr>
          <p:cNvPicPr>
            <a:picLocks noChangeAspect="1"/>
          </p:cNvPicPr>
          <p:nvPr/>
        </p:nvPicPr>
        <p:blipFill>
          <a:blip r:embed="rId4"/>
          <a:stretch>
            <a:fillRect/>
          </a:stretch>
        </p:blipFill>
        <p:spPr>
          <a:xfrm>
            <a:off x="379973" y="760413"/>
            <a:ext cx="6077068" cy="4958252"/>
          </a:xfrm>
          <a:prstGeom prst="rect">
            <a:avLst/>
          </a:prstGeom>
        </p:spPr>
      </p:pic>
      <p:pic>
        <p:nvPicPr>
          <p:cNvPr id="5" name="图片 4">
            <a:extLst>
              <a:ext uri="{FF2B5EF4-FFF2-40B4-BE49-F238E27FC236}">
                <a16:creationId xmlns:a16="http://schemas.microsoft.com/office/drawing/2014/main" id="{158D6C8A-0A92-4FE3-9D16-3C5BD24F4168}"/>
              </a:ext>
            </a:extLst>
          </p:cNvPr>
          <p:cNvPicPr>
            <a:picLocks noChangeAspect="1"/>
          </p:cNvPicPr>
          <p:nvPr/>
        </p:nvPicPr>
        <p:blipFill>
          <a:blip r:embed="rId5"/>
          <a:stretch>
            <a:fillRect/>
          </a:stretch>
        </p:blipFill>
        <p:spPr>
          <a:xfrm>
            <a:off x="379973" y="4622386"/>
            <a:ext cx="5913251" cy="1919484"/>
          </a:xfrm>
          <a:prstGeom prst="rect">
            <a:avLst/>
          </a:prstGeom>
        </p:spPr>
      </p:pic>
      <p:pic>
        <p:nvPicPr>
          <p:cNvPr id="7" name="图片 6">
            <a:extLst>
              <a:ext uri="{FF2B5EF4-FFF2-40B4-BE49-F238E27FC236}">
                <a16:creationId xmlns:a16="http://schemas.microsoft.com/office/drawing/2014/main" id="{BAEF6B14-DBA6-48FE-BE3B-23A6F1568FE8}"/>
              </a:ext>
            </a:extLst>
          </p:cNvPr>
          <p:cNvPicPr>
            <a:picLocks noChangeAspect="1"/>
          </p:cNvPicPr>
          <p:nvPr/>
        </p:nvPicPr>
        <p:blipFill>
          <a:blip r:embed="rId6"/>
          <a:stretch>
            <a:fillRect/>
          </a:stretch>
        </p:blipFill>
        <p:spPr>
          <a:xfrm>
            <a:off x="6480810" y="1043969"/>
            <a:ext cx="5622296" cy="505361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Introduction</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E0DFA6A7-A199-4412-AA6C-4B3AC5EF1126}"/>
                  </a:ext>
                </a:extLst>
              </p:cNvPr>
              <p:cNvSpPr txBox="1"/>
              <p:nvPr/>
            </p:nvSpPr>
            <p:spPr>
              <a:xfrm>
                <a:off x="381695" y="1143930"/>
                <a:ext cx="11810305" cy="4034951"/>
              </a:xfrm>
              <a:prstGeom prst="rect">
                <a:avLst/>
              </a:prstGeom>
              <a:noFill/>
            </p:spPr>
            <p:txBody>
              <a:bodyPr wrap="square" rtlCol="0">
                <a:spAutoFit/>
              </a:bodyPr>
              <a:lstStyle/>
              <a:p>
                <a:pPr>
                  <a:lnSpc>
                    <a:spcPct val="120000"/>
                  </a:lnSpc>
                  <a:spcAft>
                    <a:spcPts val="1800"/>
                  </a:spcAft>
                </a:pPr>
                <a:r>
                  <a:rPr lang="zh-CN" altLang="en-US" dirty="0">
                    <a:latin typeface="宋体" panose="02010600030101010101" pitchFamily="2" charset="-122"/>
                    <a:ea typeface="宋体" panose="02010600030101010101" pitchFamily="2" charset="-122"/>
                  </a:rPr>
                  <a:t>现实中测试数据与训练数据分布不一致，会产生</a:t>
                </a:r>
                <a:r>
                  <a:rPr lang="zh-CN" altLang="en-US" b="1" dirty="0">
                    <a:latin typeface="宋体" panose="02010600030101010101" pitchFamily="2" charset="-122"/>
                    <a:ea typeface="宋体" panose="02010600030101010101" pitchFamily="2" charset="-122"/>
                  </a:rPr>
                  <a:t>分布偏移</a:t>
                </a:r>
                <a:r>
                  <a:rPr lang="zh-CN" altLang="en-US" dirty="0">
                    <a:latin typeface="宋体" panose="02010600030101010101" pitchFamily="2" charset="-122"/>
                    <a:ea typeface="宋体" panose="02010600030101010101" pitchFamily="2" charset="-122"/>
                  </a:rPr>
                  <a:t>，神经网络的性能会下降</a:t>
                </a:r>
                <a:endParaRPr lang="en-US" altLang="zh-CN" dirty="0">
                  <a:latin typeface="宋体" panose="02010600030101010101" pitchFamily="2" charset="-122"/>
                  <a:ea typeface="宋体" panose="02010600030101010101" pitchFamily="2" charset="-122"/>
                </a:endParaRPr>
              </a:p>
              <a:p>
                <a:pPr marL="285750" indent="-285750">
                  <a:lnSpc>
                    <a:spcPct val="120000"/>
                  </a:lnSpc>
                  <a:spcAft>
                    <a:spcPts val="1200"/>
                  </a:spcAft>
                  <a:buFont typeface="Wingdings" panose="05000000000000000000" pitchFamily="2" charset="2"/>
                  <a:buChar char="u"/>
                </a:pPr>
                <a:r>
                  <a:rPr lang="zh-CN" altLang="en-US" b="1" dirty="0">
                    <a:solidFill>
                      <a:srgbClr val="C00000"/>
                    </a:solidFill>
                    <a:latin typeface="宋体" panose="02010600030101010101" pitchFamily="2" charset="-122"/>
                    <a:ea typeface="宋体" panose="02010600030101010101" pitchFamily="2" charset="-122"/>
                  </a:rPr>
                  <a:t>协变量偏移</a:t>
                </a:r>
                <a:r>
                  <a:rPr lang="zh-CN" altLang="en-US" b="1"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输入特征的边缘分布</a:t>
                </a:r>
                <a14:m>
                  <m:oMath xmlns:m="http://schemas.openxmlformats.org/officeDocument/2006/math">
                    <m:r>
                      <a:rPr lang="en-US" altLang="zh-CN" b="0" i="1" smtClean="0">
                        <a:latin typeface="Cambria Math" panose="02040503050406030204" pitchFamily="18" charset="0"/>
                        <a:ea typeface="宋体" panose="02010600030101010101" pitchFamily="2" charset="-122"/>
                      </a:rPr>
                      <m:t>𝑃</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𝑥</m:t>
                    </m:r>
                    <m:r>
                      <a:rPr lang="en-US" altLang="zh-CN" b="0" i="1" smtClean="0">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发生变化，但条件分布</a:t>
                </a:r>
                <a14:m>
                  <m:oMath xmlns:m="http://schemas.openxmlformats.org/officeDocument/2006/math">
                    <m:r>
                      <a:rPr lang="en-US" altLang="zh-CN" b="0" i="1" smtClean="0">
                        <a:latin typeface="Cambria Math" panose="02040503050406030204" pitchFamily="18" charset="0"/>
                        <a:ea typeface="宋体" panose="02010600030101010101" pitchFamily="2" charset="-122"/>
                      </a:rPr>
                      <m:t>𝑃</m:t>
                    </m:r>
                    <m:r>
                      <a:rPr lang="en-US" altLang="zh-CN" i="1">
                        <a:latin typeface="Cambria Math" panose="02040503050406030204" pitchFamily="18" charset="0"/>
                        <a:ea typeface="宋体" panose="02010600030101010101" pitchFamily="2" charset="-122"/>
                      </a:rPr>
                      <m:t>(</m:t>
                    </m:r>
                    <m:r>
                      <m:rPr>
                        <m:sty m:val="p"/>
                      </m:rPr>
                      <a:rPr lang="en-US" altLang="zh-CN" i="1" smtClean="0">
                        <a:latin typeface="Cambria Math" panose="02040503050406030204" pitchFamily="18" charset="0"/>
                        <a:ea typeface="宋体" panose="02010600030101010101" pitchFamily="2" charset="-122"/>
                      </a:rPr>
                      <m:t>y</m:t>
                    </m:r>
                    <m:r>
                      <a:rPr lang="en-US" altLang="zh-CN" i="1" smtClean="0">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𝑥</m:t>
                    </m:r>
                    <m:r>
                      <a:rPr lang="en-US" altLang="zh-CN" i="1">
                        <a:latin typeface="Cambria Math" panose="02040503050406030204" pitchFamily="18" charset="0"/>
                        <a:ea typeface="宋体" panose="02010600030101010101" pitchFamily="2" charset="-122"/>
                      </a:rPr>
                      <m:t>)</m:t>
                    </m:r>
                  </m:oMath>
                </a14:m>
                <a:r>
                  <a:rPr lang="zh-CN" altLang="en-US" dirty="0">
                    <a:latin typeface="宋体" panose="02010600030101010101" pitchFamily="2" charset="-122"/>
                    <a:ea typeface="宋体" panose="02010600030101010101" pitchFamily="2" charset="-122"/>
                  </a:rPr>
                  <a:t>保持不变。</a:t>
                </a:r>
                <a:r>
                  <a:rPr lang="en-US" altLang="zh-CN" dirty="0">
                    <a:ea typeface="宋体" panose="02010600030101010101" pitchFamily="2" charset="-122"/>
                  </a:rPr>
                  <a:t> </a:t>
                </a:r>
              </a:p>
              <a:p>
                <a:pPr>
                  <a:lnSpc>
                    <a:spcPct val="120000"/>
                  </a:lnSpc>
                  <a:spcBef>
                    <a:spcPts val="600"/>
                  </a:spcBef>
                  <a:spcAft>
                    <a:spcPts val="1800"/>
                  </a:spcAft>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𝑃</m:t>
                          </m:r>
                        </m:e>
                        <m:sub>
                          <m:r>
                            <a:rPr lang="en-US" altLang="zh-CN" b="0" i="1" smtClean="0">
                              <a:latin typeface="Cambria Math" panose="02040503050406030204" pitchFamily="18" charset="0"/>
                              <a:ea typeface="宋体" panose="02010600030101010101" pitchFamily="2" charset="-122"/>
                            </a:rPr>
                            <m:t>𝑡𝑟𝑎𝑖𝑛</m:t>
                          </m:r>
                        </m:sub>
                      </m:sSub>
                      <m:d>
                        <m:dPr>
                          <m:ctrlPr>
                            <a:rPr lang="en-US" altLang="zh-CN" i="1" smtClean="0">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𝑥</m:t>
                          </m:r>
                        </m:e>
                      </m:d>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𝑃</m:t>
                          </m:r>
                        </m:e>
                        <m:sub>
                          <m:r>
                            <a:rPr lang="en-US" altLang="zh-CN" b="0" i="1" smtClean="0">
                              <a:latin typeface="Cambria Math" panose="02040503050406030204" pitchFamily="18" charset="0"/>
                              <a:ea typeface="宋体" panose="02010600030101010101" pitchFamily="2" charset="-122"/>
                            </a:rPr>
                            <m:t>𝑡𝑒𝑠𝑡</m:t>
                          </m:r>
                        </m:sub>
                      </m:sSub>
                      <m:d>
                        <m:dPr>
                          <m:ctrlPr>
                            <a:rPr lang="en-US" altLang="zh-CN" i="1">
                              <a:latin typeface="Cambria Math" panose="02040503050406030204" pitchFamily="18" charset="0"/>
                              <a:ea typeface="宋体" panose="02010600030101010101" pitchFamily="2" charset="-122"/>
                            </a:rPr>
                          </m:ctrlPr>
                        </m:dPr>
                        <m:e>
                          <m:r>
                            <a:rPr lang="en-US" altLang="zh-CN" i="1">
                              <a:latin typeface="Cambria Math" panose="02040503050406030204" pitchFamily="18" charset="0"/>
                              <a:ea typeface="宋体" panose="02010600030101010101" pitchFamily="2" charset="-122"/>
                            </a:rPr>
                            <m:t>𝑥</m:t>
                          </m:r>
                        </m:e>
                      </m:d>
                      <m:r>
                        <a:rPr lang="en-US" altLang="zh-CN" b="0" i="1" smtClean="0">
                          <a:latin typeface="Cambria Math" panose="02040503050406030204" pitchFamily="18" charset="0"/>
                          <a:ea typeface="宋体" panose="02010600030101010101" pitchFamily="2" charset="-122"/>
                        </a:rPr>
                        <m:t>,  </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𝑃</m:t>
                          </m:r>
                        </m:e>
                        <m:sub>
                          <m:r>
                            <a:rPr lang="en-US" altLang="zh-CN" i="1">
                              <a:latin typeface="Cambria Math" panose="02040503050406030204" pitchFamily="18" charset="0"/>
                              <a:ea typeface="宋体" panose="02010600030101010101" pitchFamily="2" charset="-122"/>
                            </a:rPr>
                            <m:t>𝑡𝑟𝑎𝑖𝑛</m:t>
                          </m:r>
                        </m:sub>
                      </m:sSub>
                      <m:d>
                        <m:dPr>
                          <m:ctrlPr>
                            <a:rPr lang="en-US" altLang="zh-CN" i="1">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𝑦</m:t>
                          </m:r>
                        </m:e>
                        <m:e>
                          <m:r>
                            <a:rPr lang="en-US" altLang="zh-CN" i="1">
                              <a:latin typeface="Cambria Math" panose="02040503050406030204" pitchFamily="18" charset="0"/>
                              <a:ea typeface="宋体" panose="02010600030101010101" pitchFamily="2" charset="-122"/>
                            </a:rPr>
                            <m:t>𝑥</m:t>
                          </m:r>
                        </m:e>
                      </m:d>
                      <m:r>
                        <a:rPr lang="en-US" altLang="zh-CN" b="0" i="1" smtClean="0">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𝑃</m:t>
                          </m:r>
                        </m:e>
                        <m:sub>
                          <m:r>
                            <a:rPr lang="en-US" altLang="zh-CN" i="1">
                              <a:latin typeface="Cambria Math" panose="02040503050406030204" pitchFamily="18" charset="0"/>
                              <a:ea typeface="宋体" panose="02010600030101010101" pitchFamily="2" charset="-122"/>
                            </a:rPr>
                            <m:t>𝑡𝑒𝑠𝑡</m:t>
                          </m:r>
                        </m:sub>
                      </m:sSub>
                      <m:d>
                        <m:dPr>
                          <m:ctrlPr>
                            <a:rPr lang="en-US" altLang="zh-CN" i="1">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𝑦</m:t>
                          </m:r>
                        </m:e>
                        <m:e>
                          <m:r>
                            <a:rPr lang="en-US" altLang="zh-CN" i="1">
                              <a:latin typeface="Cambria Math" panose="02040503050406030204" pitchFamily="18" charset="0"/>
                              <a:ea typeface="宋体" panose="02010600030101010101" pitchFamily="2" charset="-122"/>
                            </a:rPr>
                            <m:t>𝑥</m:t>
                          </m:r>
                        </m:e>
                      </m:d>
                    </m:oMath>
                  </m:oMathPara>
                </a14:m>
                <a:endParaRPr lang="en-US" altLang="zh-CN" dirty="0">
                  <a:ea typeface="宋体" panose="02010600030101010101" pitchFamily="2" charset="-122"/>
                </a:endParaRPr>
              </a:p>
              <a:p>
                <a:pPr marL="285750" indent="-285750">
                  <a:lnSpc>
                    <a:spcPct val="120000"/>
                  </a:lnSpc>
                  <a:spcBef>
                    <a:spcPts val="1200"/>
                  </a:spcBef>
                  <a:spcAft>
                    <a:spcPts val="1200"/>
                  </a:spcAft>
                  <a:buFont typeface="Wingdings" panose="05000000000000000000" pitchFamily="2" charset="2"/>
                  <a:buChar char="u"/>
                </a:pPr>
                <a:r>
                  <a:rPr lang="zh-CN" altLang="en-US" dirty="0">
                    <a:latin typeface="宋体" panose="02010600030101010101" pitchFamily="2" charset="-122"/>
                    <a:ea typeface="宋体" panose="02010600030101010101" pitchFamily="2" charset="-122"/>
                  </a:rPr>
                  <a:t>标签偏移：</a:t>
                </a:r>
                <a:r>
                  <a:rPr lang="zh-CN" altLang="en-US" dirty="0">
                    <a:ea typeface="宋体" panose="02010600030101010101" pitchFamily="2" charset="-122"/>
                  </a:rPr>
                  <a:t>标签的边缘分布</a:t>
                </a:r>
                <a14:m>
                  <m:oMath xmlns:m="http://schemas.openxmlformats.org/officeDocument/2006/math">
                    <m:r>
                      <a:rPr lang="en-US" altLang="zh-CN" b="0" i="1" smtClean="0">
                        <a:latin typeface="Cambria Math" panose="02040503050406030204" pitchFamily="18" charset="0"/>
                        <a:ea typeface="宋体" panose="02010600030101010101" pitchFamily="2" charset="-122"/>
                      </a:rPr>
                      <m:t>𝑃</m:t>
                    </m:r>
                    <m:r>
                      <a:rPr lang="en-US" altLang="zh-CN" b="0" i="1" smtClean="0">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𝑦</m:t>
                    </m:r>
                    <m:r>
                      <a:rPr lang="en-US" altLang="zh-CN" b="0" i="1" smtClean="0">
                        <a:latin typeface="Cambria Math" panose="02040503050406030204" pitchFamily="18" charset="0"/>
                        <a:ea typeface="宋体" panose="02010600030101010101" pitchFamily="2" charset="-122"/>
                      </a:rPr>
                      <m:t>)</m:t>
                    </m:r>
                  </m:oMath>
                </a14:m>
                <a:r>
                  <a:rPr lang="zh-CN" altLang="en-US" dirty="0">
                    <a:ea typeface="宋体" panose="02010600030101010101" pitchFamily="2" charset="-122"/>
                  </a:rPr>
                  <a:t>发生变化，但条件分布 </a:t>
                </a:r>
                <a14:m>
                  <m:oMath xmlns:m="http://schemas.openxmlformats.org/officeDocument/2006/math">
                    <m:r>
                      <a:rPr lang="en-US" altLang="zh-CN" i="1">
                        <a:latin typeface="Cambria Math" panose="02040503050406030204" pitchFamily="18" charset="0"/>
                        <a:ea typeface="宋体" panose="02010600030101010101" pitchFamily="2" charset="-122"/>
                      </a:rPr>
                      <m:t>𝑃</m:t>
                    </m:r>
                    <m:r>
                      <a:rPr lang="en-US" altLang="zh-CN" i="1">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𝑥</m:t>
                    </m:r>
                    <m:r>
                      <a:rPr lang="en-US" altLang="zh-CN" i="1">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𝑦</m:t>
                    </m:r>
                    <m:r>
                      <a:rPr lang="en-US" altLang="zh-CN" i="1">
                        <a:latin typeface="Cambria Math" panose="02040503050406030204" pitchFamily="18" charset="0"/>
                        <a:ea typeface="宋体" panose="02010600030101010101" pitchFamily="2" charset="-122"/>
                      </a:rPr>
                      <m:t>)</m:t>
                    </m:r>
                  </m:oMath>
                </a14:m>
                <a:r>
                  <a:rPr lang="zh-CN" altLang="en-US" dirty="0">
                    <a:ea typeface="宋体" panose="02010600030101010101" pitchFamily="2" charset="-122"/>
                  </a:rPr>
                  <a:t>保持不变。</a:t>
                </a:r>
                <a:endParaRPr lang="en-US" altLang="zh-CN" i="1" dirty="0">
                  <a:latin typeface="Cambria Math" panose="02040503050406030204" pitchFamily="18" charset="0"/>
                  <a:ea typeface="宋体" panose="02010600030101010101" pitchFamily="2" charset="-122"/>
                </a:endParaRPr>
              </a:p>
              <a:p>
                <a:pPr>
                  <a:lnSpc>
                    <a:spcPct val="120000"/>
                  </a:lnSpc>
                  <a:spcBef>
                    <a:spcPts val="1200"/>
                  </a:spcBef>
                  <a:spcAft>
                    <a:spcPts val="1800"/>
                  </a:spcAft>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𝑃</m:t>
                          </m:r>
                        </m:e>
                        <m:sub>
                          <m:r>
                            <a:rPr lang="en-US" altLang="zh-CN" i="1">
                              <a:latin typeface="Cambria Math" panose="02040503050406030204" pitchFamily="18" charset="0"/>
                              <a:ea typeface="宋体" panose="02010600030101010101" pitchFamily="2" charset="-122"/>
                            </a:rPr>
                            <m:t>𝑡𝑟𝑎𝑖𝑛</m:t>
                          </m:r>
                        </m:sub>
                      </m:sSub>
                      <m:d>
                        <m:dPr>
                          <m:ctrlPr>
                            <a:rPr lang="en-US" altLang="zh-CN" i="1">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𝑦</m:t>
                          </m:r>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𝑃</m:t>
                          </m:r>
                        </m:e>
                        <m:sub>
                          <m:r>
                            <a:rPr lang="en-US" altLang="zh-CN" i="1">
                              <a:latin typeface="Cambria Math" panose="02040503050406030204" pitchFamily="18" charset="0"/>
                              <a:ea typeface="宋体" panose="02010600030101010101" pitchFamily="2" charset="-122"/>
                            </a:rPr>
                            <m:t>𝑡𝑒𝑠𝑡</m:t>
                          </m:r>
                        </m:sub>
                      </m:sSub>
                      <m:d>
                        <m:dPr>
                          <m:ctrlPr>
                            <a:rPr lang="en-US" altLang="zh-CN" i="1">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𝑦</m:t>
                          </m:r>
                        </m:e>
                      </m:d>
                      <m:r>
                        <a:rPr lang="en-US" altLang="zh-CN" i="1">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  </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𝑃</m:t>
                          </m:r>
                        </m:e>
                        <m:sub>
                          <m:r>
                            <a:rPr lang="en-US" altLang="zh-CN" i="1">
                              <a:latin typeface="Cambria Math" panose="02040503050406030204" pitchFamily="18" charset="0"/>
                              <a:ea typeface="宋体" panose="02010600030101010101" pitchFamily="2" charset="-122"/>
                            </a:rPr>
                            <m:t>𝑡𝑟𝑎𝑖𝑛</m:t>
                          </m:r>
                        </m:sub>
                      </m:sSub>
                      <m:d>
                        <m:dPr>
                          <m:ctrlPr>
                            <a:rPr lang="en-US" altLang="zh-CN" i="1">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𝑥</m:t>
                          </m:r>
                        </m:e>
                        <m:e>
                          <m:r>
                            <a:rPr lang="en-US" altLang="zh-CN" b="0" i="1" smtClean="0">
                              <a:latin typeface="Cambria Math" panose="02040503050406030204" pitchFamily="18" charset="0"/>
                              <a:ea typeface="宋体" panose="02010600030101010101" pitchFamily="2" charset="-122"/>
                            </a:rPr>
                            <m:t>𝑦</m:t>
                          </m:r>
                        </m:e>
                      </m:d>
                      <m:r>
                        <a:rPr lang="en-US" altLang="zh-CN" b="0" i="1" smtClean="0">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𝑃</m:t>
                          </m:r>
                        </m:e>
                        <m:sub>
                          <m:r>
                            <a:rPr lang="en-US" altLang="zh-CN" i="1">
                              <a:latin typeface="Cambria Math" panose="02040503050406030204" pitchFamily="18" charset="0"/>
                              <a:ea typeface="宋体" panose="02010600030101010101" pitchFamily="2" charset="-122"/>
                            </a:rPr>
                            <m:t>𝑡𝑒𝑠𝑡</m:t>
                          </m:r>
                        </m:sub>
                      </m:sSub>
                      <m:r>
                        <a:rPr lang="en-US" altLang="zh-CN" i="1">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𝑥</m:t>
                      </m:r>
                      <m:r>
                        <a:rPr lang="en-US" altLang="zh-CN" i="1">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𝑦</m:t>
                      </m:r>
                      <m:r>
                        <a:rPr lang="en-US" altLang="zh-CN" i="1">
                          <a:latin typeface="Cambria Math" panose="02040503050406030204" pitchFamily="18" charset="0"/>
                          <a:ea typeface="宋体" panose="02010600030101010101" pitchFamily="2" charset="-122"/>
                        </a:rPr>
                        <m:t>)</m:t>
                      </m:r>
                    </m:oMath>
                  </m:oMathPara>
                </a14:m>
                <a:endParaRPr lang="en-US" altLang="zh-CN" dirty="0">
                  <a:ea typeface="宋体" panose="02010600030101010101" pitchFamily="2" charset="-122"/>
                </a:endParaRPr>
              </a:p>
              <a:p>
                <a:pPr marL="285750" indent="-285750">
                  <a:lnSpc>
                    <a:spcPct val="120000"/>
                  </a:lnSpc>
                  <a:spcBef>
                    <a:spcPts val="1200"/>
                  </a:spcBef>
                  <a:spcAft>
                    <a:spcPts val="1200"/>
                  </a:spcAft>
                  <a:buFont typeface="Wingdings" panose="05000000000000000000" pitchFamily="2" charset="2"/>
                  <a:buChar char="u"/>
                </a:pPr>
                <a:r>
                  <a:rPr lang="zh-CN" altLang="en-US" b="1" dirty="0">
                    <a:solidFill>
                      <a:srgbClr val="C00000"/>
                    </a:solidFill>
                    <a:latin typeface="宋体" panose="02010600030101010101" pitchFamily="2" charset="-122"/>
                    <a:ea typeface="宋体" panose="02010600030101010101" pitchFamily="2" charset="-122"/>
                  </a:rPr>
                  <a:t>语义偏移：</a:t>
                </a:r>
                <a:r>
                  <a:rPr lang="zh-CN" altLang="en-US" dirty="0">
                    <a:ea typeface="宋体" panose="02010600030101010101" pitchFamily="2" charset="-122"/>
                  </a:rPr>
                  <a:t>标签空间 </a:t>
                </a:r>
                <a14:m>
                  <m:oMath xmlns:m="http://schemas.openxmlformats.org/officeDocument/2006/math">
                    <m:r>
                      <a:rPr lang="en-US" altLang="zh-CN" b="1" i="1" smtClean="0">
                        <a:latin typeface="Cambria Math" panose="02040503050406030204" pitchFamily="18" charset="0"/>
                      </a:rPr>
                      <m:t>𝒀</m:t>
                    </m:r>
                  </m:oMath>
                </a14:m>
                <a:r>
                  <a:rPr lang="en-US" altLang="zh-CN" dirty="0">
                    <a:ea typeface="宋体" panose="02010600030101010101" pitchFamily="2" charset="-122"/>
                  </a:rPr>
                  <a:t> </a:t>
                </a:r>
                <a:r>
                  <a:rPr lang="zh-CN" altLang="en-US" dirty="0">
                    <a:ea typeface="宋体" panose="02010600030101010101" pitchFamily="2" charset="-122"/>
                  </a:rPr>
                  <a:t>发生变化，即测试集中可能存在未出现在训练分布中的标签。</a:t>
                </a:r>
                <a:endParaRPr lang="en-US" altLang="zh-CN" dirty="0">
                  <a:ea typeface="宋体" panose="02010600030101010101" pitchFamily="2" charset="-122"/>
                </a:endParaRPr>
              </a:p>
              <a:p>
                <a:pPr>
                  <a:lnSpc>
                    <a:spcPct val="120000"/>
                  </a:lnSpc>
                  <a:spcAft>
                    <a:spcPts val="600"/>
                  </a:spcAft>
                </a:pPr>
                <a14:m>
                  <m:oMathPara xmlns:m="http://schemas.openxmlformats.org/officeDocument/2006/math">
                    <m:oMathParaPr>
                      <m:jc m:val="center"/>
                    </m:oMathParaPr>
                    <m:oMath xmlns:m="http://schemas.openxmlformats.org/officeDocument/2006/math">
                      <m:sSub>
                        <m:sSubPr>
                          <m:ctrlPr>
                            <a:rPr lang="en-US" altLang="zh-CN"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𝑌</m:t>
                          </m:r>
                        </m:e>
                        <m:sub>
                          <m:r>
                            <a:rPr lang="en-US" altLang="zh-CN" b="0" i="1" smtClean="0">
                              <a:latin typeface="Cambria Math" panose="02040503050406030204" pitchFamily="18" charset="0"/>
                              <a:ea typeface="宋体" panose="02010600030101010101" pitchFamily="2" charset="-122"/>
                            </a:rPr>
                            <m:t>𝑡𝑟𝑎𝑖𝑛</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𝑌</m:t>
                          </m:r>
                        </m:e>
                        <m:sub>
                          <m:r>
                            <a:rPr lang="en-US" altLang="zh-CN" b="0" i="1" smtClean="0">
                              <a:latin typeface="Cambria Math" panose="02040503050406030204" pitchFamily="18" charset="0"/>
                              <a:ea typeface="宋体" panose="02010600030101010101" pitchFamily="2" charset="-122"/>
                            </a:rPr>
                            <m:t>𝑡𝑒𝑠𝑡</m:t>
                          </m:r>
                        </m:sub>
                      </m:sSub>
                      <m:r>
                        <a:rPr lang="en-US" altLang="zh-CN" b="0" i="1" smtClean="0">
                          <a:latin typeface="Cambria Math" panose="02040503050406030204" pitchFamily="18" charset="0"/>
                          <a:ea typeface="宋体" panose="02010600030101010101" pitchFamily="2" charset="-122"/>
                        </a:rPr>
                        <m:t>,  </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𝑃</m:t>
                          </m:r>
                        </m:e>
                        <m:sub>
                          <m:r>
                            <a:rPr lang="en-US" altLang="zh-CN" i="1">
                              <a:latin typeface="Cambria Math" panose="02040503050406030204" pitchFamily="18" charset="0"/>
                              <a:ea typeface="宋体" panose="02010600030101010101" pitchFamily="2" charset="-122"/>
                            </a:rPr>
                            <m:t>𝑡𝑟𝑎𝑖𝑛</m:t>
                          </m:r>
                        </m:sub>
                      </m:sSub>
                      <m:r>
                        <a:rPr lang="en-US" altLang="zh-CN" i="1">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𝑦</m:t>
                      </m:r>
                      <m:r>
                        <a:rPr lang="en-US" altLang="zh-CN" b="0" i="1" smtClean="0">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𝑥</m:t>
                      </m:r>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𝑃</m:t>
                          </m:r>
                        </m:e>
                        <m:sub>
                          <m:r>
                            <a:rPr lang="en-US" altLang="zh-CN" i="1">
                              <a:latin typeface="Cambria Math" panose="02040503050406030204" pitchFamily="18" charset="0"/>
                              <a:ea typeface="宋体" panose="02010600030101010101" pitchFamily="2" charset="-122"/>
                            </a:rPr>
                            <m:t>𝑡𝑒𝑠𝑡</m:t>
                          </m:r>
                        </m:sub>
                      </m:sSub>
                      <m:r>
                        <a:rPr lang="en-US" altLang="zh-CN" i="1">
                          <a:latin typeface="Cambria Math" panose="02040503050406030204" pitchFamily="18" charset="0"/>
                          <a:ea typeface="宋体" panose="02010600030101010101" pitchFamily="2" charset="-122"/>
                        </a:rPr>
                        <m:t>(</m:t>
                      </m:r>
                      <m:r>
                        <a:rPr lang="en-US" altLang="zh-CN" b="0" i="1" smtClean="0">
                          <a:latin typeface="Cambria Math" panose="02040503050406030204" pitchFamily="18" charset="0"/>
                          <a:ea typeface="宋体" panose="02010600030101010101" pitchFamily="2" charset="-122"/>
                        </a:rPr>
                        <m:t>𝑦</m:t>
                      </m:r>
                      <m:r>
                        <a:rPr lang="en-US" altLang="zh-CN" b="0" i="1" smtClean="0">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𝑥</m:t>
                      </m:r>
                      <m:r>
                        <a:rPr lang="en-US" altLang="zh-CN" i="1">
                          <a:latin typeface="Cambria Math" panose="02040503050406030204" pitchFamily="18" charset="0"/>
                          <a:ea typeface="宋体" panose="02010600030101010101" pitchFamily="2" charset="-122"/>
                        </a:rPr>
                        <m:t>)</m:t>
                      </m:r>
                    </m:oMath>
                  </m:oMathPara>
                </a14:m>
                <a:endParaRPr lang="en-US" altLang="zh-CN" b="1" dirty="0">
                  <a:latin typeface="宋体" panose="02010600030101010101" pitchFamily="2" charset="-122"/>
                  <a:ea typeface="宋体" panose="02010600030101010101" pitchFamily="2" charset="-122"/>
                </a:endParaRPr>
              </a:p>
            </p:txBody>
          </p:sp>
        </mc:Choice>
        <mc:Fallback>
          <p:sp>
            <p:nvSpPr>
              <p:cNvPr id="3" name="文本框 2">
                <a:extLst>
                  <a:ext uri="{FF2B5EF4-FFF2-40B4-BE49-F238E27FC236}">
                    <a16:creationId xmlns:a16="http://schemas.microsoft.com/office/drawing/2014/main" id="{E0DFA6A7-A199-4412-AA6C-4B3AC5EF1126}"/>
                  </a:ext>
                </a:extLst>
              </p:cNvPr>
              <p:cNvSpPr txBox="1">
                <a:spLocks noRot="1" noChangeAspect="1" noMove="1" noResize="1" noEditPoints="1" noAdjustHandles="1" noChangeArrowheads="1" noChangeShapeType="1" noTextEdit="1"/>
              </p:cNvSpPr>
              <p:nvPr/>
            </p:nvSpPr>
            <p:spPr>
              <a:xfrm>
                <a:off x="381695" y="1143930"/>
                <a:ext cx="11810305" cy="4034951"/>
              </a:xfrm>
              <a:prstGeom prst="rect">
                <a:avLst/>
              </a:prstGeom>
              <a:blipFill>
                <a:blip r:embed="rId4"/>
                <a:stretch>
                  <a:fillRect l="-465" t="-6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2997246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Introduction</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14">
            <a:extLst>
              <a:ext uri="{FF2B5EF4-FFF2-40B4-BE49-F238E27FC236}">
                <a16:creationId xmlns:a16="http://schemas.microsoft.com/office/drawing/2014/main" id="{B89F1FEA-027A-4DE5-8E40-864159CC9E01}"/>
              </a:ext>
            </a:extLst>
          </p:cNvPr>
          <p:cNvSpPr txBox="1"/>
          <p:nvPr/>
        </p:nvSpPr>
        <p:spPr>
          <a:xfrm>
            <a:off x="388805" y="936818"/>
            <a:ext cx="6797541" cy="3211905"/>
          </a:xfrm>
          <a:prstGeom prst="rect">
            <a:avLst/>
          </a:prstGeom>
          <a:noFill/>
        </p:spPr>
        <p:txBody>
          <a:bodyPr wrap="square" rtlCol="0">
            <a:spAutoFit/>
          </a:bodyPr>
          <a:lstStyle/>
          <a:p>
            <a:pPr>
              <a:lnSpc>
                <a:spcPct val="120000"/>
              </a:lnSpc>
              <a:spcAft>
                <a:spcPts val="1800"/>
              </a:spcAft>
            </a:pPr>
            <a:r>
              <a:rPr lang="zh-CN" altLang="en-US" dirty="0">
                <a:latin typeface="Times New Roman" panose="02020603050405020304" pitchFamily="18" charset="0"/>
                <a:ea typeface="宋体" panose="02010600030101010101" pitchFamily="2" charset="-122"/>
              </a:rPr>
              <a:t>协变量偏移和语义偏移两种情况的组合有四种情况：</a:t>
            </a:r>
            <a:endParaRPr lang="en-US" altLang="zh-CN" dirty="0">
              <a:latin typeface="Times New Roman" panose="02020603050405020304" pitchFamily="18" charset="0"/>
              <a:ea typeface="宋体" panose="02010600030101010101" pitchFamily="2" charset="-122"/>
            </a:endParaRPr>
          </a:p>
          <a:p>
            <a:pPr>
              <a:lnSpc>
                <a:spcPct val="120000"/>
              </a:lnSpc>
              <a:spcAft>
                <a:spcPts val="1800"/>
              </a:spcAft>
            </a:pPr>
            <a:r>
              <a:rPr lang="en-US" altLang="zh-CN" dirty="0">
                <a:latin typeface="Times New Roman" panose="02020603050405020304" pitchFamily="18" charset="0"/>
                <a:ea typeface="宋体" panose="02010600030101010101" pitchFamily="2" charset="-122"/>
              </a:rPr>
              <a:t>ID</a:t>
            </a:r>
            <a:r>
              <a:rPr lang="zh-CN" altLang="en-US" dirty="0">
                <a:latin typeface="Times New Roman" panose="02020603050405020304" pitchFamily="18" charset="0"/>
                <a:ea typeface="宋体" panose="02010600030101010101" pitchFamily="2" charset="-122"/>
              </a:rPr>
              <a:t>：无协变量偏移下的已知类</a:t>
            </a:r>
            <a:endParaRPr lang="en-US" altLang="zh-CN" dirty="0">
              <a:latin typeface="Times New Roman" panose="02020603050405020304" pitchFamily="18" charset="0"/>
              <a:ea typeface="宋体" panose="02010600030101010101" pitchFamily="2" charset="-122"/>
            </a:endParaRPr>
          </a:p>
          <a:p>
            <a:pPr>
              <a:lnSpc>
                <a:spcPct val="120000"/>
              </a:lnSpc>
              <a:spcAft>
                <a:spcPts val="1800"/>
              </a:spcAft>
            </a:pPr>
            <a:r>
              <a:rPr lang="en-US" altLang="zh-CN" dirty="0">
                <a:latin typeface="Times New Roman" panose="02020603050405020304" pitchFamily="18" charset="0"/>
                <a:ea typeface="宋体" panose="02010600030101010101" pitchFamily="2" charset="-122"/>
              </a:rPr>
              <a:t>OOD</a:t>
            </a:r>
            <a:r>
              <a:rPr lang="zh-CN" altLang="en-US" dirty="0">
                <a:latin typeface="Times New Roman" panose="02020603050405020304" pitchFamily="18" charset="0"/>
                <a:ea typeface="宋体" panose="02010600030101010101" pitchFamily="2" charset="-122"/>
              </a:rPr>
              <a:t>：无协变量偏移下的未知类</a:t>
            </a:r>
            <a:endParaRPr lang="en-US" altLang="zh-CN" dirty="0">
              <a:latin typeface="Times New Roman" panose="02020603050405020304" pitchFamily="18" charset="0"/>
              <a:ea typeface="宋体" panose="02010600030101010101" pitchFamily="2" charset="-122"/>
            </a:endParaRPr>
          </a:p>
          <a:p>
            <a:pPr>
              <a:lnSpc>
                <a:spcPct val="120000"/>
              </a:lnSpc>
              <a:spcAft>
                <a:spcPts val="1800"/>
              </a:spcAft>
            </a:pPr>
            <a:r>
              <a:rPr lang="en-US" altLang="zh-CN" dirty="0">
                <a:latin typeface="Times New Roman" panose="02020603050405020304" pitchFamily="18" charset="0"/>
                <a:ea typeface="宋体" panose="02010600030101010101" pitchFamily="2" charset="-122"/>
              </a:rPr>
              <a:t>Covariate-shifted ID (</a:t>
            </a:r>
            <a:r>
              <a:rPr lang="en-US" altLang="zh-CN" dirty="0" err="1">
                <a:latin typeface="Times New Roman" panose="02020603050405020304" pitchFamily="18" charset="0"/>
                <a:ea typeface="宋体" panose="02010600030101010101" pitchFamily="2" charset="-122"/>
              </a:rPr>
              <a:t>csID</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协变量偏移下的已知类</a:t>
            </a:r>
            <a:endParaRPr lang="en-US" altLang="zh-CN" dirty="0">
              <a:latin typeface="Times New Roman" panose="02020603050405020304" pitchFamily="18" charset="0"/>
              <a:ea typeface="宋体" panose="02010600030101010101" pitchFamily="2" charset="-122"/>
            </a:endParaRPr>
          </a:p>
          <a:p>
            <a:pPr>
              <a:lnSpc>
                <a:spcPct val="120000"/>
              </a:lnSpc>
              <a:spcAft>
                <a:spcPts val="1800"/>
              </a:spcAft>
            </a:pPr>
            <a:r>
              <a:rPr lang="en-US" altLang="zh-CN" dirty="0">
                <a:latin typeface="Times New Roman" panose="02020603050405020304" pitchFamily="18" charset="0"/>
                <a:ea typeface="宋体" panose="02010600030101010101" pitchFamily="2" charset="-122"/>
              </a:rPr>
              <a:t>Covariate-shifted OOD(</a:t>
            </a:r>
            <a:r>
              <a:rPr lang="en-US" altLang="zh-CN" dirty="0" err="1">
                <a:latin typeface="Times New Roman" panose="02020603050405020304" pitchFamily="18" charset="0"/>
                <a:ea typeface="宋体" panose="02010600030101010101" pitchFamily="2" charset="-122"/>
              </a:rPr>
              <a:t>csOOD</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协变量偏移下的未知类</a:t>
            </a:r>
            <a:endParaRPr lang="en-US" altLang="zh-CN" dirty="0">
              <a:latin typeface="Times New Roman" panose="02020603050405020304" pitchFamily="18" charset="0"/>
              <a:ea typeface="宋体" panose="02010600030101010101" pitchFamily="2" charset="-122"/>
            </a:endParaRPr>
          </a:p>
          <a:p>
            <a:pPr>
              <a:lnSpc>
                <a:spcPct val="120000"/>
              </a:lnSpc>
              <a:spcAft>
                <a:spcPts val="600"/>
              </a:spcAft>
            </a:pPr>
            <a:endParaRPr lang="en-US" altLang="zh-CN" dirty="0">
              <a:latin typeface="Times New Roman" panose="02020603050405020304" pitchFamily="18" charset="0"/>
              <a:ea typeface="宋体" panose="02010600030101010101" pitchFamily="2" charset="-122"/>
            </a:endParaRPr>
          </a:p>
        </p:txBody>
      </p:sp>
      <p:pic>
        <p:nvPicPr>
          <p:cNvPr id="16" name="图片 15">
            <a:extLst>
              <a:ext uri="{FF2B5EF4-FFF2-40B4-BE49-F238E27FC236}">
                <a16:creationId xmlns:a16="http://schemas.microsoft.com/office/drawing/2014/main" id="{B20821CF-5402-4678-8D9E-EEE56174268B}"/>
              </a:ext>
            </a:extLst>
          </p:cNvPr>
          <p:cNvPicPr>
            <a:picLocks noChangeAspect="1"/>
          </p:cNvPicPr>
          <p:nvPr/>
        </p:nvPicPr>
        <p:blipFill>
          <a:blip r:embed="rId4"/>
          <a:stretch>
            <a:fillRect/>
          </a:stretch>
        </p:blipFill>
        <p:spPr>
          <a:xfrm>
            <a:off x="6848176" y="884288"/>
            <a:ext cx="4955019" cy="5505576"/>
          </a:xfrm>
          <a:prstGeom prst="rect">
            <a:avLst/>
          </a:prstGeom>
        </p:spPr>
      </p:pic>
      <p:sp>
        <p:nvSpPr>
          <p:cNvPr id="2" name="矩形: 圆角 1">
            <a:extLst>
              <a:ext uri="{FF2B5EF4-FFF2-40B4-BE49-F238E27FC236}">
                <a16:creationId xmlns:a16="http://schemas.microsoft.com/office/drawing/2014/main" id="{5B1BE407-B81E-4BE0-8051-30A4CCFA3A09}"/>
              </a:ext>
            </a:extLst>
          </p:cNvPr>
          <p:cNvSpPr/>
          <p:nvPr/>
        </p:nvSpPr>
        <p:spPr>
          <a:xfrm>
            <a:off x="256005" y="2494722"/>
            <a:ext cx="5626854" cy="12805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40BE72C3-C224-4617-977D-1EA93171A7EF}"/>
              </a:ext>
            </a:extLst>
          </p:cNvPr>
          <p:cNvSpPr txBox="1"/>
          <p:nvPr/>
        </p:nvSpPr>
        <p:spPr>
          <a:xfrm>
            <a:off x="3899677" y="4237519"/>
            <a:ext cx="2248729" cy="395749"/>
          </a:xfrm>
          <a:prstGeom prst="rect">
            <a:avLst/>
          </a:prstGeom>
          <a:noFill/>
        </p:spPr>
        <p:txBody>
          <a:bodyPr wrap="square">
            <a:spAutoFit/>
          </a:bodyPr>
          <a:lstStyle/>
          <a:p>
            <a:pPr algn="ctr">
              <a:lnSpc>
                <a:spcPct val="120000"/>
              </a:lnSpc>
              <a:spcAft>
                <a:spcPts val="1800"/>
              </a:spcAft>
            </a:pPr>
            <a:r>
              <a:rPr lang="en-US" altLang="zh-CN" b="1" dirty="0">
                <a:solidFill>
                  <a:schemeClr val="accent5"/>
                </a:solidFill>
                <a:latin typeface="Times New Roman" panose="02020603050405020304" pitchFamily="18" charset="0"/>
                <a:ea typeface="宋体" panose="02010600030101010101" pitchFamily="2" charset="-122"/>
              </a:rPr>
              <a:t>Open-Set TTA</a:t>
            </a:r>
            <a:endParaRPr lang="en-US" altLang="zh-CN" dirty="0">
              <a:solidFill>
                <a:schemeClr val="accent5"/>
              </a:solidFill>
              <a:latin typeface="Times New Roman" panose="02020603050405020304" pitchFamily="18" charset="0"/>
              <a:ea typeface="宋体" panose="02010600030101010101" pitchFamily="2" charset="-122"/>
            </a:endParaRPr>
          </a:p>
        </p:txBody>
      </p:sp>
      <p:sp>
        <p:nvSpPr>
          <p:cNvPr id="23" name="矩形: 圆角 22">
            <a:extLst>
              <a:ext uri="{FF2B5EF4-FFF2-40B4-BE49-F238E27FC236}">
                <a16:creationId xmlns:a16="http://schemas.microsoft.com/office/drawing/2014/main" id="{46031472-D9A8-4AEB-8DA4-0452915E771F}"/>
              </a:ext>
            </a:extLst>
          </p:cNvPr>
          <p:cNvSpPr/>
          <p:nvPr/>
        </p:nvSpPr>
        <p:spPr>
          <a:xfrm>
            <a:off x="388805" y="2641604"/>
            <a:ext cx="5174656" cy="468001"/>
          </a:xfrm>
          <a:prstGeom prst="roundRect">
            <a:avLst/>
          </a:prstGeom>
          <a:noFill/>
          <a:ln w="38100">
            <a:solidFill>
              <a:srgbClr val="FF9D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FA1B50F8-F5D9-4FE8-B157-1D3581C6EFB1}"/>
              </a:ext>
            </a:extLst>
          </p:cNvPr>
          <p:cNvSpPr txBox="1"/>
          <p:nvPr/>
        </p:nvSpPr>
        <p:spPr>
          <a:xfrm>
            <a:off x="4162878" y="2008503"/>
            <a:ext cx="2248729" cy="362022"/>
          </a:xfrm>
          <a:prstGeom prst="rect">
            <a:avLst/>
          </a:prstGeom>
          <a:noFill/>
        </p:spPr>
        <p:txBody>
          <a:bodyPr wrap="square">
            <a:spAutoFit/>
          </a:bodyPr>
          <a:lstStyle/>
          <a:p>
            <a:pPr algn="ctr">
              <a:lnSpc>
                <a:spcPct val="120000"/>
              </a:lnSpc>
              <a:spcAft>
                <a:spcPts val="1800"/>
              </a:spcAft>
            </a:pPr>
            <a:r>
              <a:rPr lang="en-US" altLang="zh-CN" sz="1600" b="1" dirty="0">
                <a:solidFill>
                  <a:srgbClr val="FF9DB7"/>
                </a:solidFill>
                <a:latin typeface="Times New Roman" panose="02020603050405020304" pitchFamily="18" charset="0"/>
                <a:ea typeface="宋体" panose="02010600030101010101" pitchFamily="2" charset="-122"/>
              </a:rPr>
              <a:t>Closed-Set TTA</a:t>
            </a:r>
            <a:endParaRPr lang="en-US" altLang="zh-CN" sz="1600" dirty="0">
              <a:solidFill>
                <a:srgbClr val="FF9DB7"/>
              </a:solidFill>
              <a:latin typeface="Times New Roman" panose="02020603050405020304" pitchFamily="18" charset="0"/>
              <a:ea typeface="宋体" panose="02010600030101010101" pitchFamily="2" charset="-122"/>
            </a:endParaRPr>
          </a:p>
        </p:txBody>
      </p:sp>
      <p:cxnSp>
        <p:nvCxnSpPr>
          <p:cNvPr id="8" name="直接箭头连接符 7">
            <a:extLst>
              <a:ext uri="{FF2B5EF4-FFF2-40B4-BE49-F238E27FC236}">
                <a16:creationId xmlns:a16="http://schemas.microsoft.com/office/drawing/2014/main" id="{111D6F98-790D-47D4-803E-0E30E0D62E39}"/>
              </a:ext>
            </a:extLst>
          </p:cNvPr>
          <p:cNvCxnSpPr>
            <a:stCxn id="24" idx="2"/>
          </p:cNvCxnSpPr>
          <p:nvPr/>
        </p:nvCxnSpPr>
        <p:spPr>
          <a:xfrm flipH="1">
            <a:off x="4760843" y="2370525"/>
            <a:ext cx="526400" cy="256883"/>
          </a:xfrm>
          <a:prstGeom prst="straightConnector1">
            <a:avLst/>
          </a:prstGeom>
          <a:ln w="28575">
            <a:solidFill>
              <a:srgbClr val="FF9DB7"/>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F9DA67EB-8399-42EF-8294-5C7A65FB0A14}"/>
              </a:ext>
            </a:extLst>
          </p:cNvPr>
          <p:cNvCxnSpPr/>
          <p:nvPr/>
        </p:nvCxnSpPr>
        <p:spPr>
          <a:xfrm flipH="1" flipV="1">
            <a:off x="4562061" y="3775222"/>
            <a:ext cx="461981" cy="5783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Introduction</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17" name="图片 16">
            <a:extLst>
              <a:ext uri="{FF2B5EF4-FFF2-40B4-BE49-F238E27FC236}">
                <a16:creationId xmlns:a16="http://schemas.microsoft.com/office/drawing/2014/main" id="{63995E5D-90D2-4D4C-81D0-BC6B5F2823C3}"/>
              </a:ext>
            </a:extLst>
          </p:cNvPr>
          <p:cNvPicPr>
            <a:picLocks noChangeAspect="1"/>
          </p:cNvPicPr>
          <p:nvPr/>
        </p:nvPicPr>
        <p:blipFill rotWithShape="1">
          <a:blip r:embed="rId4"/>
          <a:srcRect b="25603"/>
          <a:stretch/>
        </p:blipFill>
        <p:spPr>
          <a:xfrm>
            <a:off x="7629387" y="922028"/>
            <a:ext cx="3993380" cy="2801197"/>
          </a:xfrm>
          <a:prstGeom prst="rect">
            <a:avLst/>
          </a:prstGeom>
        </p:spPr>
      </p:pic>
      <p:pic>
        <p:nvPicPr>
          <p:cNvPr id="4" name="图片 3">
            <a:extLst>
              <a:ext uri="{FF2B5EF4-FFF2-40B4-BE49-F238E27FC236}">
                <a16:creationId xmlns:a16="http://schemas.microsoft.com/office/drawing/2014/main" id="{2F879863-7F3B-46FC-A463-6C544C0CBC6B}"/>
              </a:ext>
            </a:extLst>
          </p:cNvPr>
          <p:cNvPicPr>
            <a:picLocks noChangeAspect="1"/>
          </p:cNvPicPr>
          <p:nvPr/>
        </p:nvPicPr>
        <p:blipFill rotWithShape="1">
          <a:blip r:embed="rId5"/>
          <a:srcRect b="4159"/>
          <a:stretch/>
        </p:blipFill>
        <p:spPr>
          <a:xfrm>
            <a:off x="5684182" y="3768804"/>
            <a:ext cx="6507818" cy="2801196"/>
          </a:xfrm>
          <a:prstGeom prst="rect">
            <a:avLst/>
          </a:prstGeom>
        </p:spPr>
      </p:pic>
      <p:sp>
        <p:nvSpPr>
          <p:cNvPr id="15" name="文本框 14">
            <a:extLst>
              <a:ext uri="{FF2B5EF4-FFF2-40B4-BE49-F238E27FC236}">
                <a16:creationId xmlns:a16="http://schemas.microsoft.com/office/drawing/2014/main" id="{4A920239-71DF-4092-9480-0BB2E3CA9F4B}"/>
              </a:ext>
            </a:extLst>
          </p:cNvPr>
          <p:cNvSpPr txBox="1"/>
          <p:nvPr/>
        </p:nvSpPr>
        <p:spPr>
          <a:xfrm>
            <a:off x="124907" y="940820"/>
            <a:ext cx="7746475" cy="2325701"/>
          </a:xfrm>
          <a:prstGeom prst="rect">
            <a:avLst/>
          </a:prstGeom>
          <a:noFill/>
        </p:spPr>
        <p:txBody>
          <a:bodyPr wrap="square">
            <a:spAutoFit/>
          </a:bodyPr>
          <a:lstStyle/>
          <a:p>
            <a:pPr>
              <a:lnSpc>
                <a:spcPct val="120000"/>
              </a:lnSpc>
              <a:spcAft>
                <a:spcPts val="1800"/>
              </a:spcAft>
            </a:pPr>
            <a:r>
              <a:rPr lang="en-US" altLang="zh-CN" dirty="0">
                <a:latin typeface="Times New Roman" panose="02020603050405020304" pitchFamily="18" charset="0"/>
                <a:ea typeface="宋体" panose="02010600030101010101" pitchFamily="2" charset="-122"/>
              </a:rPr>
              <a:t>Test-Time Adaptation(TTA):</a:t>
            </a:r>
            <a:r>
              <a:rPr lang="zh-CN" altLang="en-US" dirty="0">
                <a:latin typeface="宋体" panose="02010600030101010101" pitchFamily="2" charset="-122"/>
                <a:ea typeface="宋体" panose="02010600030101010101" pitchFamily="2" charset="-122"/>
              </a:rPr>
              <a:t>通过在推理阶段仅利用未标注的目标域数据动态调整模型参数，以应对分布偏移，从而提升模型的泛化性能。</a:t>
            </a:r>
            <a:endParaRPr lang="en-US" altLang="zh-CN" dirty="0">
              <a:latin typeface="宋体" panose="02010600030101010101" pitchFamily="2" charset="-122"/>
              <a:ea typeface="宋体" panose="02010600030101010101" pitchFamily="2" charset="-122"/>
            </a:endParaRPr>
          </a:p>
          <a:p>
            <a:pPr>
              <a:lnSpc>
                <a:spcPct val="120000"/>
              </a:lnSpc>
              <a:spcAft>
                <a:spcPts val="1800"/>
              </a:spcAft>
            </a:pPr>
            <a:r>
              <a:rPr lang="zh-CN" altLang="en-US" dirty="0">
                <a:latin typeface="宋体" panose="02010600030101010101" pitchFamily="2" charset="-122"/>
                <a:ea typeface="宋体" panose="02010600030101010101" pitchFamily="2" charset="-122"/>
              </a:rPr>
              <a:t>现有</a:t>
            </a:r>
            <a:r>
              <a:rPr lang="en-US" altLang="zh-CN" dirty="0">
                <a:latin typeface="Times New Roman" panose="02020603050405020304" pitchFamily="18" charset="0"/>
                <a:ea typeface="宋体" panose="02010600030101010101" pitchFamily="2" charset="-122"/>
              </a:rPr>
              <a:t>TTA</a:t>
            </a:r>
            <a:r>
              <a:rPr lang="zh-CN" altLang="en-US" dirty="0">
                <a:latin typeface="Times New Roman" panose="02020603050405020304" pitchFamily="18" charset="0"/>
                <a:ea typeface="宋体" panose="02010600030101010101" pitchFamily="2" charset="-122"/>
              </a:rPr>
              <a:t>方法大多通过校准</a:t>
            </a:r>
            <a:r>
              <a:rPr lang="en-US" altLang="zh-CN" dirty="0">
                <a:latin typeface="Times New Roman" panose="02020603050405020304" pitchFamily="18" charset="0"/>
                <a:ea typeface="宋体" panose="02010600030101010101" pitchFamily="2" charset="-122"/>
              </a:rPr>
              <a:t>BN</a:t>
            </a:r>
            <a:r>
              <a:rPr lang="zh-CN" altLang="en-US" dirty="0">
                <a:latin typeface="Times New Roman" panose="02020603050405020304" pitchFamily="18" charset="0"/>
                <a:ea typeface="宋体" panose="02010600030101010101" pitchFamily="2" charset="-122"/>
              </a:rPr>
              <a:t>层统计信息，使用熵最小化策略更新模型。</a:t>
            </a:r>
            <a:endParaRPr lang="en-US" altLang="zh-CN" dirty="0">
              <a:latin typeface="Times New Roman" panose="02020603050405020304" pitchFamily="18" charset="0"/>
              <a:ea typeface="宋体" panose="02010600030101010101" pitchFamily="2" charset="-122"/>
            </a:endParaRPr>
          </a:p>
          <a:p>
            <a:pPr>
              <a:lnSpc>
                <a:spcPct val="120000"/>
              </a:lnSpc>
              <a:spcAft>
                <a:spcPts val="1200"/>
              </a:spcAft>
            </a:pPr>
            <a:r>
              <a:rPr lang="zh-CN" altLang="en-US" b="1" i="1" dirty="0">
                <a:solidFill>
                  <a:schemeClr val="accent2">
                    <a:lumMod val="75000"/>
                  </a:schemeClr>
                </a:solidFill>
                <a:latin typeface="宋体" panose="02010600030101010101" pitchFamily="2" charset="-122"/>
                <a:ea typeface="宋体" panose="02010600030101010101" pitchFamily="2" charset="-122"/>
              </a:rPr>
              <a:t>然而，大多数现有的</a:t>
            </a:r>
            <a:r>
              <a:rPr lang="en-US" altLang="zh-CN" b="1" i="1" dirty="0">
                <a:solidFill>
                  <a:schemeClr val="accent2">
                    <a:lumMod val="75000"/>
                  </a:schemeClr>
                </a:solidFill>
                <a:latin typeface="宋体" panose="02010600030101010101" pitchFamily="2" charset="-122"/>
                <a:ea typeface="宋体" panose="02010600030101010101" pitchFamily="2" charset="-122"/>
              </a:rPr>
              <a:t>TTA</a:t>
            </a:r>
            <a:r>
              <a:rPr lang="zh-CN" altLang="en-US" b="1" i="1" dirty="0">
                <a:solidFill>
                  <a:schemeClr val="accent2">
                    <a:lumMod val="75000"/>
                  </a:schemeClr>
                </a:solidFill>
                <a:latin typeface="宋体" panose="02010600030101010101" pitchFamily="2" charset="-122"/>
                <a:ea typeface="宋体" panose="02010600030101010101" pitchFamily="2" charset="-122"/>
              </a:rPr>
              <a:t>方法只专注于解决协变量漂移，而忽略了语义漂移</a:t>
            </a:r>
          </a:p>
          <a:p>
            <a:pPr marL="285750" indent="-285750">
              <a:lnSpc>
                <a:spcPct val="120000"/>
              </a:lnSpc>
              <a:spcAft>
                <a:spcPts val="600"/>
              </a:spcAft>
              <a:buFont typeface="Arial" panose="020B0604020202020204" pitchFamily="34" charset="0"/>
              <a:buChar char="•"/>
            </a:pPr>
            <a:endParaRPr lang="en-US" altLang="zh-CN" dirty="0">
              <a:latin typeface="宋体" panose="02010600030101010101" pitchFamily="2" charset="-122"/>
              <a:ea typeface="宋体" panose="02010600030101010101" pitchFamily="2" charset="-122"/>
            </a:endParaRPr>
          </a:p>
        </p:txBody>
      </p:sp>
      <p:sp>
        <p:nvSpPr>
          <p:cNvPr id="20" name="文本框 19">
            <a:extLst>
              <a:ext uri="{FF2B5EF4-FFF2-40B4-BE49-F238E27FC236}">
                <a16:creationId xmlns:a16="http://schemas.microsoft.com/office/drawing/2014/main" id="{5C71A358-1B59-40AD-87DE-76EFAFE95DCE}"/>
              </a:ext>
            </a:extLst>
          </p:cNvPr>
          <p:cNvSpPr txBox="1"/>
          <p:nvPr/>
        </p:nvSpPr>
        <p:spPr>
          <a:xfrm>
            <a:off x="124907" y="2904345"/>
            <a:ext cx="5559275" cy="2233368"/>
          </a:xfrm>
          <a:prstGeom prst="rect">
            <a:avLst/>
          </a:prstGeom>
          <a:noFill/>
        </p:spPr>
        <p:txBody>
          <a:bodyPr wrap="square">
            <a:spAutoFit/>
          </a:bodyPr>
          <a:lstStyle/>
          <a:p>
            <a:pPr>
              <a:lnSpc>
                <a:spcPct val="120000"/>
              </a:lnSpc>
              <a:spcAft>
                <a:spcPts val="600"/>
              </a:spcAft>
            </a:pPr>
            <a:r>
              <a:rPr lang="zh-CN" altLang="en-US" sz="2000" b="1" dirty="0">
                <a:latin typeface="宋体" panose="02010600030101010101" pitchFamily="2" charset="-122"/>
                <a:ea typeface="宋体" panose="02010600030101010101" pitchFamily="2" charset="-122"/>
              </a:rPr>
              <a:t>性能下降：</a:t>
            </a:r>
            <a:endParaRPr lang="en-US" altLang="zh-CN" sz="2000" b="1" dirty="0">
              <a:latin typeface="宋体" panose="02010600030101010101" pitchFamily="2" charset="-122"/>
              <a:ea typeface="宋体" panose="02010600030101010101" pitchFamily="2" charset="-122"/>
            </a:endParaRPr>
          </a:p>
          <a:p>
            <a:pPr marL="285750" indent="-285750">
              <a:lnSpc>
                <a:spcPct val="120000"/>
              </a:lnSpc>
              <a:spcAft>
                <a:spcPts val="600"/>
              </a:spcAft>
              <a:buFont typeface="Arial" panose="020B0604020202020204" pitchFamily="34" charset="0"/>
              <a:buChar char="•"/>
            </a:pPr>
            <a:r>
              <a:rPr lang="zh-CN" altLang="en-US" dirty="0">
                <a:latin typeface="宋体" panose="02010600030101010101" pitchFamily="2" charset="-122"/>
                <a:ea typeface="宋体" panose="02010600030101010101" pitchFamily="2" charset="-122"/>
              </a:rPr>
              <a:t>引入未知类的样本会导致模型对归一化统计量的错误估计，从而导致仿射参数的更新存在误差</a:t>
            </a:r>
            <a:endParaRPr lang="en-US" altLang="zh-CN" dirty="0">
              <a:latin typeface="宋体" panose="02010600030101010101" pitchFamily="2" charset="-122"/>
              <a:ea typeface="宋体" panose="02010600030101010101" pitchFamily="2" charset="-122"/>
            </a:endParaRPr>
          </a:p>
          <a:p>
            <a:pPr marL="285750" indent="-285750">
              <a:lnSpc>
                <a:spcPct val="120000"/>
              </a:lnSpc>
              <a:spcAft>
                <a:spcPts val="600"/>
              </a:spcAft>
              <a:buFont typeface="Arial" panose="020B0604020202020204" pitchFamily="34" charset="0"/>
              <a:buChar char="•"/>
            </a:pPr>
            <a:r>
              <a:rPr lang="zh-CN" altLang="en-US" dirty="0">
                <a:latin typeface="宋体" panose="02010600030101010101" pitchFamily="2" charset="-122"/>
                <a:ea typeface="宋体" panose="02010600030101010101" pitchFamily="2" charset="-122"/>
              </a:rPr>
              <a:t>对未知类样本的熵最小化迫使模型输出可信的预测，从而破坏模型的置信度并导致模型区分已知类和未知类的能力下降</a:t>
            </a:r>
            <a:endParaRPr lang="en-US" altLang="zh-CN"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674116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Method</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2" name="图片 1">
            <a:extLst>
              <a:ext uri="{FF2B5EF4-FFF2-40B4-BE49-F238E27FC236}">
                <a16:creationId xmlns:a16="http://schemas.microsoft.com/office/drawing/2014/main" id="{03E80941-3369-4132-9134-70C532A0E8F4}"/>
              </a:ext>
            </a:extLst>
          </p:cNvPr>
          <p:cNvPicPr>
            <a:picLocks noChangeAspect="1"/>
          </p:cNvPicPr>
          <p:nvPr/>
        </p:nvPicPr>
        <p:blipFill>
          <a:blip r:embed="rId4"/>
          <a:stretch>
            <a:fillRect/>
          </a:stretch>
        </p:blipFill>
        <p:spPr>
          <a:xfrm>
            <a:off x="160947" y="1021382"/>
            <a:ext cx="11870106" cy="50481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674116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Method</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4" name="文本框 13">
            <a:extLst>
              <a:ext uri="{FF2B5EF4-FFF2-40B4-BE49-F238E27FC236}">
                <a16:creationId xmlns:a16="http://schemas.microsoft.com/office/drawing/2014/main" id="{B8D03607-DEF3-45B1-944A-5CE126442D9A}"/>
              </a:ext>
            </a:extLst>
          </p:cNvPr>
          <p:cNvSpPr txBox="1"/>
          <p:nvPr/>
        </p:nvSpPr>
        <p:spPr>
          <a:xfrm>
            <a:off x="592554" y="874387"/>
            <a:ext cx="4158740" cy="461665"/>
          </a:xfrm>
          <a:prstGeom prst="rect">
            <a:avLst/>
          </a:prstGeom>
          <a:noFill/>
        </p:spPr>
        <p:txBody>
          <a:bodyPr wrap="square">
            <a:spAutoFit/>
          </a:bodyPr>
          <a:lstStyle/>
          <a:p>
            <a:r>
              <a:rPr lang="zh-CN" altLang="en-US" sz="2400" b="1" i="1" dirty="0">
                <a:latin typeface="Times New Roman" panose="02020603050405020304" pitchFamily="18" charset="0"/>
                <a:cs typeface="Times New Roman" panose="02020603050405020304" pitchFamily="18" charset="0"/>
              </a:rPr>
              <a:t>Distribution-aware Filter</a:t>
            </a:r>
          </a:p>
        </p:txBody>
      </p:sp>
      <p:sp>
        <p:nvSpPr>
          <p:cNvPr id="3" name="文本框 2">
            <a:extLst>
              <a:ext uri="{FF2B5EF4-FFF2-40B4-BE49-F238E27FC236}">
                <a16:creationId xmlns:a16="http://schemas.microsoft.com/office/drawing/2014/main" id="{D959BD29-1C3B-4646-9916-09110E8E1D40}"/>
              </a:ext>
            </a:extLst>
          </p:cNvPr>
          <p:cNvSpPr txBox="1"/>
          <p:nvPr/>
        </p:nvSpPr>
        <p:spPr>
          <a:xfrm>
            <a:off x="2016021" y="2134000"/>
            <a:ext cx="1569660"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cs typeface="Times New Roman" panose="02020603050405020304" pitchFamily="18" charset="0"/>
              </a:rPr>
              <a:t>开放世界数据</a:t>
            </a:r>
          </a:p>
        </p:txBody>
      </p:sp>
      <p:sp>
        <p:nvSpPr>
          <p:cNvPr id="4" name="左大括号 3">
            <a:extLst>
              <a:ext uri="{FF2B5EF4-FFF2-40B4-BE49-F238E27FC236}">
                <a16:creationId xmlns:a16="http://schemas.microsoft.com/office/drawing/2014/main" id="{F87E2540-4965-4886-ACCE-204BBC4F13B7}"/>
              </a:ext>
            </a:extLst>
          </p:cNvPr>
          <p:cNvSpPr/>
          <p:nvPr/>
        </p:nvSpPr>
        <p:spPr>
          <a:xfrm>
            <a:off x="3585681" y="1471101"/>
            <a:ext cx="564878" cy="1766047"/>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3FCFE2AA-5AA3-4C23-97F1-0488BC989D76}"/>
              </a:ext>
            </a:extLst>
          </p:cNvPr>
          <p:cNvSpPr txBox="1"/>
          <p:nvPr/>
        </p:nvSpPr>
        <p:spPr>
          <a:xfrm>
            <a:off x="4232224" y="1265359"/>
            <a:ext cx="2954655"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cs typeface="Times New Roman" panose="02020603050405020304" pitchFamily="18" charset="0"/>
              </a:rPr>
              <a:t>协变量偏移下的已知类</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csID</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文本框 17">
            <a:extLst>
              <a:ext uri="{FF2B5EF4-FFF2-40B4-BE49-F238E27FC236}">
                <a16:creationId xmlns:a16="http://schemas.microsoft.com/office/drawing/2014/main" id="{0A2CF4BC-3350-46FC-88CC-63BD7E8A775A}"/>
              </a:ext>
            </a:extLst>
          </p:cNvPr>
          <p:cNvSpPr txBox="1"/>
          <p:nvPr/>
        </p:nvSpPr>
        <p:spPr>
          <a:xfrm>
            <a:off x="4232224" y="3016336"/>
            <a:ext cx="3185487"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cs typeface="Times New Roman" panose="02020603050405020304" pitchFamily="18" charset="0"/>
              </a:rPr>
              <a:t>协变量偏移下的未知类</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csOOD</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左大括号 18">
            <a:extLst>
              <a:ext uri="{FF2B5EF4-FFF2-40B4-BE49-F238E27FC236}">
                <a16:creationId xmlns:a16="http://schemas.microsoft.com/office/drawing/2014/main" id="{9B4B2729-C44A-4DD5-9829-FA6FF2199230}"/>
              </a:ext>
            </a:extLst>
          </p:cNvPr>
          <p:cNvSpPr/>
          <p:nvPr/>
        </p:nvSpPr>
        <p:spPr>
          <a:xfrm flipH="1">
            <a:off x="7589817" y="1453275"/>
            <a:ext cx="564878" cy="1766047"/>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D3C868D-F6A5-4EEA-8216-88E3F10AE1E8}"/>
                  </a:ext>
                </a:extLst>
              </p:cNvPr>
              <p:cNvSpPr txBox="1"/>
              <p:nvPr/>
            </p:nvSpPr>
            <p:spPr>
              <a:xfrm>
                <a:off x="8349672" y="2169459"/>
                <a:ext cx="3170548"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𝑃</m:t>
                          </m:r>
                        </m:e>
                        <m:sub>
                          <m:r>
                            <a:rPr lang="en-US" altLang="zh-CN" b="0" i="1" smtClean="0">
                              <a:solidFill>
                                <a:srgbClr val="C00000"/>
                              </a:solidFill>
                              <a:latin typeface="Cambria Math" panose="02040503050406030204" pitchFamily="18" charset="0"/>
                            </a:rPr>
                            <m:t>𝑜𝑝𝑒𝑛</m:t>
                          </m:r>
                        </m:sub>
                      </m:sSub>
                      <m:r>
                        <a:rPr lang="en-US" altLang="zh-CN" b="0" i="1" smtClean="0">
                          <a:solidFill>
                            <a:srgbClr val="C00000"/>
                          </a:solidFill>
                          <a:latin typeface="Cambria Math" panose="02040503050406030204" pitchFamily="18" charset="0"/>
                        </a:rPr>
                        <m:t>=</m:t>
                      </m:r>
                      <m:r>
                        <a:rPr lang="zh-CN" altLang="en-US" b="0" i="1" smtClean="0">
                          <a:solidFill>
                            <a:srgbClr val="C00000"/>
                          </a:solidFill>
                          <a:latin typeface="Cambria Math" panose="02040503050406030204" pitchFamily="18" charset="0"/>
                        </a:rPr>
                        <m:t>𝜋</m:t>
                      </m:r>
                      <m:sSub>
                        <m:sSubPr>
                          <m:ctrlPr>
                            <a:rPr lang="en-US" altLang="zh-CN" b="0" i="1" smtClean="0">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𝑃</m:t>
                          </m:r>
                        </m:e>
                        <m:sub>
                          <m:r>
                            <a:rPr lang="en-US" altLang="zh-CN" b="0" i="1" smtClean="0">
                              <a:solidFill>
                                <a:srgbClr val="C00000"/>
                              </a:solidFill>
                              <a:latin typeface="Cambria Math" panose="02040503050406030204" pitchFamily="18" charset="0"/>
                            </a:rPr>
                            <m:t>𝑐𝑠𝐼𝐷</m:t>
                          </m:r>
                        </m:sub>
                      </m:sSub>
                      <m:r>
                        <a:rPr lang="en-US" altLang="zh-CN" b="0" i="1" smtClean="0">
                          <a:solidFill>
                            <a:srgbClr val="C00000"/>
                          </a:solidFill>
                          <a:latin typeface="Cambria Math" panose="02040503050406030204" pitchFamily="18" charset="0"/>
                        </a:rPr>
                        <m:t>+(1−</m:t>
                      </m:r>
                      <m:r>
                        <a:rPr lang="zh-CN" altLang="en-US" b="0" i="1" smtClean="0">
                          <a:solidFill>
                            <a:srgbClr val="C00000"/>
                          </a:solidFill>
                          <a:latin typeface="Cambria Math" panose="02040503050406030204" pitchFamily="18" charset="0"/>
                        </a:rPr>
                        <m:t>𝜋</m:t>
                      </m:r>
                      <m:r>
                        <a:rPr lang="en-US" altLang="zh-CN" b="0" i="1" smtClean="0">
                          <a:solidFill>
                            <a:srgbClr val="C00000"/>
                          </a:solidFill>
                          <a:latin typeface="Cambria Math" panose="02040503050406030204" pitchFamily="18" charset="0"/>
                        </a:rPr>
                        <m:t>)</m:t>
                      </m:r>
                      <m:sSub>
                        <m:sSubPr>
                          <m:ctrlPr>
                            <a:rPr lang="en-US" altLang="zh-CN" b="0" i="1" smtClean="0">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𝑃</m:t>
                          </m:r>
                        </m:e>
                        <m:sub>
                          <m:r>
                            <a:rPr lang="en-US" altLang="zh-CN" b="0" i="1" smtClean="0">
                              <a:solidFill>
                                <a:srgbClr val="C00000"/>
                              </a:solidFill>
                              <a:latin typeface="Cambria Math" panose="02040503050406030204" pitchFamily="18" charset="0"/>
                            </a:rPr>
                            <m:t>𝑐𝑠𝑂𝑂𝐷</m:t>
                          </m:r>
                        </m:sub>
                      </m:sSub>
                    </m:oMath>
                  </m:oMathPara>
                </a14:m>
                <a:endParaRPr lang="zh-CN" altLang="en-US" dirty="0"/>
              </a:p>
            </p:txBody>
          </p:sp>
        </mc:Choice>
        <mc:Fallback xmlns="">
          <p:sp>
            <p:nvSpPr>
              <p:cNvPr id="5" name="文本框 4">
                <a:extLst>
                  <a:ext uri="{FF2B5EF4-FFF2-40B4-BE49-F238E27FC236}">
                    <a16:creationId xmlns:a16="http://schemas.microsoft.com/office/drawing/2014/main" id="{FD3C868D-F6A5-4EEA-8216-88E3F10AE1E8}"/>
                  </a:ext>
                </a:extLst>
              </p:cNvPr>
              <p:cNvSpPr txBox="1">
                <a:spLocks noRot="1" noChangeAspect="1" noMove="1" noResize="1" noEditPoints="1" noAdjustHandles="1" noChangeArrowheads="1" noChangeShapeType="1" noTextEdit="1"/>
              </p:cNvSpPr>
              <p:nvPr/>
            </p:nvSpPr>
            <p:spPr>
              <a:xfrm>
                <a:off x="8349672" y="2169459"/>
                <a:ext cx="3170548" cy="298415"/>
              </a:xfrm>
              <a:prstGeom prst="rect">
                <a:avLst/>
              </a:prstGeom>
              <a:blipFill>
                <a:blip r:embed="rId4"/>
                <a:stretch>
                  <a:fillRect l="-1154" b="-26531"/>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D0563C4A-4984-42E5-8B9E-D6B1A0D34565}"/>
              </a:ext>
            </a:extLst>
          </p:cNvPr>
          <p:cNvSpPr txBox="1"/>
          <p:nvPr/>
        </p:nvSpPr>
        <p:spPr>
          <a:xfrm>
            <a:off x="534531" y="4868376"/>
            <a:ext cx="1338828"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cs typeface="Times New Roman" panose="02020603050405020304" pitchFamily="18" charset="0"/>
              </a:rPr>
              <a:t>相似性度量</a:t>
            </a: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8771932C-17D3-4EBF-91B5-A4DD780CE1B6}"/>
                  </a:ext>
                </a:extLst>
              </p:cNvPr>
              <p:cNvSpPr txBox="1"/>
              <p:nvPr/>
            </p:nvSpPr>
            <p:spPr>
              <a:xfrm>
                <a:off x="1836256" y="4746231"/>
                <a:ext cx="2951770" cy="6514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i="1" smtClean="0">
                          <a:latin typeface="Cambria Math" panose="02040503050406030204" pitchFamily="18" charset="0"/>
                        </a:rPr>
                        <m:t>(</m:t>
                      </m:r>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max</m:t>
                              </m:r>
                            </m:e>
                            <m:lim>
                              <m:r>
                                <a:rPr lang="en-US" altLang="zh-CN" b="0" i="1" smtClean="0">
                                  <a:latin typeface="Cambria Math" panose="02040503050406030204" pitchFamily="18" charset="0"/>
                                </a:rPr>
                                <m:t>𝑐</m:t>
                              </m:r>
                            </m:lim>
                          </m:limLow>
                        </m:fName>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0</m:t>
                                      </m:r>
                                    </m:sub>
                                  </m:sSub>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i="1">
                                      <a:latin typeface="Cambria Math" panose="02040503050406030204" pitchFamily="18" charset="0"/>
                                      <a:ea typeface="Cambria Math" panose="02040503050406030204" pitchFamily="18" charset="0"/>
                                    </a:rPr>
                                    <m:t>𝑐</m:t>
                                  </m:r>
                                </m:sub>
                              </m:sSub>
                            </m:num>
                            <m:den>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sSub>
                                        <m:sSubPr>
                                          <m:ctrlPr>
                                            <a:rPr lang="en-US" altLang="zh-CN"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0</m:t>
                                          </m:r>
                                        </m:sub>
                                      </m:sSub>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i="1">
                                          <a:latin typeface="Cambria Math" panose="02040503050406030204" pitchFamily="18" charset="0"/>
                                          <a:ea typeface="Cambria Math" panose="02040503050406030204" pitchFamily="18" charset="0"/>
                                        </a:rPr>
                                        <m:t>𝑐</m:t>
                                      </m:r>
                                    </m:sub>
                                  </m:sSub>
                                </m:e>
                              </m:d>
                            </m:den>
                          </m:f>
                        </m:e>
                      </m:func>
                      <m:r>
                        <a:rPr lang="en-US" altLang="zh-CN" b="0" i="1" smtClean="0">
                          <a:latin typeface="Cambria Math" panose="02040503050406030204" pitchFamily="18" charset="0"/>
                        </a:rPr>
                        <m:t>)</m:t>
                      </m:r>
                    </m:oMath>
                  </m:oMathPara>
                </a14:m>
                <a:endParaRPr lang="zh-CN" altLang="en-US" dirty="0"/>
              </a:p>
            </p:txBody>
          </p:sp>
        </mc:Choice>
        <mc:Fallback>
          <p:sp>
            <p:nvSpPr>
              <p:cNvPr id="6" name="文本框 5">
                <a:extLst>
                  <a:ext uri="{FF2B5EF4-FFF2-40B4-BE49-F238E27FC236}">
                    <a16:creationId xmlns:a16="http://schemas.microsoft.com/office/drawing/2014/main" id="{8771932C-17D3-4EBF-91B5-A4DD780CE1B6}"/>
                  </a:ext>
                </a:extLst>
              </p:cNvPr>
              <p:cNvSpPr txBox="1">
                <a:spLocks noRot="1" noChangeAspect="1" noMove="1" noResize="1" noEditPoints="1" noAdjustHandles="1" noChangeArrowheads="1" noChangeShapeType="1" noTextEdit="1"/>
              </p:cNvSpPr>
              <p:nvPr/>
            </p:nvSpPr>
            <p:spPr>
              <a:xfrm>
                <a:off x="1836256" y="4746231"/>
                <a:ext cx="2951770" cy="65146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B760C310-2EE9-4EA0-BF16-742C5D551D44}"/>
                  </a:ext>
                </a:extLst>
              </p:cNvPr>
              <p:cNvSpPr txBox="1"/>
              <p:nvPr/>
            </p:nvSpPr>
            <p:spPr>
              <a:xfrm>
                <a:off x="5180064" y="4004917"/>
                <a:ext cx="886700" cy="3946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𝜃</m:t>
                              </m:r>
                            </m:e>
                            <m:sub>
                              <m:r>
                                <a:rPr lang="en-US" altLang="zh-CN" b="0" i="1" smtClean="0">
                                  <a:latin typeface="Cambria Math" panose="02040503050406030204" pitchFamily="18" charset="0"/>
                                </a:rPr>
                                <m:t>0</m:t>
                              </m:r>
                            </m:sub>
                          </m:sSub>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m:oMathPara>
                </a14:m>
                <a:endParaRPr lang="zh-CN" altLang="en-US" dirty="0"/>
              </a:p>
            </p:txBody>
          </p:sp>
        </mc:Choice>
        <mc:Fallback xmlns="">
          <p:sp>
            <p:nvSpPr>
              <p:cNvPr id="24" name="文本框 23">
                <a:extLst>
                  <a:ext uri="{FF2B5EF4-FFF2-40B4-BE49-F238E27FC236}">
                    <a16:creationId xmlns:a16="http://schemas.microsoft.com/office/drawing/2014/main" id="{B760C310-2EE9-4EA0-BF16-742C5D551D44}"/>
                  </a:ext>
                </a:extLst>
              </p:cNvPr>
              <p:cNvSpPr txBox="1">
                <a:spLocks noRot="1" noChangeAspect="1" noMove="1" noResize="1" noEditPoints="1" noAdjustHandles="1" noChangeArrowheads="1" noChangeShapeType="1" noTextEdit="1"/>
              </p:cNvSpPr>
              <p:nvPr/>
            </p:nvSpPr>
            <p:spPr>
              <a:xfrm>
                <a:off x="5180064" y="4004917"/>
                <a:ext cx="886700" cy="39466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570EE530-75B3-47D9-B5BE-ACF974EBF1F6}"/>
                  </a:ext>
                </a:extLst>
              </p:cNvPr>
              <p:cNvSpPr txBox="1"/>
              <p:nvPr/>
            </p:nvSpPr>
            <p:spPr>
              <a:xfrm>
                <a:off x="5180064" y="4714980"/>
                <a:ext cx="8867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i="1">
                              <a:latin typeface="Cambria Math" panose="02040503050406030204" pitchFamily="18" charset="0"/>
                              <a:ea typeface="Cambria Math" panose="02040503050406030204" pitchFamily="18" charset="0"/>
                            </a:rPr>
                            <m:t>𝑐</m:t>
                          </m:r>
                        </m:sub>
                      </m:sSub>
                    </m:oMath>
                  </m:oMathPara>
                </a14:m>
                <a:endParaRPr lang="zh-CN" altLang="en-US" dirty="0"/>
              </a:p>
            </p:txBody>
          </p:sp>
        </mc:Choice>
        <mc:Fallback xmlns="">
          <p:sp>
            <p:nvSpPr>
              <p:cNvPr id="28" name="文本框 27">
                <a:extLst>
                  <a:ext uri="{FF2B5EF4-FFF2-40B4-BE49-F238E27FC236}">
                    <a16:creationId xmlns:a16="http://schemas.microsoft.com/office/drawing/2014/main" id="{570EE530-75B3-47D9-B5BE-ACF974EBF1F6}"/>
                  </a:ext>
                </a:extLst>
              </p:cNvPr>
              <p:cNvSpPr txBox="1">
                <a:spLocks noRot="1" noChangeAspect="1" noMove="1" noResize="1" noEditPoints="1" noAdjustHandles="1" noChangeArrowheads="1" noChangeShapeType="1" noTextEdit="1"/>
              </p:cNvSpPr>
              <p:nvPr/>
            </p:nvSpPr>
            <p:spPr>
              <a:xfrm>
                <a:off x="5180064" y="4714980"/>
                <a:ext cx="886700" cy="369332"/>
              </a:xfrm>
              <a:prstGeom prst="rect">
                <a:avLst/>
              </a:prstGeom>
              <a:blipFill>
                <a:blip r:embed="rId7"/>
                <a:stretch>
                  <a:fillRect b="-6557"/>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C7BFF6D5-C089-414A-98F3-06EA8B3D0568}"/>
              </a:ext>
            </a:extLst>
          </p:cNvPr>
          <p:cNvSpPr txBox="1"/>
          <p:nvPr/>
        </p:nvSpPr>
        <p:spPr>
          <a:xfrm>
            <a:off x="6072440" y="4692471"/>
            <a:ext cx="5596404" cy="369332"/>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rPr>
              <a:t>训练数据集中第</a:t>
            </a:r>
            <a:r>
              <a:rPr lang="en-US" altLang="zh-CN" dirty="0">
                <a:latin typeface="Times New Roman" panose="02020603050405020304" pitchFamily="18" charset="0"/>
                <a:ea typeface="宋体" panose="02010600030101010101" pitchFamily="2" charset="-122"/>
              </a:rPr>
              <a:t>c</a:t>
            </a:r>
            <a:r>
              <a:rPr lang="zh-CN" altLang="en-US" dirty="0">
                <a:latin typeface="Times New Roman" panose="02020603050405020304" pitchFamily="18" charset="0"/>
                <a:ea typeface="宋体" panose="02010600030101010101" pitchFamily="2" charset="-122"/>
              </a:rPr>
              <a:t>类的原型，</a:t>
            </a:r>
            <a:r>
              <a:rPr lang="zh-CN" altLang="en-US" b="0" i="0" dirty="0">
                <a:solidFill>
                  <a:srgbClr val="2C2C36"/>
                </a:solidFill>
                <a:effectLst/>
                <a:latin typeface="宋体" panose="02010600030101010101" pitchFamily="2" charset="-122"/>
                <a:ea typeface="宋体" panose="02010600030101010101" pitchFamily="2" charset="-122"/>
              </a:rPr>
              <a:t>该类别的代表性特征向量</a:t>
            </a:r>
            <a:endParaRPr lang="zh-CN" altLang="en-US" dirty="0">
              <a:latin typeface="宋体" panose="02010600030101010101" pitchFamily="2" charset="-122"/>
              <a:ea typeface="宋体" panose="02010600030101010101" pitchFamily="2" charset="-122"/>
            </a:endParaRPr>
          </a:p>
        </p:txBody>
      </p:sp>
      <p:sp>
        <p:nvSpPr>
          <p:cNvPr id="30" name="文本框 29">
            <a:extLst>
              <a:ext uri="{FF2B5EF4-FFF2-40B4-BE49-F238E27FC236}">
                <a16:creationId xmlns:a16="http://schemas.microsoft.com/office/drawing/2014/main" id="{66E6FF03-7FB1-41F0-95D9-17CB113CDA89}"/>
              </a:ext>
            </a:extLst>
          </p:cNvPr>
          <p:cNvSpPr txBox="1"/>
          <p:nvPr/>
        </p:nvSpPr>
        <p:spPr>
          <a:xfrm>
            <a:off x="6048835" y="3972692"/>
            <a:ext cx="6125236" cy="413703"/>
          </a:xfrm>
          <a:prstGeom prst="rect">
            <a:avLst/>
          </a:prstGeom>
          <a:noFill/>
        </p:spPr>
        <p:txBody>
          <a:bodyPr wrap="square" rtlCol="0">
            <a:spAutoFit/>
          </a:bodyPr>
          <a:lstStyle/>
          <a:p>
            <a:pPr>
              <a:lnSpc>
                <a:spcPct val="130000"/>
              </a:lnSpc>
            </a:pPr>
            <a:r>
              <a:rPr lang="zh-CN" altLang="en-US" dirty="0">
                <a:ea typeface="宋体" panose="02010600030101010101" pitchFamily="2" charset="-122"/>
              </a:rPr>
              <a:t>使用源域预训练模型的特征提取器对样本</a:t>
            </a:r>
            <a:r>
              <a:rPr lang="zh-CN" altLang="en-US" dirty="0">
                <a:latin typeface="Times New Roman" panose="02020603050405020304" pitchFamily="18" charset="0"/>
                <a:ea typeface="宋体" panose="02010600030101010101" pitchFamily="2" charset="-122"/>
              </a:rPr>
              <a:t>𝑥</a:t>
            </a:r>
            <a:r>
              <a:rPr lang="zh-CN" altLang="en-US" dirty="0">
                <a:ea typeface="宋体" panose="02010600030101010101" pitchFamily="2" charset="-122"/>
              </a:rPr>
              <a:t>提取的特征向量</a:t>
            </a:r>
            <a:endParaRPr lang="zh-CN" altLang="en-US" dirty="0">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D4BD61C5-CB4D-4F1B-89E6-ED9CE925C8C7}"/>
                  </a:ext>
                </a:extLst>
              </p:cNvPr>
              <p:cNvSpPr txBox="1"/>
              <p:nvPr/>
            </p:nvSpPr>
            <p:spPr>
              <a:xfrm>
                <a:off x="5331659" y="5912921"/>
                <a:ext cx="7171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m:oMathPara>
                </a14:m>
                <a:endParaRPr lang="zh-CN" altLang="en-US" dirty="0"/>
              </a:p>
            </p:txBody>
          </p:sp>
        </mc:Choice>
        <mc:Fallback xmlns="">
          <p:sp>
            <p:nvSpPr>
              <p:cNvPr id="32" name="文本框 31">
                <a:extLst>
                  <a:ext uri="{FF2B5EF4-FFF2-40B4-BE49-F238E27FC236}">
                    <a16:creationId xmlns:a16="http://schemas.microsoft.com/office/drawing/2014/main" id="{D4BD61C5-CB4D-4F1B-89E6-ED9CE925C8C7}"/>
                  </a:ext>
                </a:extLst>
              </p:cNvPr>
              <p:cNvSpPr txBox="1">
                <a:spLocks noRot="1" noChangeAspect="1" noMove="1" noResize="1" noEditPoints="1" noAdjustHandles="1" noChangeArrowheads="1" noChangeShapeType="1" noTextEdit="1"/>
              </p:cNvSpPr>
              <p:nvPr/>
            </p:nvSpPr>
            <p:spPr>
              <a:xfrm>
                <a:off x="5331659" y="5912921"/>
                <a:ext cx="717176" cy="369332"/>
              </a:xfrm>
              <a:prstGeom prst="rect">
                <a:avLst/>
              </a:prstGeom>
              <a:blipFill>
                <a:blip r:embed="rId8"/>
                <a:stretch>
                  <a:fillRect b="-11475"/>
                </a:stretch>
              </a:blipFill>
            </p:spPr>
            <p:txBody>
              <a:bodyPr/>
              <a:lstStyle/>
              <a:p>
                <a:r>
                  <a:rPr lang="zh-CN" altLang="en-US">
                    <a:noFill/>
                  </a:rPr>
                  <a:t> </a:t>
                </a:r>
              </a:p>
            </p:txBody>
          </p:sp>
        </mc:Fallback>
      </mc:AlternateContent>
      <p:sp>
        <p:nvSpPr>
          <p:cNvPr id="33" name="文本框 32">
            <a:extLst>
              <a:ext uri="{FF2B5EF4-FFF2-40B4-BE49-F238E27FC236}">
                <a16:creationId xmlns:a16="http://schemas.microsoft.com/office/drawing/2014/main" id="{A4021D36-061B-4FBC-9AF4-8EB2A9CCE171}"/>
              </a:ext>
            </a:extLst>
          </p:cNvPr>
          <p:cNvSpPr txBox="1"/>
          <p:nvPr/>
        </p:nvSpPr>
        <p:spPr>
          <a:xfrm>
            <a:off x="6128593" y="5723163"/>
            <a:ext cx="5596404" cy="725327"/>
          </a:xfrm>
          <a:prstGeom prst="rect">
            <a:avLst/>
          </a:prstGeom>
          <a:noFill/>
        </p:spPr>
        <p:txBody>
          <a:bodyPr wrap="square" rtlCol="0">
            <a:spAutoFit/>
          </a:bodyPr>
          <a:lstStyle/>
          <a:p>
            <a:pPr>
              <a:lnSpc>
                <a:spcPct val="120000"/>
              </a:lnSpc>
            </a:pPr>
            <a:r>
              <a:rPr lang="zh-CN" altLang="en-US" dirty="0">
                <a:latin typeface="Times New Roman" panose="02020603050405020304" pitchFamily="18" charset="0"/>
                <a:ea typeface="宋体" panose="02010600030101010101" pitchFamily="2" charset="-122"/>
              </a:rPr>
              <a:t>评估样本 𝑥 的特征向量，找出它与哪个类别的原型最为相似，并测量二者的相似程度</a:t>
            </a:r>
          </a:p>
        </p:txBody>
      </p: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95C1C288-3619-48ED-AAF5-55927F58C2A5}"/>
                  </a:ext>
                </a:extLst>
              </p:cNvPr>
              <p:cNvSpPr txBox="1"/>
              <p:nvPr/>
            </p:nvSpPr>
            <p:spPr>
              <a:xfrm>
                <a:off x="5331659" y="5300122"/>
                <a:ext cx="71717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𝑣</m:t>
                      </m:r>
                      <m:r>
                        <a:rPr lang="en-US" altLang="zh-CN" b="0" i="1" smtClean="0">
                          <a:latin typeface="Cambria Math" panose="02040503050406030204" pitchFamily="18" charset="0"/>
                        </a:rPr>
                        <m:t>(∙)</m:t>
                      </m:r>
                    </m:oMath>
                  </m:oMathPara>
                </a14:m>
                <a:endParaRPr lang="zh-CN" altLang="en-US" dirty="0"/>
              </a:p>
            </p:txBody>
          </p:sp>
        </mc:Choice>
        <mc:Fallback xmlns="">
          <p:sp>
            <p:nvSpPr>
              <p:cNvPr id="29" name="文本框 28">
                <a:extLst>
                  <a:ext uri="{FF2B5EF4-FFF2-40B4-BE49-F238E27FC236}">
                    <a16:creationId xmlns:a16="http://schemas.microsoft.com/office/drawing/2014/main" id="{95C1C288-3619-48ED-AAF5-55927F58C2A5}"/>
                  </a:ext>
                </a:extLst>
              </p:cNvPr>
              <p:cNvSpPr txBox="1">
                <a:spLocks noRot="1" noChangeAspect="1" noMove="1" noResize="1" noEditPoints="1" noAdjustHandles="1" noChangeArrowheads="1" noChangeShapeType="1" noTextEdit="1"/>
              </p:cNvSpPr>
              <p:nvPr/>
            </p:nvSpPr>
            <p:spPr>
              <a:xfrm>
                <a:off x="5331659" y="5300122"/>
                <a:ext cx="717176" cy="369332"/>
              </a:xfrm>
              <a:prstGeom prst="rect">
                <a:avLst/>
              </a:prstGeom>
              <a:blipFill>
                <a:blip r:embed="rId9"/>
                <a:stretch>
                  <a:fillRect b="-13115"/>
                </a:stretch>
              </a:blipFill>
            </p:spPr>
            <p:txBody>
              <a:bodyPr/>
              <a:lstStyle/>
              <a:p>
                <a:r>
                  <a:rPr lang="zh-CN" altLang="en-US">
                    <a:noFill/>
                  </a:rPr>
                  <a:t> </a:t>
                </a:r>
              </a:p>
            </p:txBody>
          </p:sp>
        </mc:Fallback>
      </mc:AlternateContent>
      <p:sp>
        <p:nvSpPr>
          <p:cNvPr id="31" name="文本框 30">
            <a:extLst>
              <a:ext uri="{FF2B5EF4-FFF2-40B4-BE49-F238E27FC236}">
                <a16:creationId xmlns:a16="http://schemas.microsoft.com/office/drawing/2014/main" id="{43A210DB-649D-4111-B683-1F82AC808B79}"/>
              </a:ext>
            </a:extLst>
          </p:cNvPr>
          <p:cNvSpPr txBox="1"/>
          <p:nvPr/>
        </p:nvSpPr>
        <p:spPr>
          <a:xfrm>
            <a:off x="6128593" y="5272842"/>
            <a:ext cx="4371316" cy="369332"/>
          </a:xfrm>
          <a:prstGeom prst="rect">
            <a:avLst/>
          </a:prstGeom>
          <a:noFill/>
        </p:spPr>
        <p:txBody>
          <a:bodyPr wrap="square">
            <a:spAutoFit/>
          </a:bodyPr>
          <a:lstStyle/>
          <a:p>
            <a:r>
              <a:rPr lang="zh-CN" altLang="en-US" b="0" i="0" dirty="0">
                <a:solidFill>
                  <a:srgbClr val="2C2C36"/>
                </a:solidFill>
                <a:effectLst/>
                <a:latin typeface="Times New Roman" panose="02020603050405020304" pitchFamily="18" charset="0"/>
                <a:ea typeface="宋体" panose="02010600030101010101" pitchFamily="2" charset="-122"/>
              </a:rPr>
              <a:t>将结果进行最小</a:t>
            </a:r>
            <a:r>
              <a:rPr lang="en-US" altLang="zh-CN" b="0" i="0" dirty="0">
                <a:solidFill>
                  <a:srgbClr val="2C2C36"/>
                </a:solidFill>
                <a:effectLst/>
                <a:latin typeface="Times New Roman" panose="02020603050405020304" pitchFamily="18" charset="0"/>
                <a:ea typeface="宋体" panose="02010600030101010101" pitchFamily="2" charset="-122"/>
              </a:rPr>
              <a:t>-</a:t>
            </a:r>
            <a:r>
              <a:rPr lang="zh-CN" altLang="en-US" b="0" i="0" dirty="0">
                <a:solidFill>
                  <a:srgbClr val="2C2C36"/>
                </a:solidFill>
                <a:effectLst/>
                <a:latin typeface="Times New Roman" panose="02020603050405020304" pitchFamily="18" charset="0"/>
                <a:ea typeface="宋体" panose="02010600030101010101" pitchFamily="2" charset="-122"/>
              </a:rPr>
              <a:t>最大归一化到 </a:t>
            </a:r>
            <a:r>
              <a:rPr lang="en-US" altLang="zh-CN" b="0" i="0" dirty="0">
                <a:solidFill>
                  <a:srgbClr val="2C2C36"/>
                </a:solidFill>
                <a:effectLst/>
                <a:latin typeface="Times New Roman" panose="02020603050405020304" pitchFamily="18" charset="0"/>
                <a:ea typeface="宋体" panose="02010600030101010101" pitchFamily="2" charset="-122"/>
              </a:rPr>
              <a:t>[0, 1] </a:t>
            </a:r>
            <a:r>
              <a:rPr lang="zh-CN" altLang="en-US" b="0" i="0" dirty="0">
                <a:solidFill>
                  <a:srgbClr val="2C2C36"/>
                </a:solidFill>
                <a:effectLst/>
                <a:latin typeface="Times New Roman" panose="02020603050405020304" pitchFamily="18" charset="0"/>
                <a:ea typeface="宋体" panose="02010600030101010101" pitchFamily="2" charset="-122"/>
              </a:rPr>
              <a:t>区间</a:t>
            </a:r>
            <a:endParaRPr lang="zh-CN" altLang="en-US" dirty="0">
              <a:latin typeface="Times New Roman" panose="02020603050405020304" pitchFamily="18" charset="0"/>
              <a:ea typeface="宋体" panose="02010600030101010101" pitchFamily="2" charset="-122"/>
            </a:endParaRPr>
          </a:p>
        </p:txBody>
      </p:sp>
      <p:sp>
        <p:nvSpPr>
          <p:cNvPr id="34" name="文本框 33">
            <a:extLst>
              <a:ext uri="{FF2B5EF4-FFF2-40B4-BE49-F238E27FC236}">
                <a16:creationId xmlns:a16="http://schemas.microsoft.com/office/drawing/2014/main" id="{96058CCD-6709-46D7-9102-0B4D694D8604}"/>
              </a:ext>
            </a:extLst>
          </p:cNvPr>
          <p:cNvSpPr txBox="1"/>
          <p:nvPr/>
        </p:nvSpPr>
        <p:spPr>
          <a:xfrm>
            <a:off x="534531" y="5519201"/>
            <a:ext cx="4466533" cy="646331"/>
          </a:xfrm>
          <a:prstGeom prst="rect">
            <a:avLst/>
          </a:prstGeom>
          <a:noFill/>
        </p:spPr>
        <p:txBody>
          <a:bodyPr wrap="square">
            <a:spAutoFit/>
          </a:bodyPr>
          <a:lstStyle/>
          <a:p>
            <a:r>
              <a:rPr lang="zh-CN" altLang="en-US" dirty="0">
                <a:solidFill>
                  <a:srgbClr val="C00000"/>
                </a:solidFill>
                <a:latin typeface="楷体" panose="02010609060101010101" pitchFamily="49" charset="-122"/>
                <a:ea typeface="楷体" panose="02010609060101010101" pitchFamily="49" charset="-122"/>
              </a:rPr>
              <a:t>利用样本特征与源模型类别原型之间的相似度，估计样本所属类别的概率分布</a:t>
            </a:r>
          </a:p>
        </p:txBody>
      </p:sp>
      <p:sp>
        <p:nvSpPr>
          <p:cNvPr id="35" name="文本框 34">
            <a:extLst>
              <a:ext uri="{FF2B5EF4-FFF2-40B4-BE49-F238E27FC236}">
                <a16:creationId xmlns:a16="http://schemas.microsoft.com/office/drawing/2014/main" id="{863DEDBE-5862-42C9-9F33-642CCB6F3CAE}"/>
              </a:ext>
            </a:extLst>
          </p:cNvPr>
          <p:cNvSpPr txBox="1"/>
          <p:nvPr/>
        </p:nvSpPr>
        <p:spPr>
          <a:xfrm>
            <a:off x="617338" y="4236171"/>
            <a:ext cx="1828800" cy="369332"/>
          </a:xfrm>
          <a:prstGeom prst="rect">
            <a:avLst/>
          </a:prstGeom>
          <a:noFill/>
        </p:spPr>
        <p:txBody>
          <a:bodyPr wrap="square">
            <a:spAutoFit/>
          </a:bodyPr>
          <a:lstStyle/>
          <a:p>
            <a:r>
              <a:rPr lang="zh-CN" altLang="en-US" dirty="0">
                <a:latin typeface="Times New Roman" panose="02020603050405020304" pitchFamily="18" charset="0"/>
                <a:ea typeface="楷体" panose="02010609060101010101" pitchFamily="49" charset="-122"/>
              </a:rPr>
              <a:t>csOOD 分数</a:t>
            </a:r>
          </a:p>
        </p:txBody>
      </p:sp>
    </p:spTree>
    <p:extLst>
      <p:ext uri="{BB962C8B-B14F-4D97-AF65-F5344CB8AC3E}">
        <p14:creationId xmlns:p14="http://schemas.microsoft.com/office/powerpoint/2010/main" val="2769734260"/>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6741160"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Method</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4" name="文本框 13">
            <a:extLst>
              <a:ext uri="{FF2B5EF4-FFF2-40B4-BE49-F238E27FC236}">
                <a16:creationId xmlns:a16="http://schemas.microsoft.com/office/drawing/2014/main" id="{B8D03607-DEF3-45B1-944A-5CE126442D9A}"/>
              </a:ext>
            </a:extLst>
          </p:cNvPr>
          <p:cNvSpPr txBox="1"/>
          <p:nvPr/>
        </p:nvSpPr>
        <p:spPr>
          <a:xfrm>
            <a:off x="592554" y="874387"/>
            <a:ext cx="4158740" cy="461665"/>
          </a:xfrm>
          <a:prstGeom prst="rect">
            <a:avLst/>
          </a:prstGeom>
          <a:noFill/>
        </p:spPr>
        <p:txBody>
          <a:bodyPr wrap="square">
            <a:spAutoFit/>
          </a:bodyPr>
          <a:lstStyle/>
          <a:p>
            <a:r>
              <a:rPr lang="zh-CN" altLang="en-US" sz="2400" b="1" i="1" dirty="0">
                <a:latin typeface="Times New Roman" panose="02020603050405020304" pitchFamily="18" charset="0"/>
                <a:cs typeface="Times New Roman" panose="02020603050405020304" pitchFamily="18" charset="0"/>
              </a:rPr>
              <a:t>Distribution-aware Filter</a:t>
            </a:r>
          </a:p>
        </p:txBody>
      </p:sp>
      <p:pic>
        <p:nvPicPr>
          <p:cNvPr id="2" name="图片 1">
            <a:extLst>
              <a:ext uri="{FF2B5EF4-FFF2-40B4-BE49-F238E27FC236}">
                <a16:creationId xmlns:a16="http://schemas.microsoft.com/office/drawing/2014/main" id="{52A54EA6-35BF-4F2C-AB36-1211726815E4}"/>
              </a:ext>
            </a:extLst>
          </p:cNvPr>
          <p:cNvPicPr>
            <a:picLocks noChangeAspect="1"/>
          </p:cNvPicPr>
          <p:nvPr/>
        </p:nvPicPr>
        <p:blipFill>
          <a:blip r:embed="rId4"/>
          <a:stretch>
            <a:fillRect/>
          </a:stretch>
        </p:blipFill>
        <p:spPr>
          <a:xfrm>
            <a:off x="6665428" y="1164102"/>
            <a:ext cx="5344234" cy="4412458"/>
          </a:xfrm>
          <a:prstGeom prst="rect">
            <a:avLst/>
          </a:prstGeom>
        </p:spPr>
      </p:pic>
      <p:grpSp>
        <p:nvGrpSpPr>
          <p:cNvPr id="6" name="组合 5">
            <a:extLst>
              <a:ext uri="{FF2B5EF4-FFF2-40B4-BE49-F238E27FC236}">
                <a16:creationId xmlns:a16="http://schemas.microsoft.com/office/drawing/2014/main" id="{B538901B-3734-4EA3-8700-0AACC3CA5092}"/>
              </a:ext>
            </a:extLst>
          </p:cNvPr>
          <p:cNvGrpSpPr/>
          <p:nvPr/>
        </p:nvGrpSpPr>
        <p:grpSpPr>
          <a:xfrm>
            <a:off x="271163" y="4943174"/>
            <a:ext cx="1865032" cy="372835"/>
            <a:chOff x="2637865" y="3195028"/>
            <a:chExt cx="1865032" cy="372835"/>
          </a:xfrm>
        </p:grpSpPr>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496E7A5B-122C-4A92-AF0F-0FC4807933B5}"/>
                    </a:ext>
                  </a:extLst>
                </p:cNvPr>
                <p:cNvSpPr txBox="1"/>
                <p:nvPr/>
              </p:nvSpPr>
              <p:spPr>
                <a:xfrm>
                  <a:off x="2637865" y="3195028"/>
                  <a:ext cx="64321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m:oMathPara>
                  </a14:m>
                  <a:endParaRPr lang="zh-CN" altLang="en-US" dirty="0"/>
                </a:p>
              </p:txBody>
            </p:sp>
          </mc:Choice>
          <mc:Fallback xmlns="">
            <p:sp>
              <p:nvSpPr>
                <p:cNvPr id="17" name="文本框 16">
                  <a:extLst>
                    <a:ext uri="{FF2B5EF4-FFF2-40B4-BE49-F238E27FC236}">
                      <a16:creationId xmlns:a16="http://schemas.microsoft.com/office/drawing/2014/main" id="{496E7A5B-122C-4A92-AF0F-0FC4807933B5}"/>
                    </a:ext>
                  </a:extLst>
                </p:cNvPr>
                <p:cNvSpPr txBox="1">
                  <a:spLocks noRot="1" noChangeAspect="1" noMove="1" noResize="1" noEditPoints="1" noAdjustHandles="1" noChangeArrowheads="1" noChangeShapeType="1" noTextEdit="1"/>
                </p:cNvSpPr>
                <p:nvPr/>
              </p:nvSpPr>
              <p:spPr>
                <a:xfrm>
                  <a:off x="2637865" y="3195028"/>
                  <a:ext cx="643217" cy="369332"/>
                </a:xfrm>
                <a:prstGeom prst="rect">
                  <a:avLst/>
                </a:prstGeom>
                <a:blipFill>
                  <a:blip r:embed="rId5"/>
                  <a:stretch>
                    <a:fillRect r="-943" b="-13333"/>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1438EF64-4D53-4A38-809C-FAC6C6D092AC}"/>
                </a:ext>
              </a:extLst>
            </p:cNvPr>
            <p:cNvSpPr txBox="1"/>
            <p:nvPr/>
          </p:nvSpPr>
          <p:spPr>
            <a:xfrm>
              <a:off x="3164069" y="3198531"/>
              <a:ext cx="1338828"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rPr>
                <a:t>呈双峰分布</a:t>
              </a:r>
            </a:p>
          </p:txBody>
        </p:sp>
      </p:grpSp>
      <p:sp>
        <p:nvSpPr>
          <p:cNvPr id="20" name="左大括号 19">
            <a:extLst>
              <a:ext uri="{FF2B5EF4-FFF2-40B4-BE49-F238E27FC236}">
                <a16:creationId xmlns:a16="http://schemas.microsoft.com/office/drawing/2014/main" id="{DDEBB9E1-3024-4FDC-9BA1-FFB4C6266FE5}"/>
              </a:ext>
            </a:extLst>
          </p:cNvPr>
          <p:cNvSpPr/>
          <p:nvPr/>
        </p:nvSpPr>
        <p:spPr>
          <a:xfrm>
            <a:off x="2136195" y="4284985"/>
            <a:ext cx="564878" cy="1766047"/>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7F17990B-33D0-4CC5-86C5-3EE8E8C95DA1}"/>
              </a:ext>
            </a:extLst>
          </p:cNvPr>
          <p:cNvSpPr txBox="1"/>
          <p:nvPr/>
        </p:nvSpPr>
        <p:spPr>
          <a:xfrm>
            <a:off x="2782738" y="4079243"/>
            <a:ext cx="2954655"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cs typeface="Times New Roman" panose="02020603050405020304" pitchFamily="18" charset="0"/>
              </a:rPr>
              <a:t>协变量偏移下的已知类</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csID</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文本框 21">
            <a:extLst>
              <a:ext uri="{FF2B5EF4-FFF2-40B4-BE49-F238E27FC236}">
                <a16:creationId xmlns:a16="http://schemas.microsoft.com/office/drawing/2014/main" id="{708F6EB7-3C37-45D8-8889-2BA5C2F21F6B}"/>
              </a:ext>
            </a:extLst>
          </p:cNvPr>
          <p:cNvSpPr txBox="1"/>
          <p:nvPr/>
        </p:nvSpPr>
        <p:spPr>
          <a:xfrm>
            <a:off x="2707955" y="5865094"/>
            <a:ext cx="3185487" cy="369332"/>
          </a:xfrm>
          <a:prstGeom prst="rect">
            <a:avLst/>
          </a:prstGeom>
          <a:noFill/>
        </p:spPr>
        <p:txBody>
          <a:bodyPr wrap="none" rtlCol="0">
            <a:spAutoFit/>
          </a:bodyPr>
          <a:lstStyle/>
          <a:p>
            <a:r>
              <a:rPr lang="zh-CN" altLang="en-US" dirty="0">
                <a:latin typeface="宋体" panose="02010600030101010101" pitchFamily="2" charset="-122"/>
                <a:ea typeface="宋体" panose="02010600030101010101" pitchFamily="2" charset="-122"/>
                <a:cs typeface="Times New Roman" panose="02020603050405020304" pitchFamily="18" charset="0"/>
              </a:rPr>
              <a:t>协变量偏移下的未知类</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csOOD</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CC6CB95-4C73-4226-815E-D5519008540E}"/>
                  </a:ext>
                </a:extLst>
              </p:cNvPr>
              <p:cNvSpPr txBox="1"/>
              <p:nvPr/>
            </p:nvSpPr>
            <p:spPr>
              <a:xfrm>
                <a:off x="385043" y="1445274"/>
                <a:ext cx="30223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r>
                            <a:rPr lang="en-US" altLang="zh-CN" i="1">
                              <a:latin typeface="Cambria Math" panose="02040503050406030204" pitchFamily="18" charset="0"/>
                            </a:rPr>
                            <m:t>𝑆</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e>
                          </m:d>
                          <m:r>
                            <a:rPr lang="en-US" altLang="zh-CN" b="0" i="1" smtClean="0">
                              <a:latin typeface="Cambria Math" panose="02040503050406030204" pitchFamily="18" charset="0"/>
                            </a:rPr>
                            <m:t>,…,</m:t>
                          </m:r>
                          <m:r>
                            <a:rPr lang="en-US" altLang="zh-CN" i="1">
                              <a:latin typeface="Cambria Math" panose="02040503050406030204" pitchFamily="18" charset="0"/>
                            </a:rPr>
                            <m:t>𝑆</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𝑛</m:t>
                                  </m:r>
                                </m:sub>
                              </m:sSub>
                            </m:e>
                          </m:d>
                        </m:e>
                      </m:d>
                    </m:oMath>
                  </m:oMathPara>
                </a14:m>
                <a:endParaRPr lang="zh-CN" altLang="en-US" dirty="0"/>
              </a:p>
            </p:txBody>
          </p:sp>
        </mc:Choice>
        <mc:Fallback xmlns="">
          <p:sp>
            <p:nvSpPr>
              <p:cNvPr id="10" name="文本框 9">
                <a:extLst>
                  <a:ext uri="{FF2B5EF4-FFF2-40B4-BE49-F238E27FC236}">
                    <a16:creationId xmlns:a16="http://schemas.microsoft.com/office/drawing/2014/main" id="{4CC6CB95-4C73-4226-815E-D5519008540E}"/>
                  </a:ext>
                </a:extLst>
              </p:cNvPr>
              <p:cNvSpPr txBox="1">
                <a:spLocks noRot="1" noChangeAspect="1" noMove="1" noResize="1" noEditPoints="1" noAdjustHandles="1" noChangeArrowheads="1" noChangeShapeType="1" noTextEdit="1"/>
              </p:cNvSpPr>
              <p:nvPr/>
            </p:nvSpPr>
            <p:spPr>
              <a:xfrm>
                <a:off x="385043" y="1445274"/>
                <a:ext cx="3022301" cy="276999"/>
              </a:xfrm>
              <a:prstGeom prst="rect">
                <a:avLst/>
              </a:prstGeom>
              <a:blipFill>
                <a:blip r:embed="rId6"/>
                <a:stretch>
                  <a:fillRect b="-15217"/>
                </a:stretch>
              </a:blipFill>
            </p:spPr>
            <p:txBody>
              <a:bodyPr/>
              <a:lstStyle/>
              <a:p>
                <a:r>
                  <a:rPr lang="zh-CN" altLang="en-US">
                    <a:noFill/>
                  </a:rPr>
                  <a:t> </a:t>
                </a:r>
              </a:p>
            </p:txBody>
          </p:sp>
        </mc:Fallback>
      </mc:AlternateContent>
      <p:cxnSp>
        <p:nvCxnSpPr>
          <p:cNvPr id="12" name="直接连接符 11">
            <a:extLst>
              <a:ext uri="{FF2B5EF4-FFF2-40B4-BE49-F238E27FC236}">
                <a16:creationId xmlns:a16="http://schemas.microsoft.com/office/drawing/2014/main" id="{5EB9A42C-683D-4956-B424-A2E280260F4B}"/>
              </a:ext>
            </a:extLst>
          </p:cNvPr>
          <p:cNvCxnSpPr/>
          <p:nvPr/>
        </p:nvCxnSpPr>
        <p:spPr>
          <a:xfrm>
            <a:off x="6553200" y="5844986"/>
            <a:ext cx="544157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52A9AECC-BCDB-4AAB-84C6-163EC44FCCC6}"/>
              </a:ext>
            </a:extLst>
          </p:cNvPr>
          <p:cNvSpPr/>
          <p:nvPr/>
        </p:nvSpPr>
        <p:spPr>
          <a:xfrm>
            <a:off x="8543365" y="5798894"/>
            <a:ext cx="72000" cy="72000"/>
          </a:xfrm>
          <a:prstGeom prst="ellipse">
            <a:avLst/>
          </a:prstGeom>
          <a:solidFill>
            <a:srgbClr val="92D4F1"/>
          </a:solidFill>
          <a:ln>
            <a:solidFill>
              <a:srgbClr val="8FD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E814B54-D31F-4BD9-B82E-062FBBCAEABF}"/>
              </a:ext>
            </a:extLst>
          </p:cNvPr>
          <p:cNvSpPr/>
          <p:nvPr/>
        </p:nvSpPr>
        <p:spPr>
          <a:xfrm>
            <a:off x="8704730" y="5798894"/>
            <a:ext cx="72000" cy="72000"/>
          </a:xfrm>
          <a:prstGeom prst="ellipse">
            <a:avLst/>
          </a:prstGeom>
          <a:solidFill>
            <a:srgbClr val="92D4F1"/>
          </a:solidFill>
          <a:ln>
            <a:solidFill>
              <a:srgbClr val="8FD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ABD6A2C1-FDF7-4B4D-8882-92E64166272C}"/>
              </a:ext>
            </a:extLst>
          </p:cNvPr>
          <p:cNvSpPr/>
          <p:nvPr/>
        </p:nvSpPr>
        <p:spPr>
          <a:xfrm>
            <a:off x="8633015" y="5798894"/>
            <a:ext cx="72000" cy="72000"/>
          </a:xfrm>
          <a:prstGeom prst="ellipse">
            <a:avLst/>
          </a:prstGeom>
          <a:solidFill>
            <a:srgbClr val="92D4F1"/>
          </a:solidFill>
          <a:ln>
            <a:solidFill>
              <a:srgbClr val="8FD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1AD12278-69A1-42BD-BE19-2CA0D19FEFED}"/>
              </a:ext>
            </a:extLst>
          </p:cNvPr>
          <p:cNvSpPr/>
          <p:nvPr/>
        </p:nvSpPr>
        <p:spPr>
          <a:xfrm>
            <a:off x="8794095" y="5798894"/>
            <a:ext cx="72000" cy="72000"/>
          </a:xfrm>
          <a:prstGeom prst="ellipse">
            <a:avLst/>
          </a:prstGeom>
          <a:solidFill>
            <a:srgbClr val="92D4F1"/>
          </a:solidFill>
          <a:ln>
            <a:solidFill>
              <a:srgbClr val="8FD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8AAB09BC-4506-41AD-AB11-7461889B3A0C}"/>
              </a:ext>
            </a:extLst>
          </p:cNvPr>
          <p:cNvSpPr/>
          <p:nvPr/>
        </p:nvSpPr>
        <p:spPr>
          <a:xfrm>
            <a:off x="8955175" y="5798894"/>
            <a:ext cx="72000" cy="72000"/>
          </a:xfrm>
          <a:prstGeom prst="ellipse">
            <a:avLst/>
          </a:prstGeom>
          <a:solidFill>
            <a:srgbClr val="92D4F1"/>
          </a:solidFill>
          <a:ln>
            <a:solidFill>
              <a:srgbClr val="8FD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20D89460-BA03-4028-B5BD-AE77BAEDF8A2}"/>
              </a:ext>
            </a:extLst>
          </p:cNvPr>
          <p:cNvSpPr/>
          <p:nvPr/>
        </p:nvSpPr>
        <p:spPr>
          <a:xfrm>
            <a:off x="8274896" y="5798894"/>
            <a:ext cx="72000" cy="72000"/>
          </a:xfrm>
          <a:prstGeom prst="ellipse">
            <a:avLst/>
          </a:prstGeom>
          <a:solidFill>
            <a:srgbClr val="92D4F1"/>
          </a:solidFill>
          <a:ln>
            <a:solidFill>
              <a:srgbClr val="8FD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F3FD3164-F9AF-4A32-8345-175A46664A36}"/>
              </a:ext>
            </a:extLst>
          </p:cNvPr>
          <p:cNvSpPr/>
          <p:nvPr/>
        </p:nvSpPr>
        <p:spPr>
          <a:xfrm>
            <a:off x="7835720" y="5798894"/>
            <a:ext cx="72000" cy="72000"/>
          </a:xfrm>
          <a:prstGeom prst="ellipse">
            <a:avLst/>
          </a:prstGeom>
          <a:solidFill>
            <a:srgbClr val="92D4F1"/>
          </a:solidFill>
          <a:ln>
            <a:solidFill>
              <a:srgbClr val="8FD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FED3F624-BBDC-4457-98F7-991714F377BB}"/>
              </a:ext>
            </a:extLst>
          </p:cNvPr>
          <p:cNvSpPr/>
          <p:nvPr/>
        </p:nvSpPr>
        <p:spPr>
          <a:xfrm>
            <a:off x="8579365" y="5798894"/>
            <a:ext cx="72000" cy="72000"/>
          </a:xfrm>
          <a:prstGeom prst="ellipse">
            <a:avLst/>
          </a:prstGeom>
          <a:solidFill>
            <a:srgbClr val="92D4F1"/>
          </a:solidFill>
          <a:ln>
            <a:solidFill>
              <a:srgbClr val="8FD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20CEE10E-A023-4599-90E4-E4AC53AB9340}"/>
              </a:ext>
            </a:extLst>
          </p:cNvPr>
          <p:cNvSpPr/>
          <p:nvPr/>
        </p:nvSpPr>
        <p:spPr>
          <a:xfrm>
            <a:off x="8400381" y="5798894"/>
            <a:ext cx="72000" cy="72000"/>
          </a:xfrm>
          <a:prstGeom prst="ellipse">
            <a:avLst/>
          </a:prstGeom>
          <a:solidFill>
            <a:srgbClr val="92D4F1"/>
          </a:solidFill>
          <a:ln>
            <a:solidFill>
              <a:srgbClr val="8FD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1BD3654B-4CC0-445B-A96C-010667D6CBE5}"/>
              </a:ext>
            </a:extLst>
          </p:cNvPr>
          <p:cNvSpPr/>
          <p:nvPr/>
        </p:nvSpPr>
        <p:spPr>
          <a:xfrm>
            <a:off x="9177124" y="5798894"/>
            <a:ext cx="72000" cy="72000"/>
          </a:xfrm>
          <a:prstGeom prst="ellipse">
            <a:avLst/>
          </a:prstGeom>
          <a:solidFill>
            <a:srgbClr val="92D4F1"/>
          </a:solidFill>
          <a:ln>
            <a:solidFill>
              <a:srgbClr val="8FD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6F19BE52-786F-42DD-BA94-EA56B9CF3358}"/>
              </a:ext>
            </a:extLst>
          </p:cNvPr>
          <p:cNvSpPr/>
          <p:nvPr/>
        </p:nvSpPr>
        <p:spPr>
          <a:xfrm>
            <a:off x="9472959" y="5798894"/>
            <a:ext cx="72000" cy="72000"/>
          </a:xfrm>
          <a:prstGeom prst="ellipse">
            <a:avLst/>
          </a:prstGeom>
          <a:solidFill>
            <a:srgbClr val="92D4F1"/>
          </a:solidFill>
          <a:ln>
            <a:solidFill>
              <a:srgbClr val="8FD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6D9EDCCC-5CC0-4C24-A982-AAC37AD49097}"/>
              </a:ext>
            </a:extLst>
          </p:cNvPr>
          <p:cNvSpPr/>
          <p:nvPr/>
        </p:nvSpPr>
        <p:spPr>
          <a:xfrm>
            <a:off x="9289041" y="5798894"/>
            <a:ext cx="72000" cy="72000"/>
          </a:xfrm>
          <a:prstGeom prst="ellipse">
            <a:avLst/>
          </a:prstGeom>
          <a:solidFill>
            <a:srgbClr val="92D4F1"/>
          </a:solidFill>
          <a:ln>
            <a:solidFill>
              <a:srgbClr val="8FD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75A65249-75FB-4545-92E1-88E6DE40045B}"/>
              </a:ext>
            </a:extLst>
          </p:cNvPr>
          <p:cNvSpPr/>
          <p:nvPr/>
        </p:nvSpPr>
        <p:spPr>
          <a:xfrm>
            <a:off x="9384538" y="5798894"/>
            <a:ext cx="72000" cy="72000"/>
          </a:xfrm>
          <a:prstGeom prst="ellipse">
            <a:avLst/>
          </a:prstGeom>
          <a:solidFill>
            <a:srgbClr val="92D4F1"/>
          </a:solidFill>
          <a:ln>
            <a:solidFill>
              <a:srgbClr val="8FD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63108576-8D8C-4B20-B673-A447F00C56E9}"/>
              </a:ext>
            </a:extLst>
          </p:cNvPr>
          <p:cNvSpPr/>
          <p:nvPr/>
        </p:nvSpPr>
        <p:spPr>
          <a:xfrm>
            <a:off x="9340328" y="5798894"/>
            <a:ext cx="72000" cy="72000"/>
          </a:xfrm>
          <a:prstGeom prst="ellipse">
            <a:avLst/>
          </a:prstGeom>
          <a:solidFill>
            <a:srgbClr val="92D4F1"/>
          </a:solidFill>
          <a:ln>
            <a:solidFill>
              <a:srgbClr val="8FD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4FC857F3-C061-4896-843A-E4567C2EFC0D}"/>
              </a:ext>
            </a:extLst>
          </p:cNvPr>
          <p:cNvSpPr/>
          <p:nvPr/>
        </p:nvSpPr>
        <p:spPr>
          <a:xfrm>
            <a:off x="9062378" y="5798894"/>
            <a:ext cx="72000" cy="72000"/>
          </a:xfrm>
          <a:prstGeom prst="ellipse">
            <a:avLst/>
          </a:prstGeom>
          <a:solidFill>
            <a:srgbClr val="92D4F1"/>
          </a:solidFill>
          <a:ln>
            <a:solidFill>
              <a:srgbClr val="8FD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0DC2F2AC-6482-4062-A6DF-8239FF54BB6D}"/>
              </a:ext>
            </a:extLst>
          </p:cNvPr>
          <p:cNvSpPr/>
          <p:nvPr/>
        </p:nvSpPr>
        <p:spPr>
          <a:xfrm>
            <a:off x="8070971" y="5798894"/>
            <a:ext cx="72000" cy="72000"/>
          </a:xfrm>
          <a:prstGeom prst="ellipse">
            <a:avLst/>
          </a:prstGeom>
          <a:solidFill>
            <a:srgbClr val="92D4F1"/>
          </a:solidFill>
          <a:ln>
            <a:solidFill>
              <a:srgbClr val="8FD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3D1B30A5-064C-45F2-93D7-5FB3B1BD1720}"/>
              </a:ext>
            </a:extLst>
          </p:cNvPr>
          <p:cNvSpPr/>
          <p:nvPr/>
        </p:nvSpPr>
        <p:spPr>
          <a:xfrm>
            <a:off x="10855506" y="5798894"/>
            <a:ext cx="72000" cy="72000"/>
          </a:xfrm>
          <a:prstGeom prst="ellipse">
            <a:avLst/>
          </a:prstGeom>
          <a:solidFill>
            <a:srgbClr val="FF9DB7"/>
          </a:solidFill>
          <a:ln>
            <a:solidFill>
              <a:srgbClr val="FF9D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6FB46A96-5612-4D14-89C5-0F8122D94755}"/>
              </a:ext>
            </a:extLst>
          </p:cNvPr>
          <p:cNvSpPr/>
          <p:nvPr/>
        </p:nvSpPr>
        <p:spPr>
          <a:xfrm>
            <a:off x="10942276" y="5798894"/>
            <a:ext cx="72000" cy="72000"/>
          </a:xfrm>
          <a:prstGeom prst="ellipse">
            <a:avLst/>
          </a:prstGeom>
          <a:solidFill>
            <a:srgbClr val="FF9DB7"/>
          </a:solidFill>
          <a:ln>
            <a:solidFill>
              <a:srgbClr val="FF9D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017ABC0F-9115-4D88-81F7-AB61D757ADF8}"/>
              </a:ext>
            </a:extLst>
          </p:cNvPr>
          <p:cNvSpPr/>
          <p:nvPr/>
        </p:nvSpPr>
        <p:spPr>
          <a:xfrm>
            <a:off x="11014276" y="5798894"/>
            <a:ext cx="72000" cy="72000"/>
          </a:xfrm>
          <a:prstGeom prst="ellipse">
            <a:avLst/>
          </a:prstGeom>
          <a:solidFill>
            <a:srgbClr val="FF9DB7"/>
          </a:solidFill>
          <a:ln>
            <a:solidFill>
              <a:srgbClr val="FF9D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C83A3201-2C82-43F5-AD2C-1048486901DF}"/>
              </a:ext>
            </a:extLst>
          </p:cNvPr>
          <p:cNvSpPr/>
          <p:nvPr/>
        </p:nvSpPr>
        <p:spPr>
          <a:xfrm>
            <a:off x="11122276" y="5798894"/>
            <a:ext cx="72000" cy="72000"/>
          </a:xfrm>
          <a:prstGeom prst="ellipse">
            <a:avLst/>
          </a:prstGeom>
          <a:solidFill>
            <a:srgbClr val="FF9DB7"/>
          </a:solidFill>
          <a:ln>
            <a:solidFill>
              <a:srgbClr val="FF9D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id="{06F54EDF-0F0D-49EC-82EF-094D44AECB92}"/>
              </a:ext>
            </a:extLst>
          </p:cNvPr>
          <p:cNvSpPr/>
          <p:nvPr/>
        </p:nvSpPr>
        <p:spPr>
          <a:xfrm>
            <a:off x="11230276" y="5798894"/>
            <a:ext cx="72000" cy="72000"/>
          </a:xfrm>
          <a:prstGeom prst="ellipse">
            <a:avLst/>
          </a:prstGeom>
          <a:solidFill>
            <a:srgbClr val="FF9DB7"/>
          </a:solidFill>
          <a:ln>
            <a:solidFill>
              <a:srgbClr val="FF9D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id="{CB053B19-8AA0-40E8-A1D6-041F45BE319E}"/>
              </a:ext>
            </a:extLst>
          </p:cNvPr>
          <p:cNvSpPr/>
          <p:nvPr/>
        </p:nvSpPr>
        <p:spPr>
          <a:xfrm>
            <a:off x="11086276" y="5798894"/>
            <a:ext cx="72000" cy="72000"/>
          </a:xfrm>
          <a:prstGeom prst="ellipse">
            <a:avLst/>
          </a:prstGeom>
          <a:solidFill>
            <a:srgbClr val="FF9DB7"/>
          </a:solidFill>
          <a:ln>
            <a:solidFill>
              <a:srgbClr val="FF9D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a:extLst>
              <a:ext uri="{FF2B5EF4-FFF2-40B4-BE49-F238E27FC236}">
                <a16:creationId xmlns:a16="http://schemas.microsoft.com/office/drawing/2014/main" id="{5C0DEFE6-34A8-457D-B6E2-4DBA2199D951}"/>
              </a:ext>
            </a:extLst>
          </p:cNvPr>
          <p:cNvSpPr/>
          <p:nvPr/>
        </p:nvSpPr>
        <p:spPr>
          <a:xfrm>
            <a:off x="11314828" y="5798894"/>
            <a:ext cx="72000" cy="72000"/>
          </a:xfrm>
          <a:prstGeom prst="ellipse">
            <a:avLst/>
          </a:prstGeom>
          <a:solidFill>
            <a:srgbClr val="FF9DB7"/>
          </a:solidFill>
          <a:ln>
            <a:solidFill>
              <a:srgbClr val="FF9D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a:extLst>
              <a:ext uri="{FF2B5EF4-FFF2-40B4-BE49-F238E27FC236}">
                <a16:creationId xmlns:a16="http://schemas.microsoft.com/office/drawing/2014/main" id="{BE1C323E-121B-4467-9E48-A849C71C6EC3}"/>
              </a:ext>
            </a:extLst>
          </p:cNvPr>
          <p:cNvSpPr/>
          <p:nvPr/>
        </p:nvSpPr>
        <p:spPr>
          <a:xfrm>
            <a:off x="10687921" y="5798894"/>
            <a:ext cx="72000" cy="72000"/>
          </a:xfrm>
          <a:prstGeom prst="ellipse">
            <a:avLst/>
          </a:prstGeom>
          <a:solidFill>
            <a:srgbClr val="FF9DB7"/>
          </a:solidFill>
          <a:ln>
            <a:solidFill>
              <a:srgbClr val="FF9D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DBEE1EFC-4D27-45D8-90C2-9FD3A653B0E6}"/>
                  </a:ext>
                </a:extLst>
              </p:cNvPr>
              <p:cNvSpPr txBox="1"/>
              <p:nvPr/>
            </p:nvSpPr>
            <p:spPr>
              <a:xfrm>
                <a:off x="379973" y="1831388"/>
                <a:ext cx="6378380" cy="2144626"/>
              </a:xfrm>
              <a:prstGeom prst="rect">
                <a:avLst/>
              </a:prstGeom>
              <a:noFill/>
            </p:spPr>
            <p:txBody>
              <a:bodyPr wrap="square">
                <a:spAutoFit/>
              </a:bodyPr>
              <a:lstStyle/>
              <a:p>
                <a:pPr>
                  <a:lnSpc>
                    <a:spcPct val="120000"/>
                  </a:lnSpc>
                  <a:spcAft>
                    <a:spcPts val="1200"/>
                  </a:spcAft>
                </a:pPr>
                <a:r>
                  <a:rPr lang="zh-CN" altLang="en-US" sz="1600" i="0" dirty="0">
                    <a:solidFill>
                      <a:srgbClr val="2C2C36"/>
                    </a:solidFill>
                    <a:effectLst/>
                    <a:latin typeface="Times New Roman" panose="02020603050405020304" pitchFamily="18" charset="0"/>
                    <a:ea typeface="宋体" panose="02010600030101010101" pitchFamily="2" charset="-122"/>
                  </a:rPr>
                  <a:t>区间划分：在</a:t>
                </a:r>
                <a:r>
                  <a:rPr lang="en-US" altLang="zh-CN" sz="1600" i="0" dirty="0">
                    <a:solidFill>
                      <a:srgbClr val="2C2C36"/>
                    </a:solidFill>
                    <a:effectLst/>
                    <a:latin typeface="Times New Roman" panose="02020603050405020304" pitchFamily="18" charset="0"/>
                    <a:ea typeface="宋体" panose="02010600030101010101" pitchFamily="2" charset="-122"/>
                  </a:rPr>
                  <a:t>[0,1]</a:t>
                </a:r>
                <a:r>
                  <a:rPr lang="zh-CN" altLang="en-US" sz="1600" i="0" dirty="0">
                    <a:solidFill>
                      <a:srgbClr val="2C2C36"/>
                    </a:solidFill>
                    <a:effectLst/>
                    <a:latin typeface="Times New Roman" panose="02020603050405020304" pitchFamily="18" charset="0"/>
                    <a:ea typeface="宋体" panose="02010600030101010101" pitchFamily="2" charset="-122"/>
                  </a:rPr>
                  <a:t>区间内划分</a:t>
                </a:r>
                <a:r>
                  <a:rPr lang="zh-CN" altLang="en-US" sz="1600" b="0" i="0" dirty="0">
                    <a:solidFill>
                      <a:srgbClr val="2C2C36"/>
                    </a:solidFill>
                    <a:effectLst/>
                    <a:latin typeface="Times New Roman" panose="02020603050405020304" pitchFamily="18" charset="0"/>
                    <a:ea typeface="宋体" panose="02010600030101010101" pitchFamily="2" charset="-122"/>
                  </a:rPr>
                  <a:t>若干个小区间</a:t>
                </a:r>
                <a:endParaRPr lang="en-US" altLang="zh-CN" sz="1600" b="0" i="0" dirty="0">
                  <a:solidFill>
                    <a:srgbClr val="2C2C36"/>
                  </a:solidFill>
                  <a:effectLst/>
                  <a:latin typeface="Times New Roman" panose="02020603050405020304" pitchFamily="18" charset="0"/>
                  <a:ea typeface="宋体" panose="02010600030101010101" pitchFamily="2" charset="-122"/>
                </a:endParaRPr>
              </a:p>
              <a:p>
                <a:pPr>
                  <a:lnSpc>
                    <a:spcPct val="120000"/>
                  </a:lnSpc>
                  <a:spcAft>
                    <a:spcPts val="1200"/>
                  </a:spcAft>
                </a:pPr>
                <a:r>
                  <a:rPr lang="zh-CN" altLang="en-US" sz="1600" dirty="0">
                    <a:solidFill>
                      <a:srgbClr val="2C2C36"/>
                    </a:solidFill>
                    <a:latin typeface="Times New Roman" panose="02020603050405020304" pitchFamily="18" charset="0"/>
                    <a:ea typeface="宋体" panose="02010600030101010101" pitchFamily="2" charset="-122"/>
                  </a:rPr>
                  <a:t>计数：对于每一个小区间，统计所有测试样本中落在该区间内的 </a:t>
                </a:r>
                <a14:m>
                  <m:oMath xmlns:m="http://schemas.openxmlformats.org/officeDocument/2006/math">
                    <m:r>
                      <a:rPr lang="en-US" altLang="zh-CN" sz="1600" b="0" i="1" smtClean="0">
                        <a:latin typeface="Cambria Math" panose="02040503050406030204" pitchFamily="18" charset="0"/>
                      </a:rPr>
                      <m:t>𝑆</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oMath>
                </a14:m>
                <a:r>
                  <a:rPr lang="zh-CN" altLang="en-US" sz="1600" dirty="0">
                    <a:solidFill>
                      <a:srgbClr val="2C2C36"/>
                    </a:solidFill>
                    <a:latin typeface="Times New Roman" panose="02020603050405020304" pitchFamily="18" charset="0"/>
                    <a:ea typeface="宋体" panose="02010600030101010101" pitchFamily="2" charset="-122"/>
                  </a:rPr>
                  <a:t>值的数量</a:t>
                </a:r>
                <a:endParaRPr lang="en-US" altLang="zh-CN" sz="1600" dirty="0">
                  <a:solidFill>
                    <a:srgbClr val="2C2C36"/>
                  </a:solidFill>
                  <a:latin typeface="Times New Roman" panose="02020603050405020304" pitchFamily="18" charset="0"/>
                  <a:ea typeface="宋体" panose="02010600030101010101" pitchFamily="2" charset="-122"/>
                </a:endParaRPr>
              </a:p>
              <a:p>
                <a:pPr>
                  <a:lnSpc>
                    <a:spcPct val="120000"/>
                  </a:lnSpc>
                  <a:spcAft>
                    <a:spcPts val="1200"/>
                  </a:spcAft>
                </a:pPr>
                <a:r>
                  <a:rPr lang="zh-CN" altLang="en-US" sz="1600" i="0" dirty="0">
                    <a:solidFill>
                      <a:srgbClr val="2C2C36"/>
                    </a:solidFill>
                    <a:effectLst/>
                    <a:latin typeface="Times New Roman" panose="02020603050405020304" pitchFamily="18" charset="0"/>
                    <a:ea typeface="宋体" panose="02010600030101010101" pitchFamily="2" charset="-122"/>
                  </a:rPr>
                  <a:t>归一化为概率密度</a:t>
                </a:r>
                <a:r>
                  <a:rPr lang="zh-CN" altLang="en-US" sz="1600" dirty="0">
                    <a:solidFill>
                      <a:srgbClr val="2C2C36"/>
                    </a:solidFill>
                    <a:latin typeface="Times New Roman" panose="02020603050405020304" pitchFamily="18" charset="0"/>
                    <a:ea typeface="宋体" panose="02010600030101010101" pitchFamily="2" charset="-122"/>
                  </a:rPr>
                  <a:t>：</a:t>
                </a:r>
                <a:r>
                  <a:rPr lang="zh-CN" altLang="en-US" sz="1600" b="0" i="0" dirty="0">
                    <a:solidFill>
                      <a:srgbClr val="2C2C36"/>
                    </a:solidFill>
                    <a:effectLst/>
                    <a:latin typeface="Times New Roman" panose="02020603050405020304" pitchFamily="18" charset="0"/>
                    <a:ea typeface="宋体" panose="02010600030101010101" pitchFamily="2" charset="-122"/>
                  </a:rPr>
                  <a:t>将每个小区间的样本计数除以总的样本数量，得到每个小区间的相对频率。再将上述相对频率除以小区间的宽度，使得最终的高度代表的是概率密度</a:t>
                </a:r>
                <a:endParaRPr lang="zh-CN" altLang="en-US" sz="1600" dirty="0">
                  <a:solidFill>
                    <a:srgbClr val="2C2C36"/>
                  </a:solidFill>
                  <a:latin typeface="Times New Roman" panose="02020603050405020304" pitchFamily="18" charset="0"/>
                  <a:ea typeface="宋体" panose="02010600030101010101" pitchFamily="2" charset="-122"/>
                </a:endParaRPr>
              </a:p>
            </p:txBody>
          </p:sp>
        </mc:Choice>
        <mc:Fallback xmlns="">
          <p:sp>
            <p:nvSpPr>
              <p:cNvPr id="67" name="文本框 66">
                <a:extLst>
                  <a:ext uri="{FF2B5EF4-FFF2-40B4-BE49-F238E27FC236}">
                    <a16:creationId xmlns:a16="http://schemas.microsoft.com/office/drawing/2014/main" id="{DBEE1EFC-4D27-45D8-90C2-9FD3A653B0E6}"/>
                  </a:ext>
                </a:extLst>
              </p:cNvPr>
              <p:cNvSpPr txBox="1">
                <a:spLocks noRot="1" noChangeAspect="1" noMove="1" noResize="1" noEditPoints="1" noAdjustHandles="1" noChangeArrowheads="1" noChangeShapeType="1" noTextEdit="1"/>
              </p:cNvSpPr>
              <p:nvPr/>
            </p:nvSpPr>
            <p:spPr>
              <a:xfrm>
                <a:off x="379973" y="1831388"/>
                <a:ext cx="6378380" cy="2144626"/>
              </a:xfrm>
              <a:prstGeom prst="rect">
                <a:avLst/>
              </a:prstGeom>
              <a:blipFill>
                <a:blip r:embed="rId7"/>
                <a:stretch>
                  <a:fillRect l="-478" t="-284" b="-2273"/>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EFBDCF25-D858-4FAE-9108-7569CA622153}"/>
              </a:ext>
            </a:extLst>
          </p:cNvPr>
          <p:cNvSpPr txBox="1"/>
          <p:nvPr/>
        </p:nvSpPr>
        <p:spPr>
          <a:xfrm>
            <a:off x="2753074" y="4494324"/>
            <a:ext cx="1632178" cy="338554"/>
          </a:xfrm>
          <a:prstGeom prst="rect">
            <a:avLst/>
          </a:prstGeom>
          <a:noFill/>
        </p:spPr>
        <p:txBody>
          <a:bodyPr wrap="none" rtlCol="0">
            <a:spAutoFit/>
          </a:bodyPr>
          <a:lstStyle/>
          <a:p>
            <a:r>
              <a:rPr lang="zh-CN" altLang="en-US" sz="1600" b="1" i="1" dirty="0">
                <a:solidFill>
                  <a:schemeClr val="accent2">
                    <a:lumMod val="75000"/>
                  </a:schemeClr>
                </a:solidFill>
                <a:latin typeface="宋体" panose="02010600030101010101" pitchFamily="2" charset="-122"/>
                <a:ea typeface="宋体" panose="02010600030101010101" pitchFamily="2" charset="-122"/>
              </a:rPr>
              <a:t>方差更小的分布</a:t>
            </a:r>
          </a:p>
        </p:txBody>
      </p:sp>
      <p:sp>
        <p:nvSpPr>
          <p:cNvPr id="68" name="椭圆 67">
            <a:extLst>
              <a:ext uri="{FF2B5EF4-FFF2-40B4-BE49-F238E27FC236}">
                <a16:creationId xmlns:a16="http://schemas.microsoft.com/office/drawing/2014/main" id="{41BD8863-F517-4FD9-BEAF-BC20EBFBA178}"/>
              </a:ext>
            </a:extLst>
          </p:cNvPr>
          <p:cNvSpPr/>
          <p:nvPr/>
        </p:nvSpPr>
        <p:spPr>
          <a:xfrm>
            <a:off x="9660468" y="5798894"/>
            <a:ext cx="72000" cy="72000"/>
          </a:xfrm>
          <a:prstGeom prst="ellipse">
            <a:avLst/>
          </a:prstGeom>
          <a:solidFill>
            <a:srgbClr val="92D4F1"/>
          </a:solidFill>
          <a:ln>
            <a:solidFill>
              <a:srgbClr val="8FD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a:extLst>
              <a:ext uri="{FF2B5EF4-FFF2-40B4-BE49-F238E27FC236}">
                <a16:creationId xmlns:a16="http://schemas.microsoft.com/office/drawing/2014/main" id="{881E89D6-FDEC-4218-9176-C2240607DA71}"/>
              </a:ext>
            </a:extLst>
          </p:cNvPr>
          <p:cNvSpPr/>
          <p:nvPr/>
        </p:nvSpPr>
        <p:spPr>
          <a:xfrm>
            <a:off x="9928817" y="5798894"/>
            <a:ext cx="72000" cy="72000"/>
          </a:xfrm>
          <a:prstGeom prst="ellipse">
            <a:avLst/>
          </a:prstGeom>
          <a:solidFill>
            <a:srgbClr val="92D4F1"/>
          </a:solidFill>
          <a:ln>
            <a:solidFill>
              <a:srgbClr val="8FD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a:extLst>
              <a:ext uri="{FF2B5EF4-FFF2-40B4-BE49-F238E27FC236}">
                <a16:creationId xmlns:a16="http://schemas.microsoft.com/office/drawing/2014/main" id="{714A4424-3B60-48EF-9A72-070C13A52E51}"/>
              </a:ext>
            </a:extLst>
          </p:cNvPr>
          <p:cNvSpPr/>
          <p:nvPr/>
        </p:nvSpPr>
        <p:spPr>
          <a:xfrm>
            <a:off x="10395292" y="5798894"/>
            <a:ext cx="72000" cy="72000"/>
          </a:xfrm>
          <a:prstGeom prst="ellipse">
            <a:avLst/>
          </a:prstGeom>
          <a:solidFill>
            <a:srgbClr val="FF9DB7"/>
          </a:solidFill>
          <a:ln>
            <a:solidFill>
              <a:srgbClr val="FF9D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a:extLst>
              <a:ext uri="{FF2B5EF4-FFF2-40B4-BE49-F238E27FC236}">
                <a16:creationId xmlns:a16="http://schemas.microsoft.com/office/drawing/2014/main" id="{41B8CE37-5B5A-4663-8759-06241489FC9E}"/>
              </a:ext>
            </a:extLst>
          </p:cNvPr>
          <p:cNvSpPr/>
          <p:nvPr/>
        </p:nvSpPr>
        <p:spPr>
          <a:xfrm>
            <a:off x="10227707" y="5798894"/>
            <a:ext cx="72000" cy="72000"/>
          </a:xfrm>
          <a:prstGeom prst="ellipse">
            <a:avLst/>
          </a:prstGeom>
          <a:solidFill>
            <a:srgbClr val="92D4F1"/>
          </a:solidFill>
          <a:ln>
            <a:solidFill>
              <a:srgbClr val="8FD3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a:extLst>
              <a:ext uri="{FF2B5EF4-FFF2-40B4-BE49-F238E27FC236}">
                <a16:creationId xmlns:a16="http://schemas.microsoft.com/office/drawing/2014/main" id="{AC238E88-ED65-45D8-BA73-B4169ADE5344}"/>
              </a:ext>
            </a:extLst>
          </p:cNvPr>
          <p:cNvSpPr/>
          <p:nvPr/>
        </p:nvSpPr>
        <p:spPr>
          <a:xfrm>
            <a:off x="10072817" y="5798894"/>
            <a:ext cx="72000" cy="72000"/>
          </a:xfrm>
          <a:prstGeom prst="ellipse">
            <a:avLst/>
          </a:prstGeom>
          <a:solidFill>
            <a:srgbClr val="FF9DB7"/>
          </a:solidFill>
          <a:ln>
            <a:solidFill>
              <a:srgbClr val="FF9D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a:extLst>
              <a:ext uri="{FF2B5EF4-FFF2-40B4-BE49-F238E27FC236}">
                <a16:creationId xmlns:a16="http://schemas.microsoft.com/office/drawing/2014/main" id="{56027D65-05F6-457F-858B-91E42901EF97}"/>
              </a:ext>
            </a:extLst>
          </p:cNvPr>
          <p:cNvSpPr/>
          <p:nvPr/>
        </p:nvSpPr>
        <p:spPr>
          <a:xfrm>
            <a:off x="11390250" y="5798894"/>
            <a:ext cx="72000" cy="72000"/>
          </a:xfrm>
          <a:prstGeom prst="ellipse">
            <a:avLst/>
          </a:prstGeom>
          <a:solidFill>
            <a:srgbClr val="FF9DB7"/>
          </a:solidFill>
          <a:ln>
            <a:solidFill>
              <a:srgbClr val="FF9D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a:extLst>
              <a:ext uri="{FF2B5EF4-FFF2-40B4-BE49-F238E27FC236}">
                <a16:creationId xmlns:a16="http://schemas.microsoft.com/office/drawing/2014/main" id="{13A16B2B-8AF2-4338-93CC-EC970EF5322B}"/>
              </a:ext>
            </a:extLst>
          </p:cNvPr>
          <p:cNvSpPr txBox="1"/>
          <p:nvPr/>
        </p:nvSpPr>
        <p:spPr>
          <a:xfrm>
            <a:off x="2645271" y="6244151"/>
            <a:ext cx="7087197" cy="338554"/>
          </a:xfrm>
          <a:prstGeom prst="rect">
            <a:avLst/>
          </a:prstGeom>
          <a:noFill/>
        </p:spPr>
        <p:txBody>
          <a:bodyPr wrap="none" rtlCol="0">
            <a:spAutoFit/>
          </a:bodyPr>
          <a:lstStyle/>
          <a:p>
            <a:r>
              <a:rPr lang="zh-CN" altLang="en-US" sz="1600" b="1" i="1" dirty="0">
                <a:solidFill>
                  <a:schemeClr val="accent2">
                    <a:lumMod val="75000"/>
                  </a:schemeClr>
                </a:solidFill>
                <a:latin typeface="宋体" panose="02010600030101010101" pitchFamily="2" charset="-122"/>
                <a:ea typeface="宋体" panose="02010600030101010101" pitchFamily="2" charset="-122"/>
              </a:rPr>
              <a:t>方差更大的分布，</a:t>
            </a:r>
            <a:r>
              <a:rPr lang="en-US" altLang="zh-CN" sz="1600" b="1" i="1" dirty="0">
                <a:solidFill>
                  <a:schemeClr val="accent2">
                    <a:lumMod val="75000"/>
                  </a:schemeClr>
                </a:solidFill>
                <a:latin typeface="宋体" panose="02010600030101010101" pitchFamily="2" charset="-122"/>
                <a:ea typeface="宋体" panose="02010600030101010101" pitchFamily="2" charset="-122"/>
              </a:rPr>
              <a:t>OOD</a:t>
            </a:r>
            <a:r>
              <a:rPr lang="zh-CN" altLang="en-US" sz="1600" b="1" i="1" dirty="0">
                <a:solidFill>
                  <a:schemeClr val="accent2">
                    <a:lumMod val="75000"/>
                  </a:schemeClr>
                </a:solidFill>
                <a:latin typeface="宋体" panose="02010600030101010101" pitchFamily="2" charset="-122"/>
                <a:ea typeface="宋体" panose="02010600030101010101" pitchFamily="2" charset="-122"/>
              </a:rPr>
              <a:t>的多样性更强，与模型训练时所见的数据模式差异较大</a:t>
            </a:r>
          </a:p>
        </p:txBody>
      </p:sp>
    </p:spTree>
    <p:extLst>
      <p:ext uri="{BB962C8B-B14F-4D97-AF65-F5344CB8AC3E}">
        <p14:creationId xmlns:p14="http://schemas.microsoft.com/office/powerpoint/2010/main" val="4186739797"/>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TExMTU4YzczMDgzOWVmNDk2Mjc0OTVlMjIzMDA3NzAifQ=="/>
  <p:tag name="KSO_WPP_MARK_KEY" val="73acf950-e635-47f2-b1bd-a6423c8f39e8"/>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自定义 100">
      <a:dk1>
        <a:sysClr val="windowText" lastClr="000000"/>
      </a:dk1>
      <a:lt1>
        <a:sysClr val="window" lastClr="FFFFFF"/>
      </a:lt1>
      <a:dk2>
        <a:srgbClr val="44546A"/>
      </a:dk2>
      <a:lt2>
        <a:srgbClr val="E7E6E6"/>
      </a:lt2>
      <a:accent1>
        <a:srgbClr val="591B89"/>
      </a:accent1>
      <a:accent2>
        <a:srgbClr val="EEB51A"/>
      </a:accent2>
      <a:accent3>
        <a:srgbClr val="591B89"/>
      </a:accent3>
      <a:accent4>
        <a:srgbClr val="EEB51A"/>
      </a:accent4>
      <a:accent5>
        <a:srgbClr val="591B89"/>
      </a:accent5>
      <a:accent6>
        <a:srgbClr val="EEB51A"/>
      </a:accent6>
      <a:hlink>
        <a:srgbClr val="591B89"/>
      </a:hlink>
      <a:folHlink>
        <a:srgbClr val="EEB51A"/>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3510</TotalTime>
  <Words>4254</Words>
  <Application>Microsoft Office PowerPoint</Application>
  <PresentationFormat>宽屏</PresentationFormat>
  <Paragraphs>312</Paragraphs>
  <Slides>19</Slides>
  <Notes>19</Notes>
  <HiddenSlides>0</HiddenSlides>
  <MMClips>0</MMClips>
  <ScaleCrop>false</ScaleCrop>
  <HeadingPairs>
    <vt:vector size="6" baseType="variant">
      <vt:variant>
        <vt:lpstr>已用的字体</vt:lpstr>
      </vt:variant>
      <vt:variant>
        <vt:i4>16</vt:i4>
      </vt:variant>
      <vt:variant>
        <vt:lpstr>主题</vt:lpstr>
      </vt:variant>
      <vt:variant>
        <vt:i4>3</vt:i4>
      </vt:variant>
      <vt:variant>
        <vt:lpstr>幻灯片标题</vt:lpstr>
      </vt:variant>
      <vt:variant>
        <vt:i4>19</vt:i4>
      </vt:variant>
    </vt:vector>
  </HeadingPairs>
  <TitlesOfParts>
    <vt:vector size="38" baseType="lpstr">
      <vt:lpstr>-apple-system</vt:lpstr>
      <vt:lpstr>Inter</vt:lpstr>
      <vt:lpstr>KaTeX_Caligraphic</vt:lpstr>
      <vt:lpstr>KaTeX_Main</vt:lpstr>
      <vt:lpstr>KaTeX_Math</vt:lpstr>
      <vt:lpstr>PingFang SC</vt:lpstr>
      <vt:lpstr>等线</vt:lpstr>
      <vt:lpstr>楷体</vt:lpstr>
      <vt:lpstr>宋体</vt:lpstr>
      <vt:lpstr>微软雅黑</vt:lpstr>
      <vt:lpstr>Arial</vt:lpstr>
      <vt:lpstr>Calibri</vt:lpstr>
      <vt:lpstr>Calibri Light</vt:lpstr>
      <vt:lpstr>Cambria Math</vt:lpstr>
      <vt:lpstr>Times New Roman</vt:lpstr>
      <vt:lpstr>Wingdings</vt:lpstr>
      <vt:lpstr>1_Office 主题​​</vt:lpstr>
      <vt:lpstr>2_Office 主题​​</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紫色沉稳简约毕业答辩毕业论文答辩PPT</dc:title>
  <dc:creator>lenovo</dc:creator>
  <cp:lastModifiedBy>18231673751@163.com</cp:lastModifiedBy>
  <cp:revision>288</cp:revision>
  <dcterms:created xsi:type="dcterms:W3CDTF">2019-03-09T08:01:00Z</dcterms:created>
  <dcterms:modified xsi:type="dcterms:W3CDTF">2025-03-15T08:53:18Z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E30E4612DA564EB58A956DCCC6E04621</vt:lpwstr>
  </property>
</Properties>
</file>