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258" r:id="rId4"/>
    <p:sldId id="259" r:id="rId5"/>
    <p:sldId id="282" r:id="rId6"/>
    <p:sldId id="309" r:id="rId7"/>
    <p:sldId id="297" r:id="rId8"/>
    <p:sldId id="298" r:id="rId9"/>
    <p:sldId id="310" r:id="rId10"/>
    <p:sldId id="270" r:id="rId11"/>
    <p:sldId id="290" r:id="rId12"/>
    <p:sldId id="291" r:id="rId13"/>
    <p:sldId id="313" r:id="rId14"/>
    <p:sldId id="314" r:id="rId15"/>
    <p:sldId id="292" r:id="rId16"/>
    <p:sldId id="315" r:id="rId17"/>
    <p:sldId id="318" r:id="rId18"/>
    <p:sldId id="31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7" autoAdjust="0"/>
  </p:normalViewPr>
  <p:slideViewPr>
    <p:cSldViewPr snapToGrid="0">
      <p:cViewPr varScale="1">
        <p:scale>
          <a:sx n="80" d="100"/>
          <a:sy n="80" d="100"/>
        </p:scale>
        <p:origin x="5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8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4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7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52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25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0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8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7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5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7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7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6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11085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80915" y="0"/>
            <a:ext cx="3110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662096" y="3455347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5140" y="5079845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095186" y="649462"/>
            <a:ext cx="2123437" cy="2123436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2000">
                <a:srgbClr val="FFFFFF"/>
              </a:gs>
              <a:gs pos="100000">
                <a:srgbClr val="0070C0">
                  <a:tint val="0"/>
                </a:srgbClr>
              </a:gs>
            </a:gsLst>
            <a:lin ang="2700000" scaled="1"/>
            <a:tileRect/>
          </a:gradFill>
          <a:ln w="73025" cap="flat" cmpd="sng" algn="ctr">
            <a:solidFill>
              <a:srgbClr val="F2F2F2"/>
            </a:solidFill>
            <a:prstDash val="solid"/>
          </a:ln>
          <a:effectLst>
            <a:outerShdw blurRad="190500" dist="254000" dir="2699985" rotWithShape="0">
              <a:scrgbClr r="0" g="0" b="0">
                <a:alpha val="23000"/>
              </a:sc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rgbClr val="000000"/>
              </a:solidFill>
              <a:latin typeface="Impact"/>
              <a:ea typeface="方正姚体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6" y="746331"/>
            <a:ext cx="2005547" cy="2005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77256-3956-0830-7E4A-D1424026245B}"/>
              </a:ext>
            </a:extLst>
          </p:cNvPr>
          <p:cNvSpPr txBox="1"/>
          <p:nvPr/>
        </p:nvSpPr>
        <p:spPr>
          <a:xfrm>
            <a:off x="7745506" y="5692401"/>
            <a:ext cx="459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来源：</a:t>
            </a:r>
            <a:r>
              <a:rPr lang="en-US" altLang="zh-CN" sz="2400" dirty="0"/>
              <a:t>medical image analysis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E78590-77D9-4D67-F583-5289BD7F8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927" y="3385453"/>
            <a:ext cx="7612815" cy="175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8666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6916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5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15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21" grpId="0"/>
      <p:bldP spid="25" grpId="0" animBg="1"/>
      <p:bldP spid="26" grpId="0"/>
      <p:bldP spid="28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888E1B-8E4A-E891-900F-EF0A12BF91C3}"/>
              </a:ext>
            </a:extLst>
          </p:cNvPr>
          <p:cNvSpPr txBox="1"/>
          <p:nvPr/>
        </p:nvSpPr>
        <p:spPr>
          <a:xfrm>
            <a:off x="656590" y="1566544"/>
            <a:ext cx="11278235" cy="3811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LA</a:t>
            </a:r>
            <a:r>
              <a:rPr lang="zh-CN" altLang="en-US" sz="2400" dirty="0"/>
              <a:t>：心房</a:t>
            </a:r>
            <a:r>
              <a:rPr lang="en-US" altLang="zh-CN" sz="2400" dirty="0"/>
              <a:t>MR</a:t>
            </a:r>
            <a:r>
              <a:rPr lang="zh-CN" altLang="en-US" sz="2400" dirty="0"/>
              <a:t>图像，</a:t>
            </a:r>
            <a:r>
              <a:rPr lang="en-US" altLang="zh-CN" sz="2400" dirty="0"/>
              <a:t>100</a:t>
            </a:r>
            <a:r>
              <a:rPr lang="zh-CN" altLang="en-US" sz="2400" dirty="0"/>
              <a:t>个样本，其中训练集</a:t>
            </a:r>
            <a:r>
              <a:rPr lang="en-US" altLang="zh-CN" sz="2400" dirty="0"/>
              <a:t>80</a:t>
            </a:r>
            <a:r>
              <a:rPr lang="zh-CN" altLang="en-US" sz="2400" dirty="0"/>
              <a:t>个样本，验证集</a:t>
            </a:r>
            <a:r>
              <a:rPr lang="en-US" altLang="zh-CN" sz="2400" dirty="0"/>
              <a:t>20</a:t>
            </a:r>
            <a:r>
              <a:rPr lang="zh-CN" altLang="en-US" sz="2400" dirty="0"/>
              <a:t>；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Pancreas-CT</a:t>
            </a:r>
            <a:r>
              <a:rPr lang="zh-CN" altLang="en-US" sz="2400" dirty="0"/>
              <a:t>：胰腺</a:t>
            </a:r>
            <a:r>
              <a:rPr lang="en-US" altLang="zh-CN" sz="2400" dirty="0"/>
              <a:t>CT</a:t>
            </a:r>
            <a:r>
              <a:rPr lang="zh-CN" altLang="en-US" sz="2400" dirty="0"/>
              <a:t>数据集，</a:t>
            </a:r>
            <a:r>
              <a:rPr lang="en-US" altLang="zh-CN" sz="2400" dirty="0"/>
              <a:t>82</a:t>
            </a:r>
            <a:r>
              <a:rPr lang="zh-CN" altLang="en-US" sz="2400" dirty="0"/>
              <a:t>个样本，其中训练集</a:t>
            </a:r>
            <a:r>
              <a:rPr lang="en-US" altLang="zh-CN" sz="2400" dirty="0"/>
              <a:t>62</a:t>
            </a:r>
            <a:r>
              <a:rPr lang="zh-CN" altLang="en-US" sz="2400" dirty="0"/>
              <a:t>个样本，验证集</a:t>
            </a:r>
            <a:r>
              <a:rPr lang="en-US" altLang="zh-CN" sz="2400" dirty="0"/>
              <a:t>20</a:t>
            </a:r>
            <a:r>
              <a:rPr lang="zh-CN" altLang="en-US" sz="2400" dirty="0"/>
              <a:t>；</a:t>
            </a:r>
          </a:p>
          <a:p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ACDC</a:t>
            </a:r>
            <a:r>
              <a:rPr lang="zh-CN" altLang="en-US" sz="2400" dirty="0"/>
              <a:t>：心房</a:t>
            </a:r>
            <a:r>
              <a:rPr lang="en-US" altLang="zh-CN" sz="2400" dirty="0"/>
              <a:t>MRI</a:t>
            </a:r>
            <a:r>
              <a:rPr lang="zh-CN" altLang="en-US" sz="2400" dirty="0"/>
              <a:t>图像，</a:t>
            </a:r>
            <a:r>
              <a:rPr lang="en-US" altLang="zh-CN" sz="2400" dirty="0"/>
              <a:t>200</a:t>
            </a:r>
            <a:r>
              <a:rPr lang="zh-CN" altLang="en-US" sz="2400" dirty="0"/>
              <a:t>个样本（左心室、心肌和右心室 ） ，其中训练集</a:t>
            </a:r>
            <a:r>
              <a:rPr lang="en-US" altLang="zh-CN" sz="2400" dirty="0"/>
              <a:t>120</a:t>
            </a:r>
            <a:r>
              <a:rPr lang="zh-CN" altLang="en-US" sz="2400" dirty="0"/>
              <a:t>个样本，验证集</a:t>
            </a:r>
            <a:r>
              <a:rPr lang="en-US" altLang="zh-CN" sz="2400" dirty="0"/>
              <a:t>40</a:t>
            </a:r>
            <a:r>
              <a:rPr lang="zh-CN" altLang="en-US" sz="2400" dirty="0"/>
              <a:t>，测试集</a:t>
            </a:r>
            <a:r>
              <a:rPr lang="en-US" altLang="zh-CN" sz="2400" dirty="0"/>
              <a:t>20</a:t>
            </a:r>
            <a:r>
              <a:rPr lang="zh-CN" altLang="en-US" sz="2400" dirty="0"/>
              <a:t>；</a:t>
            </a:r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9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961167" y="1224796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LA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C9B2D7-DB3D-0DFF-B918-293EEE7C2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802" y="1858450"/>
            <a:ext cx="9338660" cy="45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961167" y="1224796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Pancreas-CT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F9C3A1-A3A5-63F5-52DE-9FD24B9D5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495" y="1748016"/>
            <a:ext cx="9311171" cy="50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1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961167" y="1224796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ACDC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CFB5FF-44F7-27E7-674C-709B9E5A7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639" y="1858450"/>
            <a:ext cx="9363849" cy="4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238180-769A-182D-50C4-3268960C7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495" y="964583"/>
            <a:ext cx="8264128" cy="57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3B123F-A01D-EBD5-AA87-443DA660C934}"/>
              </a:ext>
            </a:extLst>
          </p:cNvPr>
          <p:cNvSpPr txBox="1"/>
          <p:nvPr/>
        </p:nvSpPr>
        <p:spPr>
          <a:xfrm>
            <a:off x="903768" y="1112949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不同上采样策略的影响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3F14C9-CB32-5F3D-C230-6564C2156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75" y="2080753"/>
            <a:ext cx="11223020" cy="31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3B123F-A01D-EBD5-AA87-443DA660C934}"/>
              </a:ext>
            </a:extLst>
          </p:cNvPr>
          <p:cNvSpPr txBox="1"/>
          <p:nvPr/>
        </p:nvSpPr>
        <p:spPr>
          <a:xfrm>
            <a:off x="903768" y="1112949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温度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的影响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96DE75-2B34-F56A-4C25-0D8A1B7F7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495" y="2086334"/>
            <a:ext cx="9123630" cy="38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3B123F-A01D-EBD5-AA87-443DA660C934}"/>
              </a:ext>
            </a:extLst>
          </p:cNvPr>
          <p:cNvSpPr txBox="1"/>
          <p:nvPr/>
        </p:nvSpPr>
        <p:spPr>
          <a:xfrm>
            <a:off x="903768" y="1112949"/>
            <a:ext cx="3656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不同距离测量的影响</a:t>
            </a:r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1AD26-F2E8-E395-6C1D-5769652D2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296" y="1865106"/>
            <a:ext cx="10309793" cy="38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2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3FED7DB-C850-D93C-55BE-077AEE1619FB}"/>
              </a:ext>
            </a:extLst>
          </p:cNvPr>
          <p:cNvSpPr txBox="1"/>
          <p:nvPr/>
        </p:nvSpPr>
        <p:spPr>
          <a:xfrm>
            <a:off x="4902318" y="1409673"/>
            <a:ext cx="1759382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汉仪中黑简" panose="02010600000101010101" charset="-122"/>
                <a:cs typeface="Times New Roman" panose="02020603050405020304" charset="0"/>
                <a:sym typeface="+mn-lt"/>
              </a:rPr>
              <a:t>INTRODUCTION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590675-76FE-395A-59E1-B6971AB5EE95}"/>
              </a:ext>
            </a:extLst>
          </p:cNvPr>
          <p:cNvSpPr txBox="1"/>
          <p:nvPr/>
        </p:nvSpPr>
        <p:spPr>
          <a:xfrm>
            <a:off x="4856624" y="872852"/>
            <a:ext cx="18507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中黑简" panose="02010600000101010101" charset="-122"/>
                <a:ea typeface="汉仪中黑简" panose="02010600000101010101" charset="-122"/>
                <a:cs typeface="+mn-ea"/>
                <a:sym typeface="+mn-lt"/>
              </a:rPr>
              <a:t>引言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CF05F8-69E4-A2B6-7B22-7FAEC5187510}"/>
              </a:ext>
            </a:extLst>
          </p:cNvPr>
          <p:cNvSpPr/>
          <p:nvPr/>
        </p:nvSpPr>
        <p:spPr>
          <a:xfrm>
            <a:off x="4604814" y="923805"/>
            <a:ext cx="272191" cy="310982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0B33A89-4077-DEB6-2A7D-84B91DB9E9CB}"/>
              </a:ext>
            </a:extLst>
          </p:cNvPr>
          <p:cNvSpPr txBox="1"/>
          <p:nvPr/>
        </p:nvSpPr>
        <p:spPr>
          <a:xfrm>
            <a:off x="4889827" y="3088376"/>
            <a:ext cx="1784366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汉仪中黑简" panose="02010600000101010101" charset="-122"/>
                <a:cs typeface="Times New Roman" panose="02020603050405020304" charset="0"/>
                <a:sym typeface="+mn-lt"/>
              </a:rPr>
              <a:t>MODLE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5071D2-A64E-BE35-CE8F-AA373DD662C8}"/>
              </a:ext>
            </a:extLst>
          </p:cNvPr>
          <p:cNvSpPr txBox="1"/>
          <p:nvPr/>
        </p:nvSpPr>
        <p:spPr>
          <a:xfrm>
            <a:off x="4856624" y="2621904"/>
            <a:ext cx="18507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中黑简" panose="02010600000101010101" charset="-122"/>
                <a:ea typeface="汉仪中黑简" panose="02010600000101010101" charset="-122"/>
                <a:cs typeface="+mn-ea"/>
                <a:sym typeface="+mn-lt"/>
              </a:rPr>
              <a:t>模型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E7375C5-C32E-9C6D-67D1-17BE3C135CCA}"/>
              </a:ext>
            </a:extLst>
          </p:cNvPr>
          <p:cNvSpPr/>
          <p:nvPr/>
        </p:nvSpPr>
        <p:spPr>
          <a:xfrm>
            <a:off x="4604814" y="2672857"/>
            <a:ext cx="272191" cy="310982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6FF8EBC-461A-6814-5281-977C024765E3}"/>
              </a:ext>
            </a:extLst>
          </p:cNvPr>
          <p:cNvSpPr txBox="1"/>
          <p:nvPr/>
        </p:nvSpPr>
        <p:spPr>
          <a:xfrm>
            <a:off x="4604684" y="4738363"/>
            <a:ext cx="2380615" cy="321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ea typeface="汉仪中黑简" panose="02010600000101010101" charset="-122"/>
                <a:cs typeface="Times New Roman" panose="02020603050405020304" charset="0"/>
                <a:sym typeface="+mn-lt"/>
              </a:rPr>
              <a:t>EXPERIMENTAL RESULT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D73AD6C-03B4-492D-4DBA-158A827E5FBF}"/>
              </a:ext>
            </a:extLst>
          </p:cNvPr>
          <p:cNvSpPr txBox="1"/>
          <p:nvPr/>
        </p:nvSpPr>
        <p:spPr>
          <a:xfrm>
            <a:off x="4856624" y="4215465"/>
            <a:ext cx="18507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中黑简" panose="02010600000101010101" charset="-122"/>
                <a:ea typeface="汉仪中黑简" panose="02010600000101010101" charset="-122"/>
                <a:cs typeface="+mn-ea"/>
                <a:sym typeface="+mn-lt"/>
              </a:rPr>
              <a:t>实验结果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0EFE8BF-E39D-7DD2-2192-68584DEC1E3F}"/>
              </a:ext>
            </a:extLst>
          </p:cNvPr>
          <p:cNvSpPr/>
          <p:nvPr/>
        </p:nvSpPr>
        <p:spPr>
          <a:xfrm>
            <a:off x="4604814" y="4266418"/>
            <a:ext cx="272191" cy="310982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528BE38-17B7-BA06-77D3-7A2BAA1D3076}"/>
              </a:ext>
            </a:extLst>
          </p:cNvPr>
          <p:cNvCxnSpPr/>
          <p:nvPr/>
        </p:nvCxnSpPr>
        <p:spPr>
          <a:xfrm>
            <a:off x="2301303" y="-36344"/>
            <a:ext cx="0" cy="6858000"/>
          </a:xfrm>
          <a:prstGeom prst="line">
            <a:avLst/>
          </a:prstGeom>
          <a:ln w="200025" cmpd="thickThin">
            <a:solidFill>
              <a:srgbClr val="0F4C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文本框 46">
            <a:extLst>
              <a:ext uri="{FF2B5EF4-FFF2-40B4-BE49-F238E27FC236}">
                <a16:creationId xmlns:a16="http://schemas.microsoft.com/office/drawing/2014/main" id="{DB5BAACD-48C0-9215-E732-5D569DEE209C}"/>
              </a:ext>
            </a:extLst>
          </p:cNvPr>
          <p:cNvSpPr txBox="1"/>
          <p:nvPr/>
        </p:nvSpPr>
        <p:spPr>
          <a:xfrm>
            <a:off x="2055240" y="468982"/>
            <a:ext cx="492125" cy="2489406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汉仪中黑简" panose="02010600000101010101" charset="-122"/>
                <a:ea typeface="汉仪中黑简" panose="02010600000101010101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2EEA017-A03A-FDB8-36E5-CACED0DEDC07}"/>
              </a:ext>
            </a:extLst>
          </p:cNvPr>
          <p:cNvSpPr txBox="1"/>
          <p:nvPr/>
        </p:nvSpPr>
        <p:spPr>
          <a:xfrm>
            <a:off x="2565400" y="1456055"/>
            <a:ext cx="859790" cy="1760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400" spc="300" dirty="0">
                <a:solidFill>
                  <a:schemeClr val="bg1">
                    <a:lumMod val="50000"/>
                  </a:schemeClr>
                </a:solidFill>
                <a:latin typeface="汉仪雅酷黑简" panose="00020600040101010101" charset="-122"/>
                <a:ea typeface="汉仪雅酷黑简" panose="00020600040101010101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9468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5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3" grpId="1" animBg="1"/>
      <p:bldP spid="21" grpId="0"/>
      <p:bldP spid="21" grpId="1"/>
      <p:bldP spid="25" grpId="0" animBg="1"/>
      <p:bldP spid="26" grpId="0"/>
      <p:bldP spid="28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B7831D-CC74-152E-17FE-77D305B7F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0" y="932328"/>
            <a:ext cx="10259504" cy="5817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4712" y="1746504"/>
            <a:ext cx="9884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sz="2400" dirty="0"/>
              <a:t>用有限的标注数据集训练的深度模型容易在模糊区域（例如，粘性边缘或细支）输出高度不确定和容易错误分类的预测。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441B4E-5131-4096-6C61-02F39E91F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270" y="2914352"/>
            <a:ext cx="6185460" cy="30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968" y="1594128"/>
            <a:ext cx="9884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提出了用于半监督分割的</a:t>
            </a:r>
            <a:r>
              <a:rPr lang="en-US" altLang="zh-CN" sz="2400" dirty="0"/>
              <a:t>MC-Net+</a:t>
            </a:r>
            <a:r>
              <a:rPr lang="zh-CN" altLang="en-US" sz="2400" dirty="0"/>
              <a:t>模型，强制该模型在困难区域生成一致的低熵预测，有效利用未标记的数据，提高半监督图像分割性能；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设计了一种新颖的相互一致性方案，以利用模型训练的一致性和熵最小化约束，使模型能够学习冠以特征表示。</a:t>
            </a:r>
          </a:p>
        </p:txBody>
      </p:sp>
    </p:spTree>
    <p:extLst>
      <p:ext uri="{BB962C8B-B14F-4D97-AF65-F5344CB8AC3E}">
        <p14:creationId xmlns:p14="http://schemas.microsoft.com/office/powerpoint/2010/main" val="33227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6918692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7" y="2778469"/>
            <a:ext cx="239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相互一致性约束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3" grpId="1" animBg="1"/>
      <p:bldP spid="21" grpId="0"/>
      <p:bldP spid="21" grpId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模型框架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3E04F6-AA63-BD23-1AE3-D456978DE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6" y="982162"/>
            <a:ext cx="6988451" cy="55418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1BAE8B-7CDC-E6BA-3C7C-6C4EDFA8D1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1288" y="2208366"/>
            <a:ext cx="4938773" cy="102372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756043B-7F7F-19B8-5DE3-6285C797609A}"/>
              </a:ext>
            </a:extLst>
          </p:cNvPr>
          <p:cNvSpPr txBox="1"/>
          <p:nvPr/>
        </p:nvSpPr>
        <p:spPr>
          <a:xfrm>
            <a:off x="7281288" y="3583755"/>
            <a:ext cx="46540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使用转置卷积层、线性插值层和最近插值层来构建三个稍有不同的子模型，增加模型内部的多样性。</a:t>
            </a:r>
          </a:p>
        </p:txBody>
      </p:sp>
    </p:spTree>
    <p:extLst>
      <p:ext uri="{BB962C8B-B14F-4D97-AF65-F5344CB8AC3E}">
        <p14:creationId xmlns:p14="http://schemas.microsoft.com/office/powerpoint/2010/main" val="9522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相互一致性约束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1B6FD2-0233-827D-2939-67A4B91D1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869" y="1973854"/>
            <a:ext cx="6766429" cy="1054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092948-92F4-5109-CB5F-9887426EE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69" y="3429000"/>
            <a:ext cx="7571086" cy="185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313</Words>
  <Application>Microsoft Office PowerPoint</Application>
  <PresentationFormat>宽屏</PresentationFormat>
  <Paragraphs>70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汉仪雅酷黑简</vt:lpstr>
      <vt:lpstr>汉仪中黑简</vt:lpstr>
      <vt:lpstr>Arial</vt:lpstr>
      <vt:lpstr>Calibri</vt:lpstr>
      <vt:lpstr>Calibri Light</vt:lpstr>
      <vt:lpstr>Impact</vt:lpstr>
      <vt:lpstr>Times New Roman</vt:lpstr>
      <vt:lpstr>Wingdings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演示文稿3</dc:title>
  <dc:creator>LYK</dc:creator>
  <cp:lastModifiedBy>家微 杨</cp:lastModifiedBy>
  <cp:revision>188</cp:revision>
  <dcterms:created xsi:type="dcterms:W3CDTF">2016-04-09T13:02:00Z</dcterms:created>
  <dcterms:modified xsi:type="dcterms:W3CDTF">2023-12-15T11:32:27Z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