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9" r:id="rId4"/>
    <p:sldId id="260" r:id="rId5"/>
    <p:sldId id="261" r:id="rId6"/>
    <p:sldId id="306" r:id="rId7"/>
    <p:sldId id="308" r:id="rId9"/>
    <p:sldId id="359" r:id="rId10"/>
    <p:sldId id="307" r:id="rId11"/>
    <p:sldId id="309" r:id="rId12"/>
    <p:sldId id="310" r:id="rId13"/>
    <p:sldId id="311" r:id="rId14"/>
    <p:sldId id="333" r:id="rId15"/>
    <p:sldId id="355" r:id="rId16"/>
    <p:sldId id="312" r:id="rId17"/>
    <p:sldId id="356" r:id="rId18"/>
    <p:sldId id="360" r:id="rId19"/>
    <p:sldId id="286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515"/>
    <a:srgbClr val="EE0000"/>
    <a:srgbClr val="18B0FC"/>
    <a:srgbClr val="F0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428CA10-9851-422D-9832-B44EE067FBF9}" styleName="表样式 1">
    <a:wholeTbl>
      <a:tcTxStyle>
        <a:fontRef idx="none">
          <a:srgbClr val="000000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band1V>
    <a:lastCol>
      <a:tcTxStyle b="on">
        <a:fontRef idx="none">
          <a:srgbClr val="08090C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Col>
    <a:lastRow>
      <a:tcTxStyle b="on">
        <a:fontRef idx="none">
          <a:schemeClr val="accent1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none">
          <a:srgbClr val="FFFFFF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82" y="245"/>
      </p:cViewPr>
      <p:guideLst>
        <p:guide orient="horz" pos="2162"/>
        <p:guide pos="3840"/>
        <p:guide pos="40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4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81583" y="162128"/>
            <a:ext cx="11815864" cy="6533744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04817" y="1"/>
            <a:ext cx="1569396" cy="17315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304817" y="6634265"/>
            <a:ext cx="1569396" cy="2237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0798227" y="5070856"/>
            <a:ext cx="1197659" cy="1389113"/>
            <a:chOff x="-1356283" y="1212273"/>
            <a:chExt cx="1599245" cy="1854896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-865849" y="2182484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>
              <a:off x="-865848" y="1873296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-332767" y="1873297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-332767" y="1873297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6200000" flipH="1">
              <a:off x="-336771" y="2182254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6200000" flipH="1">
              <a:off x="-332767" y="1564109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6200000" flipH="1">
              <a:off x="-1398930" y="1564108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-334769" y="2491441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6200000" flipH="1">
              <a:off x="-861591" y="1254920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194553" y="193560"/>
            <a:ext cx="2019597" cy="1884355"/>
            <a:chOff x="214742" y="270164"/>
            <a:chExt cx="2661150" cy="2482947"/>
          </a:xfrm>
        </p:grpSpPr>
        <p:grpSp>
          <p:nvGrpSpPr>
            <p:cNvPr id="38" name="组合 37"/>
            <p:cNvGrpSpPr/>
            <p:nvPr/>
          </p:nvGrpSpPr>
          <p:grpSpPr>
            <a:xfrm>
              <a:off x="214745" y="270164"/>
              <a:ext cx="2661147" cy="1854896"/>
              <a:chOff x="-531648" y="-111394"/>
              <a:chExt cx="4186764" cy="2918295"/>
            </a:xfrm>
          </p:grpSpPr>
          <p:sp>
            <p:nvSpPr>
              <p:cNvPr id="42" name="等腰三角形 41"/>
              <p:cNvSpPr/>
              <p:nvPr/>
            </p:nvSpPr>
            <p:spPr>
              <a:xfrm rot="5400000">
                <a:off x="239949" y="1415033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16200000" flipH="1">
                <a:off x="239950" y="928589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5400000">
                <a:off x="1078643" y="92859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5400000">
                <a:off x="1078643" y="928591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16200000" flipH="1">
                <a:off x="1072343" y="141467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 rot="16200000" flipH="1">
                <a:off x="1078643" y="442147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5400000">
                <a:off x="1910636" y="141467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16200000" flipH="1">
                <a:off x="-598744" y="442146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rot="5400000">
                <a:off x="1917335" y="435695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 rot="5400000">
                <a:off x="1075493" y="1901112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 rot="5400000">
                <a:off x="2749326" y="909958"/>
                <a:ext cx="972885" cy="838694"/>
              </a:xfrm>
              <a:prstGeom prst="triangle">
                <a:avLst/>
              </a:prstGeom>
              <a:solidFill>
                <a:srgbClr val="F0F4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等腰三角形 52"/>
              <p:cNvSpPr/>
              <p:nvPr/>
            </p:nvSpPr>
            <p:spPr>
              <a:xfrm rot="16200000" flipH="1">
                <a:off x="246647" y="-44298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等腰三角形 38"/>
            <p:cNvSpPr/>
            <p:nvPr/>
          </p:nvSpPr>
          <p:spPr>
            <a:xfrm rot="5400000">
              <a:off x="172095" y="2177383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75400" y="1549099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705178" y="1858288"/>
              <a:ext cx="618375" cy="533082"/>
            </a:xfrm>
            <a:prstGeom prst="triangle">
              <a:avLst/>
            </a:prstGeom>
            <a:solidFill>
              <a:srgbClr val="F0F4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0994341" y="5268976"/>
            <a:ext cx="1197659" cy="1389113"/>
            <a:chOff x="-1356283" y="1212273"/>
            <a:chExt cx="1599245" cy="1854896"/>
          </a:xfrm>
        </p:grpSpPr>
        <p:sp>
          <p:nvSpPr>
            <p:cNvPr id="25" name="等腰三角形 24"/>
            <p:cNvSpPr/>
            <p:nvPr/>
          </p:nvSpPr>
          <p:spPr>
            <a:xfrm rot="5400000">
              <a:off x="-865849" y="2182484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>
              <a:off x="-865848" y="1873296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-332767" y="1873297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-332767" y="1873297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>
              <a:off x="-336771" y="2182254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6200000" flipH="1">
              <a:off x="-332767" y="1564109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6200000" flipH="1">
              <a:off x="-1398930" y="1564108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-334769" y="2491441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6200000" flipH="1">
              <a:off x="-861591" y="1254920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连接符 33"/>
          <p:cNvCxnSpPr/>
          <p:nvPr userDrawn="1"/>
        </p:nvCxnSpPr>
        <p:spPr>
          <a:xfrm flipH="1">
            <a:off x="533400" y="6507480"/>
            <a:ext cx="1063752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灯片编号占位符 5"/>
          <p:cNvSpPr txBox="1"/>
          <p:nvPr userDrawn="1"/>
        </p:nvSpPr>
        <p:spPr>
          <a:xfrm>
            <a:off x="11217390" y="6324917"/>
            <a:ext cx="52442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15B73C-FE37-48BC-8A31-84F8B5A93988}" type="slidenum">
              <a:rPr lang="zh-CN" altLang="en-US" sz="1600" smtClean="0">
                <a:solidFill>
                  <a:schemeClr val="accent1">
                    <a:lumMod val="50000"/>
                  </a:schemeClr>
                </a:solidFill>
              </a:rPr>
            </a:fld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-14298" y="155435"/>
            <a:ext cx="2957239" cy="2759208"/>
            <a:chOff x="214742" y="270164"/>
            <a:chExt cx="2661150" cy="2482947"/>
          </a:xfrm>
        </p:grpSpPr>
        <p:grpSp>
          <p:nvGrpSpPr>
            <p:cNvPr id="37" name="组合 36"/>
            <p:cNvGrpSpPr/>
            <p:nvPr/>
          </p:nvGrpSpPr>
          <p:grpSpPr>
            <a:xfrm>
              <a:off x="214745" y="270164"/>
              <a:ext cx="2661147" cy="1854896"/>
              <a:chOff x="-531648" y="-111394"/>
              <a:chExt cx="4186764" cy="2918295"/>
            </a:xfrm>
          </p:grpSpPr>
          <p:sp>
            <p:nvSpPr>
              <p:cNvPr id="41" name="等腰三角形 40"/>
              <p:cNvSpPr/>
              <p:nvPr/>
            </p:nvSpPr>
            <p:spPr>
              <a:xfrm rot="5400000">
                <a:off x="239949" y="1415033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16200000" flipH="1">
                <a:off x="239950" y="928589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5400000">
                <a:off x="1078643" y="92859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5400000">
                <a:off x="1078643" y="928591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16200000" flipH="1">
                <a:off x="1072343" y="141467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16200000" flipH="1">
                <a:off x="1078643" y="442147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 rot="5400000">
                <a:off x="1910636" y="141467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16200000" flipH="1">
                <a:off x="-598744" y="442146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5400000">
                <a:off x="1917335" y="435695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rot="5400000">
                <a:off x="1075493" y="1901112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 rot="5400000">
                <a:off x="2749326" y="909958"/>
                <a:ext cx="972885" cy="838694"/>
              </a:xfrm>
              <a:prstGeom prst="triangle">
                <a:avLst/>
              </a:prstGeom>
              <a:solidFill>
                <a:srgbClr val="F0F4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 rot="16200000" flipH="1">
                <a:off x="246647" y="-44298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等腰三角形 37"/>
            <p:cNvSpPr/>
            <p:nvPr/>
          </p:nvSpPr>
          <p:spPr>
            <a:xfrm rot="5400000">
              <a:off x="172095" y="2177383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75400" y="1549099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705178" y="1858288"/>
              <a:ext cx="618375" cy="533082"/>
            </a:xfrm>
            <a:prstGeom prst="triangle">
              <a:avLst/>
            </a:prstGeom>
            <a:solidFill>
              <a:srgbClr val="F0F4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/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 flipH="1">
            <a:off x="464127" y="6507480"/>
            <a:ext cx="10706793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5"/>
          <p:cNvSpPr txBox="1"/>
          <p:nvPr userDrawn="1"/>
        </p:nvSpPr>
        <p:spPr>
          <a:xfrm>
            <a:off x="11217390" y="6324917"/>
            <a:ext cx="52442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15B73C-FE37-48BC-8A31-84F8B5A93988}" type="slidenum">
              <a:rPr lang="zh-CN" altLang="en-US" sz="1600" smtClean="0">
                <a:solidFill>
                  <a:schemeClr val="accent1">
                    <a:lumMod val="50000"/>
                  </a:schemeClr>
                </a:solidFill>
              </a:rPr>
            </a:fld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1452916" y="5846548"/>
            <a:ext cx="739084" cy="971841"/>
            <a:chOff x="-1164737" y="1521462"/>
            <a:chExt cx="1407699" cy="185102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65849" y="2182484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 flipH="1">
              <a:off x="-865848" y="1873296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-332767" y="1873297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-332767" y="1873297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6200000" flipH="1">
              <a:off x="-336771" y="2182254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 flipH="1">
              <a:off x="-332767" y="1564109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 flipH="1">
              <a:off x="-340775" y="2796755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-334769" y="2491441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6200000" flipH="1">
              <a:off x="-1192059" y="2894582"/>
              <a:ext cx="396178" cy="3415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0" y="0"/>
            <a:ext cx="3581400" cy="3341572"/>
            <a:chOff x="214742" y="270164"/>
            <a:chExt cx="2661150" cy="2482947"/>
          </a:xfrm>
        </p:grpSpPr>
        <p:grpSp>
          <p:nvGrpSpPr>
            <p:cNvPr id="6" name="组合 5"/>
            <p:cNvGrpSpPr/>
            <p:nvPr/>
          </p:nvGrpSpPr>
          <p:grpSpPr>
            <a:xfrm>
              <a:off x="214745" y="270164"/>
              <a:ext cx="2661147" cy="1854896"/>
              <a:chOff x="-531648" y="-111394"/>
              <a:chExt cx="4186764" cy="2918295"/>
            </a:xfrm>
          </p:grpSpPr>
          <p:sp>
            <p:nvSpPr>
              <p:cNvPr id="10" name="等腰三角形 9"/>
              <p:cNvSpPr/>
              <p:nvPr/>
            </p:nvSpPr>
            <p:spPr>
              <a:xfrm rot="5400000">
                <a:off x="239949" y="1415033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6200000" flipH="1">
                <a:off x="239950" y="928589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1078643" y="92859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5400000">
                <a:off x="1078643" y="928591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16200000" flipH="1">
                <a:off x="1072343" y="141467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6200000" flipH="1">
                <a:off x="1078643" y="442147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5400000">
                <a:off x="1910636" y="1414670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16200000" flipH="1">
                <a:off x="-598744" y="442146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 rot="5400000">
                <a:off x="1917335" y="435695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5400000">
                <a:off x="1075493" y="1901112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2749326" y="909958"/>
                <a:ext cx="972885" cy="838694"/>
              </a:xfrm>
              <a:prstGeom prst="triangle">
                <a:avLst/>
              </a:prstGeom>
              <a:solidFill>
                <a:srgbClr val="F0F4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6200000" flipH="1">
                <a:off x="246647" y="-44298"/>
                <a:ext cx="972885" cy="83869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2749326" y="-43017"/>
                <a:ext cx="972885" cy="838693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  <a:alpha val="3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等腰三角形 6"/>
            <p:cNvSpPr/>
            <p:nvPr/>
          </p:nvSpPr>
          <p:spPr>
            <a:xfrm rot="5400000">
              <a:off x="172095" y="2177383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75400" y="1549099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705178" y="1858288"/>
              <a:ext cx="618375" cy="533082"/>
            </a:xfrm>
            <a:prstGeom prst="triangle">
              <a:avLst/>
            </a:prstGeom>
            <a:solidFill>
              <a:srgbClr val="F0F4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11352349" y="5684214"/>
            <a:ext cx="839651" cy="973875"/>
            <a:chOff x="-1356283" y="1212273"/>
            <a:chExt cx="1599245" cy="1854896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865849" y="2182484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6200000" flipH="1">
              <a:off x="-865848" y="1873296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-332767" y="1873297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332767" y="1873297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6200000" flipH="1">
              <a:off x="-336771" y="2182254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6200000" flipH="1">
              <a:off x="-332767" y="1564109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>
              <a:off x="-1398930" y="1564108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-334769" y="2491441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6200000" flipH="1">
              <a:off x="-861591" y="1254920"/>
              <a:ext cx="618375" cy="53308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/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8E6D3-EC10-435A-83A8-4CF374866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B73C-FE37-48BC-8A31-84F8B5A939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4" Type="http://schemas.openxmlformats.org/officeDocument/2006/relationships/slideLayout" Target="../slideLayouts/slideLayout6.xml"/><Relationship Id="rId13" Type="http://schemas.openxmlformats.org/officeDocument/2006/relationships/image" Target="../media/image1.jpeg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hyperlink" Target="https://arxiv.org/abs/2310.15161" TargetMode="Externa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hyperlink" Target="https://openaccess.thecvf.com/content/ICCV2023/papers/Liu_CLIP-Driven_Universal_Model_for_Organ_Segmentation_and_Tumor_Detection_ICCV_2023_paper.pdf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573" y="2240778"/>
            <a:ext cx="10594975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Robust Semi-supervised Multimodal Medical 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Image Segmentation via Cross Modality Collaboration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3455" y="4943475"/>
            <a:ext cx="770572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汇报人：刘意爽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           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汇报日期：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2025.04.19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40421" y="4053409"/>
            <a:ext cx="9111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5"/>
          <p:cNvSpPr>
            <a:spLocks noEditPoints="1"/>
          </p:cNvSpPr>
          <p:nvPr/>
        </p:nvSpPr>
        <p:spPr bwMode="auto">
          <a:xfrm>
            <a:off x="5760018" y="520406"/>
            <a:ext cx="671963" cy="769033"/>
          </a:xfrm>
          <a:custGeom>
            <a:avLst/>
            <a:gdLst>
              <a:gd name="T0" fmla="*/ 1898 w 2872"/>
              <a:gd name="T1" fmla="*/ 1941 h 3284"/>
              <a:gd name="T2" fmla="*/ 2681 w 2872"/>
              <a:gd name="T3" fmla="*/ 328 h 3284"/>
              <a:gd name="T4" fmla="*/ 332 w 2872"/>
              <a:gd name="T5" fmla="*/ 0 h 3284"/>
              <a:gd name="T6" fmla="*/ 4 w 2872"/>
              <a:gd name="T7" fmla="*/ 3014 h 3284"/>
              <a:gd name="T8" fmla="*/ 378 w 2872"/>
              <a:gd name="T9" fmla="*/ 3234 h 3284"/>
              <a:gd name="T10" fmla="*/ 1491 w 2872"/>
              <a:gd name="T11" fmla="*/ 2781 h 3284"/>
              <a:gd name="T12" fmla="*/ 987 w 2872"/>
              <a:gd name="T13" fmla="*/ 1006 h 3284"/>
              <a:gd name="T14" fmla="*/ 1069 w 2872"/>
              <a:gd name="T15" fmla="*/ 924 h 3284"/>
              <a:gd name="T16" fmla="*/ 2073 w 2872"/>
              <a:gd name="T17" fmla="*/ 948 h 3284"/>
              <a:gd name="T18" fmla="*/ 2097 w 2872"/>
              <a:gd name="T19" fmla="*/ 1114 h 3284"/>
              <a:gd name="T20" fmla="*/ 2015 w 2872"/>
              <a:gd name="T21" fmla="*/ 1196 h 3284"/>
              <a:gd name="T22" fmla="*/ 1011 w 2872"/>
              <a:gd name="T23" fmla="*/ 1172 h 3284"/>
              <a:gd name="T24" fmla="*/ 987 w 2872"/>
              <a:gd name="T25" fmla="*/ 1006 h 3284"/>
              <a:gd name="T26" fmla="*/ 672 w 2872"/>
              <a:gd name="T27" fmla="*/ 1885 h 3284"/>
              <a:gd name="T28" fmla="*/ 590 w 2872"/>
              <a:gd name="T29" fmla="*/ 1803 h 3284"/>
              <a:gd name="T30" fmla="*/ 614 w 2872"/>
              <a:gd name="T31" fmla="*/ 1641 h 3284"/>
              <a:gd name="T32" fmla="*/ 778 w 2872"/>
              <a:gd name="T33" fmla="*/ 1617 h 3284"/>
              <a:gd name="T34" fmla="*/ 860 w 2872"/>
              <a:gd name="T35" fmla="*/ 1699 h 3284"/>
              <a:gd name="T36" fmla="*/ 836 w 2872"/>
              <a:gd name="T37" fmla="*/ 1861 h 3284"/>
              <a:gd name="T38" fmla="*/ 778 w 2872"/>
              <a:gd name="T39" fmla="*/ 1192 h 3284"/>
              <a:gd name="T40" fmla="*/ 614 w 2872"/>
              <a:gd name="T41" fmla="*/ 1168 h 3284"/>
              <a:gd name="T42" fmla="*/ 590 w 2872"/>
              <a:gd name="T43" fmla="*/ 1006 h 3284"/>
              <a:gd name="T44" fmla="*/ 672 w 2872"/>
              <a:gd name="T45" fmla="*/ 924 h 3284"/>
              <a:gd name="T46" fmla="*/ 836 w 2872"/>
              <a:gd name="T47" fmla="*/ 948 h 3284"/>
              <a:gd name="T48" fmla="*/ 860 w 2872"/>
              <a:gd name="T49" fmla="*/ 1113 h 3284"/>
              <a:gd name="T50" fmla="*/ 778 w 2872"/>
              <a:gd name="T51" fmla="*/ 1195 h 3284"/>
              <a:gd name="T52" fmla="*/ 1069 w 2872"/>
              <a:gd name="T53" fmla="*/ 1885 h 3284"/>
              <a:gd name="T54" fmla="*/ 987 w 2872"/>
              <a:gd name="T55" fmla="*/ 1803 h 3284"/>
              <a:gd name="T56" fmla="*/ 1011 w 2872"/>
              <a:gd name="T57" fmla="*/ 1641 h 3284"/>
              <a:gd name="T58" fmla="*/ 2015 w 2872"/>
              <a:gd name="T59" fmla="*/ 1617 h 3284"/>
              <a:gd name="T60" fmla="*/ 2097 w 2872"/>
              <a:gd name="T61" fmla="*/ 1699 h 3284"/>
              <a:gd name="T62" fmla="*/ 2073 w 2872"/>
              <a:gd name="T63" fmla="*/ 1861 h 3284"/>
              <a:gd name="T64" fmla="*/ 1069 w 2872"/>
              <a:gd name="T65" fmla="*/ 1885 h 3284"/>
              <a:gd name="T66" fmla="*/ 1579 w 2872"/>
              <a:gd name="T67" fmla="*/ 2633 h 3284"/>
              <a:gd name="T68" fmla="*/ 2872 w 2872"/>
              <a:gd name="T69" fmla="*/ 2627 h 3284"/>
              <a:gd name="T70" fmla="*/ 2216 w 2872"/>
              <a:gd name="T71" fmla="*/ 1980 h 3284"/>
              <a:gd name="T72" fmla="*/ 1770 w 2872"/>
              <a:gd name="T73" fmla="*/ 2622 h 3284"/>
              <a:gd name="T74" fmla="*/ 2131 w 2872"/>
              <a:gd name="T75" fmla="*/ 2655 h 3284"/>
              <a:gd name="T76" fmla="*/ 2671 w 2872"/>
              <a:gd name="T77" fmla="*/ 2460 h 3284"/>
              <a:gd name="T78" fmla="*/ 2128 w 2872"/>
              <a:gd name="T79" fmla="*/ 2950 h 3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72" h="3284">
                <a:moveTo>
                  <a:pt x="1468" y="2605"/>
                </a:moveTo>
                <a:cubicBezTo>
                  <a:pt x="1471" y="2320"/>
                  <a:pt x="1638" y="2061"/>
                  <a:pt x="1898" y="1941"/>
                </a:cubicBezTo>
                <a:cubicBezTo>
                  <a:pt x="2158" y="1822"/>
                  <a:pt x="2463" y="1864"/>
                  <a:pt x="2681" y="2048"/>
                </a:cubicBezTo>
                <a:cubicBezTo>
                  <a:pt x="2681" y="328"/>
                  <a:pt x="2681" y="328"/>
                  <a:pt x="2681" y="328"/>
                </a:cubicBezTo>
                <a:cubicBezTo>
                  <a:pt x="2681" y="147"/>
                  <a:pt x="2535" y="0"/>
                  <a:pt x="2354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151" y="0"/>
                  <a:pt x="4" y="147"/>
                  <a:pt x="4" y="328"/>
                </a:cubicBezTo>
                <a:cubicBezTo>
                  <a:pt x="4" y="3014"/>
                  <a:pt x="4" y="3014"/>
                  <a:pt x="4" y="3014"/>
                </a:cubicBezTo>
                <a:cubicBezTo>
                  <a:pt x="0" y="3105"/>
                  <a:pt x="44" y="3191"/>
                  <a:pt x="121" y="3240"/>
                </a:cubicBezTo>
                <a:cubicBezTo>
                  <a:pt x="201" y="3284"/>
                  <a:pt x="299" y="3282"/>
                  <a:pt x="378" y="3234"/>
                </a:cubicBezTo>
                <a:cubicBezTo>
                  <a:pt x="1350" y="2704"/>
                  <a:pt x="1350" y="2704"/>
                  <a:pt x="1350" y="2704"/>
                </a:cubicBezTo>
                <a:cubicBezTo>
                  <a:pt x="1491" y="2781"/>
                  <a:pt x="1491" y="2781"/>
                  <a:pt x="1491" y="2781"/>
                </a:cubicBezTo>
                <a:cubicBezTo>
                  <a:pt x="1476" y="2723"/>
                  <a:pt x="1469" y="2665"/>
                  <a:pt x="1468" y="2605"/>
                </a:cubicBezTo>
                <a:close/>
                <a:moveTo>
                  <a:pt x="987" y="1006"/>
                </a:moveTo>
                <a:cubicBezTo>
                  <a:pt x="987" y="985"/>
                  <a:pt x="996" y="964"/>
                  <a:pt x="1011" y="948"/>
                </a:cubicBezTo>
                <a:cubicBezTo>
                  <a:pt x="1027" y="933"/>
                  <a:pt x="1048" y="924"/>
                  <a:pt x="1069" y="924"/>
                </a:cubicBezTo>
                <a:cubicBezTo>
                  <a:pt x="2015" y="924"/>
                  <a:pt x="2015" y="924"/>
                  <a:pt x="2015" y="924"/>
                </a:cubicBezTo>
                <a:cubicBezTo>
                  <a:pt x="2036" y="924"/>
                  <a:pt x="2057" y="933"/>
                  <a:pt x="2073" y="948"/>
                </a:cubicBezTo>
                <a:cubicBezTo>
                  <a:pt x="2088" y="964"/>
                  <a:pt x="2097" y="985"/>
                  <a:pt x="2097" y="1006"/>
                </a:cubicBezTo>
                <a:cubicBezTo>
                  <a:pt x="2097" y="1114"/>
                  <a:pt x="2097" y="1114"/>
                  <a:pt x="2097" y="1114"/>
                </a:cubicBezTo>
                <a:cubicBezTo>
                  <a:pt x="2097" y="1135"/>
                  <a:pt x="2088" y="1156"/>
                  <a:pt x="2073" y="1172"/>
                </a:cubicBezTo>
                <a:cubicBezTo>
                  <a:pt x="2057" y="1187"/>
                  <a:pt x="2036" y="1196"/>
                  <a:pt x="2015" y="1196"/>
                </a:cubicBezTo>
                <a:cubicBezTo>
                  <a:pt x="1069" y="1196"/>
                  <a:pt x="1069" y="1196"/>
                  <a:pt x="1069" y="1196"/>
                </a:cubicBezTo>
                <a:cubicBezTo>
                  <a:pt x="1048" y="1196"/>
                  <a:pt x="1027" y="1187"/>
                  <a:pt x="1011" y="1172"/>
                </a:cubicBezTo>
                <a:cubicBezTo>
                  <a:pt x="996" y="1156"/>
                  <a:pt x="987" y="1135"/>
                  <a:pt x="987" y="1114"/>
                </a:cubicBezTo>
                <a:lnTo>
                  <a:pt x="987" y="1006"/>
                </a:lnTo>
                <a:close/>
                <a:moveTo>
                  <a:pt x="778" y="1885"/>
                </a:moveTo>
                <a:cubicBezTo>
                  <a:pt x="672" y="1885"/>
                  <a:pt x="672" y="1885"/>
                  <a:pt x="672" y="1885"/>
                </a:cubicBezTo>
                <a:cubicBezTo>
                  <a:pt x="650" y="1885"/>
                  <a:pt x="629" y="1876"/>
                  <a:pt x="614" y="1861"/>
                </a:cubicBezTo>
                <a:cubicBezTo>
                  <a:pt x="599" y="1845"/>
                  <a:pt x="590" y="1824"/>
                  <a:pt x="590" y="1803"/>
                </a:cubicBezTo>
                <a:cubicBezTo>
                  <a:pt x="590" y="1699"/>
                  <a:pt x="590" y="1699"/>
                  <a:pt x="590" y="1699"/>
                </a:cubicBezTo>
                <a:cubicBezTo>
                  <a:pt x="590" y="1678"/>
                  <a:pt x="599" y="1657"/>
                  <a:pt x="614" y="1641"/>
                </a:cubicBezTo>
                <a:cubicBezTo>
                  <a:pt x="629" y="1626"/>
                  <a:pt x="650" y="1617"/>
                  <a:pt x="672" y="1617"/>
                </a:cubicBezTo>
                <a:cubicBezTo>
                  <a:pt x="778" y="1617"/>
                  <a:pt x="778" y="1617"/>
                  <a:pt x="778" y="1617"/>
                </a:cubicBezTo>
                <a:cubicBezTo>
                  <a:pt x="799" y="1617"/>
                  <a:pt x="820" y="1626"/>
                  <a:pt x="836" y="1641"/>
                </a:cubicBezTo>
                <a:cubicBezTo>
                  <a:pt x="851" y="1657"/>
                  <a:pt x="860" y="1678"/>
                  <a:pt x="860" y="1699"/>
                </a:cubicBezTo>
                <a:cubicBezTo>
                  <a:pt x="860" y="1803"/>
                  <a:pt x="860" y="1803"/>
                  <a:pt x="860" y="1803"/>
                </a:cubicBezTo>
                <a:cubicBezTo>
                  <a:pt x="860" y="1824"/>
                  <a:pt x="851" y="1845"/>
                  <a:pt x="836" y="1861"/>
                </a:cubicBezTo>
                <a:cubicBezTo>
                  <a:pt x="820" y="1876"/>
                  <a:pt x="799" y="1885"/>
                  <a:pt x="778" y="1885"/>
                </a:cubicBezTo>
                <a:close/>
                <a:moveTo>
                  <a:pt x="778" y="1192"/>
                </a:moveTo>
                <a:cubicBezTo>
                  <a:pt x="672" y="1192"/>
                  <a:pt x="672" y="1192"/>
                  <a:pt x="672" y="1192"/>
                </a:cubicBezTo>
                <a:cubicBezTo>
                  <a:pt x="650" y="1192"/>
                  <a:pt x="629" y="1183"/>
                  <a:pt x="614" y="1168"/>
                </a:cubicBezTo>
                <a:cubicBezTo>
                  <a:pt x="599" y="1152"/>
                  <a:pt x="590" y="1131"/>
                  <a:pt x="590" y="1110"/>
                </a:cubicBezTo>
                <a:cubicBezTo>
                  <a:pt x="590" y="1006"/>
                  <a:pt x="590" y="1006"/>
                  <a:pt x="590" y="1006"/>
                </a:cubicBezTo>
                <a:cubicBezTo>
                  <a:pt x="590" y="984"/>
                  <a:pt x="599" y="963"/>
                  <a:pt x="614" y="948"/>
                </a:cubicBezTo>
                <a:cubicBezTo>
                  <a:pt x="629" y="932"/>
                  <a:pt x="650" y="924"/>
                  <a:pt x="672" y="924"/>
                </a:cubicBezTo>
                <a:cubicBezTo>
                  <a:pt x="778" y="924"/>
                  <a:pt x="778" y="924"/>
                  <a:pt x="778" y="924"/>
                </a:cubicBezTo>
                <a:cubicBezTo>
                  <a:pt x="800" y="924"/>
                  <a:pt x="821" y="932"/>
                  <a:pt x="836" y="948"/>
                </a:cubicBezTo>
                <a:cubicBezTo>
                  <a:pt x="852" y="963"/>
                  <a:pt x="860" y="984"/>
                  <a:pt x="860" y="1006"/>
                </a:cubicBezTo>
                <a:cubicBezTo>
                  <a:pt x="860" y="1113"/>
                  <a:pt x="860" y="1113"/>
                  <a:pt x="860" y="1113"/>
                </a:cubicBezTo>
                <a:cubicBezTo>
                  <a:pt x="860" y="1135"/>
                  <a:pt x="852" y="1155"/>
                  <a:pt x="836" y="1171"/>
                </a:cubicBezTo>
                <a:cubicBezTo>
                  <a:pt x="821" y="1186"/>
                  <a:pt x="800" y="1195"/>
                  <a:pt x="778" y="1195"/>
                </a:cubicBezTo>
                <a:lnTo>
                  <a:pt x="778" y="1192"/>
                </a:lnTo>
                <a:close/>
                <a:moveTo>
                  <a:pt x="1069" y="1885"/>
                </a:moveTo>
                <a:cubicBezTo>
                  <a:pt x="1048" y="1885"/>
                  <a:pt x="1027" y="1876"/>
                  <a:pt x="1011" y="1861"/>
                </a:cubicBezTo>
                <a:cubicBezTo>
                  <a:pt x="996" y="1845"/>
                  <a:pt x="987" y="1824"/>
                  <a:pt x="987" y="1803"/>
                </a:cubicBezTo>
                <a:cubicBezTo>
                  <a:pt x="987" y="1699"/>
                  <a:pt x="987" y="1699"/>
                  <a:pt x="987" y="1699"/>
                </a:cubicBezTo>
                <a:cubicBezTo>
                  <a:pt x="987" y="1678"/>
                  <a:pt x="996" y="1657"/>
                  <a:pt x="1011" y="1641"/>
                </a:cubicBezTo>
                <a:cubicBezTo>
                  <a:pt x="1027" y="1626"/>
                  <a:pt x="1048" y="1617"/>
                  <a:pt x="1069" y="1617"/>
                </a:cubicBezTo>
                <a:cubicBezTo>
                  <a:pt x="2015" y="1617"/>
                  <a:pt x="2015" y="1617"/>
                  <a:pt x="2015" y="1617"/>
                </a:cubicBezTo>
                <a:cubicBezTo>
                  <a:pt x="2036" y="1617"/>
                  <a:pt x="2057" y="1626"/>
                  <a:pt x="2073" y="1641"/>
                </a:cubicBezTo>
                <a:cubicBezTo>
                  <a:pt x="2088" y="1657"/>
                  <a:pt x="2097" y="1678"/>
                  <a:pt x="2097" y="1699"/>
                </a:cubicBezTo>
                <a:cubicBezTo>
                  <a:pt x="2097" y="1803"/>
                  <a:pt x="2097" y="1803"/>
                  <a:pt x="2097" y="1803"/>
                </a:cubicBezTo>
                <a:cubicBezTo>
                  <a:pt x="2097" y="1824"/>
                  <a:pt x="2088" y="1845"/>
                  <a:pt x="2073" y="1861"/>
                </a:cubicBezTo>
                <a:cubicBezTo>
                  <a:pt x="2057" y="1876"/>
                  <a:pt x="2036" y="1885"/>
                  <a:pt x="2015" y="1885"/>
                </a:cubicBezTo>
                <a:lnTo>
                  <a:pt x="1069" y="1885"/>
                </a:lnTo>
                <a:close/>
                <a:moveTo>
                  <a:pt x="2216" y="1980"/>
                </a:moveTo>
                <a:cubicBezTo>
                  <a:pt x="1860" y="1985"/>
                  <a:pt x="1576" y="2277"/>
                  <a:pt x="1579" y="2633"/>
                </a:cubicBezTo>
                <a:cubicBezTo>
                  <a:pt x="1582" y="2988"/>
                  <a:pt x="1872" y="3275"/>
                  <a:pt x="2228" y="3273"/>
                </a:cubicBezTo>
                <a:cubicBezTo>
                  <a:pt x="2584" y="3271"/>
                  <a:pt x="2872" y="2983"/>
                  <a:pt x="2872" y="2627"/>
                </a:cubicBezTo>
                <a:cubicBezTo>
                  <a:pt x="2872" y="2454"/>
                  <a:pt x="2802" y="2288"/>
                  <a:pt x="2679" y="2167"/>
                </a:cubicBezTo>
                <a:cubicBezTo>
                  <a:pt x="2556" y="2045"/>
                  <a:pt x="2389" y="1978"/>
                  <a:pt x="2216" y="1980"/>
                </a:cubicBezTo>
                <a:close/>
                <a:moveTo>
                  <a:pt x="2128" y="2950"/>
                </a:moveTo>
                <a:cubicBezTo>
                  <a:pt x="1770" y="2622"/>
                  <a:pt x="1770" y="2622"/>
                  <a:pt x="1770" y="2622"/>
                </a:cubicBezTo>
                <a:cubicBezTo>
                  <a:pt x="1934" y="2476"/>
                  <a:pt x="1934" y="2476"/>
                  <a:pt x="1934" y="2476"/>
                </a:cubicBezTo>
                <a:cubicBezTo>
                  <a:pt x="2131" y="2655"/>
                  <a:pt x="2131" y="2655"/>
                  <a:pt x="2131" y="2655"/>
                </a:cubicBezTo>
                <a:cubicBezTo>
                  <a:pt x="2507" y="2314"/>
                  <a:pt x="2507" y="2314"/>
                  <a:pt x="2507" y="2314"/>
                </a:cubicBezTo>
                <a:cubicBezTo>
                  <a:pt x="2671" y="2460"/>
                  <a:pt x="2671" y="2460"/>
                  <a:pt x="2671" y="2460"/>
                </a:cubicBezTo>
                <a:lnTo>
                  <a:pt x="2128" y="2950"/>
                </a:lnTo>
                <a:close/>
                <a:moveTo>
                  <a:pt x="2128" y="2950"/>
                </a:moveTo>
                <a:cubicBezTo>
                  <a:pt x="2128" y="2950"/>
                  <a:pt x="2128" y="2950"/>
                  <a:pt x="2128" y="295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48000" y="431101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MICCAI 2024 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825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04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损失函数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741170"/>
            <a:ext cx="9881235" cy="6883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275" y="2765425"/>
            <a:ext cx="9062085" cy="985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625" y="4202430"/>
            <a:ext cx="4732020" cy="464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825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05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对比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实验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6170" y="927859"/>
            <a:ext cx="621665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·AMOS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TAO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数据集用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10 %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的标注数据进行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Dice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评分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95" y="1429385"/>
            <a:ext cx="9605010" cy="4679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825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05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对比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实验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6170" y="927859"/>
            <a:ext cx="9086215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在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MSCMRSeg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数据集使用不同的标记数据比例，以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Dice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分数进行评估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分割性能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462405"/>
            <a:ext cx="8305800" cy="482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825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05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对比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实验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6170" y="927859"/>
            <a:ext cx="716153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·CML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本文方法在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TAO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MS-CMRSeg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数据集上的可视化比较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95" y="1496695"/>
            <a:ext cx="7419975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825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06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消融实验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76170" y="1296159"/>
            <a:ext cx="3569335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在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AMOS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数据集上的消融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43100"/>
            <a:ext cx="10363200" cy="297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825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06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消融实验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76170" y="1018664"/>
            <a:ext cx="8281670" cy="70675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（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）在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TAO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数据集上是否使用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CMC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策略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（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）在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MS-CMRSeg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数据集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上进行单模态和多模态训练模型的消融研究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893570"/>
            <a:ext cx="9614535" cy="4099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216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07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总结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57885" y="1355090"/>
          <a:ext cx="10479405" cy="4157345"/>
        </p:xfrm>
        <a:graphic>
          <a:graphicData uri="http://schemas.openxmlformats.org/drawingml/2006/table">
            <a:tbl>
              <a:tblPr firstRow="1" bandRow="1">
                <a:tableStyleId>{F428CA10-9851-422D-9832-B44EE067FBF9}</a:tableStyleId>
              </a:tblPr>
              <a:tblGrid>
                <a:gridCol w="3042285"/>
                <a:gridCol w="7437120"/>
              </a:tblGrid>
              <a:tr h="415290">
                <a:tc>
                  <a:txBody>
                    <a:bodyPr/>
                    <a:p>
                      <a:pPr algn="ctr"/>
                      <a:r>
                        <a:rPr lang="zh-CN" altLang="en-US" sz="20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问题</a:t>
                      </a:r>
                      <a:endParaRPr lang="zh-CN" altLang="en-US" sz="200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20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解决方案</a:t>
                      </a:r>
                      <a:endParaRPr lang="zh-CN" altLang="en-US" sz="200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248410">
                <a:tc>
                  <a:txBody>
                    <a:bodyPr/>
                    <a:p>
                      <a:pPr algn="ctr"/>
                      <a:r>
                        <a:rPr lang="en-US" altLang="zh-CN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 </a:t>
                      </a:r>
                      <a:r>
                        <a:rPr lang="zh-CN" alt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单模态限制</a:t>
                      </a:r>
                      <a:endParaRPr lang="zh-CN" alt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✦ </a:t>
                      </a:r>
                      <a:r>
                        <a:rPr lang="zh-CN" alt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引入两个</a:t>
                      </a:r>
                      <a:r>
                        <a:rPr lang="en-US" altLang="zh-CN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3D </a:t>
                      </a:r>
                      <a:r>
                        <a:rPr lang="zh-CN" alt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模态特异性编码器（基于 </a:t>
                      </a:r>
                      <a:r>
                        <a:rPr lang="en-US" altLang="zh-CN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SAM-Med3D</a:t>
                      </a:r>
                      <a:r>
                        <a:rPr lang="zh-CN" alt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br>
                        <a:rPr lang="zh-CN" alt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</a:br>
                      <a:r>
                        <a:rPr lang="en-US" altLang="zh-CN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✦ </a:t>
                      </a:r>
                      <a:r>
                        <a:rPr lang="zh-CN" alt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有效提取多模态</a:t>
                      </a:r>
                      <a:r>
                        <a:rPr lang="en-US" altLang="zh-CN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3D</a:t>
                      </a:r>
                      <a:r>
                        <a:rPr lang="zh-CN" alt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体积特征</a:t>
                      </a:r>
                      <a:endParaRPr lang="zh-CN" alt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29945">
                <a:tc>
                  <a:txBody>
                    <a:bodyPr/>
                    <a:p>
                      <a:pPr algn="ctr"/>
                      <a:r>
                        <a:rPr lang="en-US" altLang="zh-CN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 </a:t>
                      </a:r>
                      <a:r>
                        <a:rPr lang="zh-CN" alt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结构错位</a:t>
                      </a:r>
                      <a:endParaRPr lang="zh-CN" alt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✦ </a:t>
                      </a:r>
                      <a:r>
                        <a:rPr lang="zh-CN" alt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设计模态无关感知模块（</a:t>
                      </a:r>
                      <a:r>
                        <a:rPr lang="en-US" altLang="zh-CN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MIA</a:t>
                      </a:r>
                      <a:r>
                        <a:rPr lang="zh-CN" alt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），提取结构一致性特征</a:t>
                      </a:r>
                      <a:endParaRPr lang="zh-CN" alt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63700">
                <a:tc>
                  <a:txBody>
                    <a:bodyPr/>
                    <a:p>
                      <a:pPr algn="ctr"/>
                      <a:r>
                        <a:rPr lang="en-US" altLang="zh-CN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 </a:t>
                      </a:r>
                      <a:r>
                        <a:rPr lang="zh-CN" alt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缺乏结构约束</a:t>
                      </a:r>
                      <a:endParaRPr lang="zh-CN" alt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✦ </a:t>
                      </a:r>
                      <a:r>
                        <a:rPr lang="zh-CN" alt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提出</a:t>
                      </a:r>
                      <a:r>
                        <a:rPr lang="en-US" altLang="zh-CN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Cross-Modality Collaboration </a:t>
                      </a:r>
                      <a:r>
                        <a:rPr lang="zh-CN" alt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框架融合信息</a:t>
                      </a:r>
                      <a:br>
                        <a:rPr lang="zh-CN" alt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</a:br>
                      <a:r>
                        <a:rPr lang="en-US" altLang="zh-CN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✦ </a:t>
                      </a:r>
                      <a:r>
                        <a:rPr lang="zh-CN" alt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设计结构级一致性损失（</a:t>
                      </a:r>
                      <a:r>
                        <a:rPr lang="en-US" altLang="zh-CN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CAC Loss</a:t>
                      </a:r>
                      <a:r>
                        <a:rPr lang="zh-CN" alt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）引导结构对齐</a:t>
                      </a:r>
                      <a:endParaRPr lang="zh-CN" alt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1119" y="2896011"/>
            <a:ext cx="104698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汇报完毕，请老师同学批评指正！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Freeform 5"/>
          <p:cNvSpPr>
            <a:spLocks noEditPoints="1"/>
          </p:cNvSpPr>
          <p:nvPr/>
        </p:nvSpPr>
        <p:spPr bwMode="auto">
          <a:xfrm>
            <a:off x="5760018" y="520406"/>
            <a:ext cx="671963" cy="769033"/>
          </a:xfrm>
          <a:custGeom>
            <a:avLst/>
            <a:gdLst>
              <a:gd name="T0" fmla="*/ 1898 w 2872"/>
              <a:gd name="T1" fmla="*/ 1941 h 3284"/>
              <a:gd name="T2" fmla="*/ 2681 w 2872"/>
              <a:gd name="T3" fmla="*/ 328 h 3284"/>
              <a:gd name="T4" fmla="*/ 332 w 2872"/>
              <a:gd name="T5" fmla="*/ 0 h 3284"/>
              <a:gd name="T6" fmla="*/ 4 w 2872"/>
              <a:gd name="T7" fmla="*/ 3014 h 3284"/>
              <a:gd name="T8" fmla="*/ 378 w 2872"/>
              <a:gd name="T9" fmla="*/ 3234 h 3284"/>
              <a:gd name="T10" fmla="*/ 1491 w 2872"/>
              <a:gd name="T11" fmla="*/ 2781 h 3284"/>
              <a:gd name="T12" fmla="*/ 987 w 2872"/>
              <a:gd name="T13" fmla="*/ 1006 h 3284"/>
              <a:gd name="T14" fmla="*/ 1069 w 2872"/>
              <a:gd name="T15" fmla="*/ 924 h 3284"/>
              <a:gd name="T16" fmla="*/ 2073 w 2872"/>
              <a:gd name="T17" fmla="*/ 948 h 3284"/>
              <a:gd name="T18" fmla="*/ 2097 w 2872"/>
              <a:gd name="T19" fmla="*/ 1114 h 3284"/>
              <a:gd name="T20" fmla="*/ 2015 w 2872"/>
              <a:gd name="T21" fmla="*/ 1196 h 3284"/>
              <a:gd name="T22" fmla="*/ 1011 w 2872"/>
              <a:gd name="T23" fmla="*/ 1172 h 3284"/>
              <a:gd name="T24" fmla="*/ 987 w 2872"/>
              <a:gd name="T25" fmla="*/ 1006 h 3284"/>
              <a:gd name="T26" fmla="*/ 672 w 2872"/>
              <a:gd name="T27" fmla="*/ 1885 h 3284"/>
              <a:gd name="T28" fmla="*/ 590 w 2872"/>
              <a:gd name="T29" fmla="*/ 1803 h 3284"/>
              <a:gd name="T30" fmla="*/ 614 w 2872"/>
              <a:gd name="T31" fmla="*/ 1641 h 3284"/>
              <a:gd name="T32" fmla="*/ 778 w 2872"/>
              <a:gd name="T33" fmla="*/ 1617 h 3284"/>
              <a:gd name="T34" fmla="*/ 860 w 2872"/>
              <a:gd name="T35" fmla="*/ 1699 h 3284"/>
              <a:gd name="T36" fmla="*/ 836 w 2872"/>
              <a:gd name="T37" fmla="*/ 1861 h 3284"/>
              <a:gd name="T38" fmla="*/ 778 w 2872"/>
              <a:gd name="T39" fmla="*/ 1192 h 3284"/>
              <a:gd name="T40" fmla="*/ 614 w 2872"/>
              <a:gd name="T41" fmla="*/ 1168 h 3284"/>
              <a:gd name="T42" fmla="*/ 590 w 2872"/>
              <a:gd name="T43" fmla="*/ 1006 h 3284"/>
              <a:gd name="T44" fmla="*/ 672 w 2872"/>
              <a:gd name="T45" fmla="*/ 924 h 3284"/>
              <a:gd name="T46" fmla="*/ 836 w 2872"/>
              <a:gd name="T47" fmla="*/ 948 h 3284"/>
              <a:gd name="T48" fmla="*/ 860 w 2872"/>
              <a:gd name="T49" fmla="*/ 1113 h 3284"/>
              <a:gd name="T50" fmla="*/ 778 w 2872"/>
              <a:gd name="T51" fmla="*/ 1195 h 3284"/>
              <a:gd name="T52" fmla="*/ 1069 w 2872"/>
              <a:gd name="T53" fmla="*/ 1885 h 3284"/>
              <a:gd name="T54" fmla="*/ 987 w 2872"/>
              <a:gd name="T55" fmla="*/ 1803 h 3284"/>
              <a:gd name="T56" fmla="*/ 1011 w 2872"/>
              <a:gd name="T57" fmla="*/ 1641 h 3284"/>
              <a:gd name="T58" fmla="*/ 2015 w 2872"/>
              <a:gd name="T59" fmla="*/ 1617 h 3284"/>
              <a:gd name="T60" fmla="*/ 2097 w 2872"/>
              <a:gd name="T61" fmla="*/ 1699 h 3284"/>
              <a:gd name="T62" fmla="*/ 2073 w 2872"/>
              <a:gd name="T63" fmla="*/ 1861 h 3284"/>
              <a:gd name="T64" fmla="*/ 1069 w 2872"/>
              <a:gd name="T65" fmla="*/ 1885 h 3284"/>
              <a:gd name="T66" fmla="*/ 1579 w 2872"/>
              <a:gd name="T67" fmla="*/ 2633 h 3284"/>
              <a:gd name="T68" fmla="*/ 2872 w 2872"/>
              <a:gd name="T69" fmla="*/ 2627 h 3284"/>
              <a:gd name="T70" fmla="*/ 2216 w 2872"/>
              <a:gd name="T71" fmla="*/ 1980 h 3284"/>
              <a:gd name="T72" fmla="*/ 1770 w 2872"/>
              <a:gd name="T73" fmla="*/ 2622 h 3284"/>
              <a:gd name="T74" fmla="*/ 2131 w 2872"/>
              <a:gd name="T75" fmla="*/ 2655 h 3284"/>
              <a:gd name="T76" fmla="*/ 2671 w 2872"/>
              <a:gd name="T77" fmla="*/ 2460 h 3284"/>
              <a:gd name="T78" fmla="*/ 2128 w 2872"/>
              <a:gd name="T79" fmla="*/ 2950 h 3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72" h="3284">
                <a:moveTo>
                  <a:pt x="1468" y="2605"/>
                </a:moveTo>
                <a:cubicBezTo>
                  <a:pt x="1471" y="2320"/>
                  <a:pt x="1638" y="2061"/>
                  <a:pt x="1898" y="1941"/>
                </a:cubicBezTo>
                <a:cubicBezTo>
                  <a:pt x="2158" y="1822"/>
                  <a:pt x="2463" y="1864"/>
                  <a:pt x="2681" y="2048"/>
                </a:cubicBezTo>
                <a:cubicBezTo>
                  <a:pt x="2681" y="328"/>
                  <a:pt x="2681" y="328"/>
                  <a:pt x="2681" y="328"/>
                </a:cubicBezTo>
                <a:cubicBezTo>
                  <a:pt x="2681" y="147"/>
                  <a:pt x="2535" y="0"/>
                  <a:pt x="2354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151" y="0"/>
                  <a:pt x="4" y="147"/>
                  <a:pt x="4" y="328"/>
                </a:cubicBezTo>
                <a:cubicBezTo>
                  <a:pt x="4" y="3014"/>
                  <a:pt x="4" y="3014"/>
                  <a:pt x="4" y="3014"/>
                </a:cubicBezTo>
                <a:cubicBezTo>
                  <a:pt x="0" y="3105"/>
                  <a:pt x="44" y="3191"/>
                  <a:pt x="121" y="3240"/>
                </a:cubicBezTo>
                <a:cubicBezTo>
                  <a:pt x="201" y="3284"/>
                  <a:pt x="299" y="3282"/>
                  <a:pt x="378" y="3234"/>
                </a:cubicBezTo>
                <a:cubicBezTo>
                  <a:pt x="1350" y="2704"/>
                  <a:pt x="1350" y="2704"/>
                  <a:pt x="1350" y="2704"/>
                </a:cubicBezTo>
                <a:cubicBezTo>
                  <a:pt x="1491" y="2781"/>
                  <a:pt x="1491" y="2781"/>
                  <a:pt x="1491" y="2781"/>
                </a:cubicBezTo>
                <a:cubicBezTo>
                  <a:pt x="1476" y="2723"/>
                  <a:pt x="1469" y="2665"/>
                  <a:pt x="1468" y="2605"/>
                </a:cubicBezTo>
                <a:close/>
                <a:moveTo>
                  <a:pt x="987" y="1006"/>
                </a:moveTo>
                <a:cubicBezTo>
                  <a:pt x="987" y="985"/>
                  <a:pt x="996" y="964"/>
                  <a:pt x="1011" y="948"/>
                </a:cubicBezTo>
                <a:cubicBezTo>
                  <a:pt x="1027" y="933"/>
                  <a:pt x="1048" y="924"/>
                  <a:pt x="1069" y="924"/>
                </a:cubicBezTo>
                <a:cubicBezTo>
                  <a:pt x="2015" y="924"/>
                  <a:pt x="2015" y="924"/>
                  <a:pt x="2015" y="924"/>
                </a:cubicBezTo>
                <a:cubicBezTo>
                  <a:pt x="2036" y="924"/>
                  <a:pt x="2057" y="933"/>
                  <a:pt x="2073" y="948"/>
                </a:cubicBezTo>
                <a:cubicBezTo>
                  <a:pt x="2088" y="964"/>
                  <a:pt x="2097" y="985"/>
                  <a:pt x="2097" y="1006"/>
                </a:cubicBezTo>
                <a:cubicBezTo>
                  <a:pt x="2097" y="1114"/>
                  <a:pt x="2097" y="1114"/>
                  <a:pt x="2097" y="1114"/>
                </a:cubicBezTo>
                <a:cubicBezTo>
                  <a:pt x="2097" y="1135"/>
                  <a:pt x="2088" y="1156"/>
                  <a:pt x="2073" y="1172"/>
                </a:cubicBezTo>
                <a:cubicBezTo>
                  <a:pt x="2057" y="1187"/>
                  <a:pt x="2036" y="1196"/>
                  <a:pt x="2015" y="1196"/>
                </a:cubicBezTo>
                <a:cubicBezTo>
                  <a:pt x="1069" y="1196"/>
                  <a:pt x="1069" y="1196"/>
                  <a:pt x="1069" y="1196"/>
                </a:cubicBezTo>
                <a:cubicBezTo>
                  <a:pt x="1048" y="1196"/>
                  <a:pt x="1027" y="1187"/>
                  <a:pt x="1011" y="1172"/>
                </a:cubicBezTo>
                <a:cubicBezTo>
                  <a:pt x="996" y="1156"/>
                  <a:pt x="987" y="1135"/>
                  <a:pt x="987" y="1114"/>
                </a:cubicBezTo>
                <a:lnTo>
                  <a:pt x="987" y="1006"/>
                </a:lnTo>
                <a:close/>
                <a:moveTo>
                  <a:pt x="778" y="1885"/>
                </a:moveTo>
                <a:cubicBezTo>
                  <a:pt x="672" y="1885"/>
                  <a:pt x="672" y="1885"/>
                  <a:pt x="672" y="1885"/>
                </a:cubicBezTo>
                <a:cubicBezTo>
                  <a:pt x="650" y="1885"/>
                  <a:pt x="629" y="1876"/>
                  <a:pt x="614" y="1861"/>
                </a:cubicBezTo>
                <a:cubicBezTo>
                  <a:pt x="599" y="1845"/>
                  <a:pt x="590" y="1824"/>
                  <a:pt x="590" y="1803"/>
                </a:cubicBezTo>
                <a:cubicBezTo>
                  <a:pt x="590" y="1699"/>
                  <a:pt x="590" y="1699"/>
                  <a:pt x="590" y="1699"/>
                </a:cubicBezTo>
                <a:cubicBezTo>
                  <a:pt x="590" y="1678"/>
                  <a:pt x="599" y="1657"/>
                  <a:pt x="614" y="1641"/>
                </a:cubicBezTo>
                <a:cubicBezTo>
                  <a:pt x="629" y="1626"/>
                  <a:pt x="650" y="1617"/>
                  <a:pt x="672" y="1617"/>
                </a:cubicBezTo>
                <a:cubicBezTo>
                  <a:pt x="778" y="1617"/>
                  <a:pt x="778" y="1617"/>
                  <a:pt x="778" y="1617"/>
                </a:cubicBezTo>
                <a:cubicBezTo>
                  <a:pt x="799" y="1617"/>
                  <a:pt x="820" y="1626"/>
                  <a:pt x="836" y="1641"/>
                </a:cubicBezTo>
                <a:cubicBezTo>
                  <a:pt x="851" y="1657"/>
                  <a:pt x="860" y="1678"/>
                  <a:pt x="860" y="1699"/>
                </a:cubicBezTo>
                <a:cubicBezTo>
                  <a:pt x="860" y="1803"/>
                  <a:pt x="860" y="1803"/>
                  <a:pt x="860" y="1803"/>
                </a:cubicBezTo>
                <a:cubicBezTo>
                  <a:pt x="860" y="1824"/>
                  <a:pt x="851" y="1845"/>
                  <a:pt x="836" y="1861"/>
                </a:cubicBezTo>
                <a:cubicBezTo>
                  <a:pt x="820" y="1876"/>
                  <a:pt x="799" y="1885"/>
                  <a:pt x="778" y="1885"/>
                </a:cubicBezTo>
                <a:close/>
                <a:moveTo>
                  <a:pt x="778" y="1192"/>
                </a:moveTo>
                <a:cubicBezTo>
                  <a:pt x="672" y="1192"/>
                  <a:pt x="672" y="1192"/>
                  <a:pt x="672" y="1192"/>
                </a:cubicBezTo>
                <a:cubicBezTo>
                  <a:pt x="650" y="1192"/>
                  <a:pt x="629" y="1183"/>
                  <a:pt x="614" y="1168"/>
                </a:cubicBezTo>
                <a:cubicBezTo>
                  <a:pt x="599" y="1152"/>
                  <a:pt x="590" y="1131"/>
                  <a:pt x="590" y="1110"/>
                </a:cubicBezTo>
                <a:cubicBezTo>
                  <a:pt x="590" y="1006"/>
                  <a:pt x="590" y="1006"/>
                  <a:pt x="590" y="1006"/>
                </a:cubicBezTo>
                <a:cubicBezTo>
                  <a:pt x="590" y="984"/>
                  <a:pt x="599" y="963"/>
                  <a:pt x="614" y="948"/>
                </a:cubicBezTo>
                <a:cubicBezTo>
                  <a:pt x="629" y="932"/>
                  <a:pt x="650" y="924"/>
                  <a:pt x="672" y="924"/>
                </a:cubicBezTo>
                <a:cubicBezTo>
                  <a:pt x="778" y="924"/>
                  <a:pt x="778" y="924"/>
                  <a:pt x="778" y="924"/>
                </a:cubicBezTo>
                <a:cubicBezTo>
                  <a:pt x="800" y="924"/>
                  <a:pt x="821" y="932"/>
                  <a:pt x="836" y="948"/>
                </a:cubicBezTo>
                <a:cubicBezTo>
                  <a:pt x="852" y="963"/>
                  <a:pt x="860" y="984"/>
                  <a:pt x="860" y="1006"/>
                </a:cubicBezTo>
                <a:cubicBezTo>
                  <a:pt x="860" y="1113"/>
                  <a:pt x="860" y="1113"/>
                  <a:pt x="860" y="1113"/>
                </a:cubicBezTo>
                <a:cubicBezTo>
                  <a:pt x="860" y="1135"/>
                  <a:pt x="852" y="1155"/>
                  <a:pt x="836" y="1171"/>
                </a:cubicBezTo>
                <a:cubicBezTo>
                  <a:pt x="821" y="1186"/>
                  <a:pt x="800" y="1195"/>
                  <a:pt x="778" y="1195"/>
                </a:cubicBezTo>
                <a:lnTo>
                  <a:pt x="778" y="1192"/>
                </a:lnTo>
                <a:close/>
                <a:moveTo>
                  <a:pt x="1069" y="1885"/>
                </a:moveTo>
                <a:cubicBezTo>
                  <a:pt x="1048" y="1885"/>
                  <a:pt x="1027" y="1876"/>
                  <a:pt x="1011" y="1861"/>
                </a:cubicBezTo>
                <a:cubicBezTo>
                  <a:pt x="996" y="1845"/>
                  <a:pt x="987" y="1824"/>
                  <a:pt x="987" y="1803"/>
                </a:cubicBezTo>
                <a:cubicBezTo>
                  <a:pt x="987" y="1699"/>
                  <a:pt x="987" y="1699"/>
                  <a:pt x="987" y="1699"/>
                </a:cubicBezTo>
                <a:cubicBezTo>
                  <a:pt x="987" y="1678"/>
                  <a:pt x="996" y="1657"/>
                  <a:pt x="1011" y="1641"/>
                </a:cubicBezTo>
                <a:cubicBezTo>
                  <a:pt x="1027" y="1626"/>
                  <a:pt x="1048" y="1617"/>
                  <a:pt x="1069" y="1617"/>
                </a:cubicBezTo>
                <a:cubicBezTo>
                  <a:pt x="2015" y="1617"/>
                  <a:pt x="2015" y="1617"/>
                  <a:pt x="2015" y="1617"/>
                </a:cubicBezTo>
                <a:cubicBezTo>
                  <a:pt x="2036" y="1617"/>
                  <a:pt x="2057" y="1626"/>
                  <a:pt x="2073" y="1641"/>
                </a:cubicBezTo>
                <a:cubicBezTo>
                  <a:pt x="2088" y="1657"/>
                  <a:pt x="2097" y="1678"/>
                  <a:pt x="2097" y="1699"/>
                </a:cubicBezTo>
                <a:cubicBezTo>
                  <a:pt x="2097" y="1803"/>
                  <a:pt x="2097" y="1803"/>
                  <a:pt x="2097" y="1803"/>
                </a:cubicBezTo>
                <a:cubicBezTo>
                  <a:pt x="2097" y="1824"/>
                  <a:pt x="2088" y="1845"/>
                  <a:pt x="2073" y="1861"/>
                </a:cubicBezTo>
                <a:cubicBezTo>
                  <a:pt x="2057" y="1876"/>
                  <a:pt x="2036" y="1885"/>
                  <a:pt x="2015" y="1885"/>
                </a:cubicBezTo>
                <a:lnTo>
                  <a:pt x="1069" y="1885"/>
                </a:lnTo>
                <a:close/>
                <a:moveTo>
                  <a:pt x="2216" y="1980"/>
                </a:moveTo>
                <a:cubicBezTo>
                  <a:pt x="1860" y="1985"/>
                  <a:pt x="1576" y="2277"/>
                  <a:pt x="1579" y="2633"/>
                </a:cubicBezTo>
                <a:cubicBezTo>
                  <a:pt x="1582" y="2988"/>
                  <a:pt x="1872" y="3275"/>
                  <a:pt x="2228" y="3273"/>
                </a:cubicBezTo>
                <a:cubicBezTo>
                  <a:pt x="2584" y="3271"/>
                  <a:pt x="2872" y="2983"/>
                  <a:pt x="2872" y="2627"/>
                </a:cubicBezTo>
                <a:cubicBezTo>
                  <a:pt x="2872" y="2454"/>
                  <a:pt x="2802" y="2288"/>
                  <a:pt x="2679" y="2167"/>
                </a:cubicBezTo>
                <a:cubicBezTo>
                  <a:pt x="2556" y="2045"/>
                  <a:pt x="2389" y="1978"/>
                  <a:pt x="2216" y="1980"/>
                </a:cubicBezTo>
                <a:close/>
                <a:moveTo>
                  <a:pt x="2128" y="2950"/>
                </a:moveTo>
                <a:cubicBezTo>
                  <a:pt x="1770" y="2622"/>
                  <a:pt x="1770" y="2622"/>
                  <a:pt x="1770" y="2622"/>
                </a:cubicBezTo>
                <a:cubicBezTo>
                  <a:pt x="1934" y="2476"/>
                  <a:pt x="1934" y="2476"/>
                  <a:pt x="1934" y="2476"/>
                </a:cubicBezTo>
                <a:cubicBezTo>
                  <a:pt x="2131" y="2655"/>
                  <a:pt x="2131" y="2655"/>
                  <a:pt x="2131" y="2655"/>
                </a:cubicBezTo>
                <a:cubicBezTo>
                  <a:pt x="2507" y="2314"/>
                  <a:pt x="2507" y="2314"/>
                  <a:pt x="2507" y="2314"/>
                </a:cubicBezTo>
                <a:cubicBezTo>
                  <a:pt x="2671" y="2460"/>
                  <a:pt x="2671" y="2460"/>
                  <a:pt x="2671" y="2460"/>
                </a:cubicBezTo>
                <a:lnTo>
                  <a:pt x="2128" y="2950"/>
                </a:lnTo>
                <a:close/>
                <a:moveTo>
                  <a:pt x="2128" y="2950"/>
                </a:moveTo>
                <a:cubicBezTo>
                  <a:pt x="2128" y="2950"/>
                  <a:pt x="2128" y="2950"/>
                  <a:pt x="2128" y="295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1216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01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作者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1169670"/>
            <a:ext cx="4258310" cy="1144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80" y="1169670"/>
            <a:ext cx="7244715" cy="4740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1006955" y="331594"/>
            <a:ext cx="18256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02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问题导入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1007110" y="1152525"/>
            <a:ext cx="9357995" cy="1388745"/>
            <a:chOff x="9600" y="1712"/>
            <a:chExt cx="7649" cy="2187"/>
          </a:xfrm>
        </p:grpSpPr>
        <p:sp>
          <p:nvSpPr>
            <p:cNvPr id="11" name="矩形 10"/>
            <p:cNvSpPr/>
            <p:nvPr>
              <p:custDataLst>
                <p:tags r:id="rId4"/>
              </p:custDataLst>
            </p:nvPr>
          </p:nvSpPr>
          <p:spPr>
            <a:xfrm>
              <a:off x="9600" y="1712"/>
              <a:ext cx="7649" cy="62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大多数半监督分割方法只支持单模态输入</a:t>
              </a:r>
              <a:endParaRPr lang="zh-CN" altLang="en-US" sz="20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5"/>
              </p:custDataLst>
            </p:nvPr>
          </p:nvSpPr>
          <p:spPr>
            <a:xfrm>
              <a:off x="9600" y="2623"/>
              <a:ext cx="7449" cy="12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没有考虑到临床中常见的</a:t>
              </a: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“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多模态共存</a:t>
              </a: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”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现象，例如：一位病人可能同时拍了</a:t>
              </a: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 T1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T2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LGE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BSSFP 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等序列；每种模态提供的信息不同，互为补充。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6"/>
            </p:custDataLst>
          </p:nvPr>
        </p:nvGrpSpPr>
        <p:grpSpPr>
          <a:xfrm>
            <a:off x="1007110" y="2720975"/>
            <a:ext cx="9114155" cy="1473200"/>
            <a:chOff x="9600" y="1712"/>
            <a:chExt cx="6962" cy="2320"/>
          </a:xfrm>
        </p:grpSpPr>
        <p:sp>
          <p:nvSpPr>
            <p:cNvPr id="14" name="矩形 13"/>
            <p:cNvSpPr/>
            <p:nvPr>
              <p:custDataLst>
                <p:tags r:id="rId7"/>
              </p:custDataLst>
            </p:nvPr>
          </p:nvSpPr>
          <p:spPr>
            <a:xfrm>
              <a:off x="9600" y="1712"/>
              <a:ext cx="6961" cy="62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/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不同模态间的解剖结构错位使得模态协同变得更加复杂</a:t>
              </a:r>
              <a:endParaRPr lang="zh-CN" altLang="en-US" sz="20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8"/>
              </p:custDataLst>
            </p:nvPr>
          </p:nvSpPr>
          <p:spPr>
            <a:xfrm>
              <a:off x="9600" y="2623"/>
              <a:ext cx="6962" cy="1409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在多模态医学图像中（如</a:t>
              </a: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 MRI 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 CT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），虽然它们都拍的是同一个病人的同一个器官，但因为采集方式、时间点、患者姿势等差异</a:t>
              </a: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这些图像在空间上通常是不对齐的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9"/>
            </p:custDataLst>
          </p:nvPr>
        </p:nvGrpSpPr>
        <p:grpSpPr>
          <a:xfrm>
            <a:off x="1007110" y="4417695"/>
            <a:ext cx="9175750" cy="1478915"/>
            <a:chOff x="9600" y="1712"/>
            <a:chExt cx="6962" cy="2329"/>
          </a:xfrm>
        </p:grpSpPr>
        <p:sp>
          <p:nvSpPr>
            <p:cNvPr id="21" name="矩形 20"/>
            <p:cNvSpPr/>
            <p:nvPr>
              <p:custDataLst>
                <p:tags r:id="rId10"/>
              </p:custDataLst>
            </p:nvPr>
          </p:nvSpPr>
          <p:spPr>
            <a:xfrm>
              <a:off x="9600" y="1712"/>
              <a:ext cx="6961" cy="62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/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现有的多模态融合方法缺乏对解剖结构一致性的约束</a:t>
              </a:r>
              <a:endParaRPr lang="zh-CN" altLang="en-US" sz="20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1"/>
              </p:custDataLst>
            </p:nvPr>
          </p:nvSpPr>
          <p:spPr>
            <a:xfrm>
              <a:off x="9600" y="2623"/>
              <a:ext cx="6962" cy="1418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虽然能结合来自不同模态的特征，但缺乏对解剖结构一致性的约束机制，这可能导致融合后的结果结构上失真、不对齐，从而影响分割的精度。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2740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03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研究思路与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方法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1006955" y="1288158"/>
            <a:ext cx="10147935" cy="1496695"/>
            <a:chOff x="1006955" y="1726513"/>
            <a:chExt cx="10147935" cy="1496695"/>
          </a:xfrm>
        </p:grpSpPr>
        <p:grpSp>
          <p:nvGrpSpPr>
            <p:cNvPr id="6" name="组合 5"/>
            <p:cNvGrpSpPr/>
            <p:nvPr/>
          </p:nvGrpSpPr>
          <p:grpSpPr>
            <a:xfrm>
              <a:off x="1006955" y="1726513"/>
              <a:ext cx="5779770" cy="399542"/>
              <a:chOff x="1066611" y="1840813"/>
              <a:chExt cx="5779770" cy="399542"/>
            </a:xfrm>
          </p:grpSpPr>
          <p:sp>
            <p:nvSpPr>
              <p:cNvPr id="30" name="矩形 29"/>
              <p:cNvSpPr/>
              <p:nvPr>
                <p:custDataLst>
                  <p:tags r:id="rId2"/>
                </p:custDataLst>
              </p:nvPr>
            </p:nvSpPr>
            <p:spPr>
              <a:xfrm>
                <a:off x="1412051" y="1840813"/>
                <a:ext cx="5434330" cy="399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5">
                        <a:lumMod val="50000"/>
                      </a:schemeClr>
                    </a:solidFill>
                    <a:cs typeface="+mn-ea"/>
                    <a:sym typeface="+mn-lt"/>
                  </a:rPr>
                  <a:t>为了利用真实临床中丰富的多模态数据</a:t>
                </a:r>
                <a:endParaRPr lang="zh-CN" altLang="en-US" sz="2400" b="1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066611" y="1894726"/>
                <a:ext cx="345629" cy="345629"/>
                <a:chOff x="3289746" y="954448"/>
                <a:chExt cx="287211" cy="287211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3289746" y="954448"/>
                  <a:ext cx="287211" cy="287211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iconfont-11607-6151368"/>
                <p:cNvSpPr>
                  <a:spLocks noChangeAspect="1"/>
                </p:cNvSpPr>
                <p:nvPr/>
              </p:nvSpPr>
              <p:spPr bwMode="auto">
                <a:xfrm>
                  <a:off x="3314415" y="979117"/>
                  <a:ext cx="237871" cy="237871"/>
                </a:xfrm>
                <a:custGeom>
                  <a:avLst/>
                  <a:gdLst>
                    <a:gd name="T0" fmla="*/ 9510 w 12800"/>
                    <a:gd name="T1" fmla="*/ 7200 h 12800"/>
                    <a:gd name="T2" fmla="*/ 4800 w 12800"/>
                    <a:gd name="T3" fmla="*/ 11648 h 12800"/>
                    <a:gd name="T4" fmla="*/ 5872 w 12800"/>
                    <a:gd name="T5" fmla="*/ 12800 h 12800"/>
                    <a:gd name="T6" fmla="*/ 12800 w 12800"/>
                    <a:gd name="T7" fmla="*/ 6442 h 12800"/>
                    <a:gd name="T8" fmla="*/ 5926 w 12800"/>
                    <a:gd name="T9" fmla="*/ 0 h 12800"/>
                    <a:gd name="T10" fmla="*/ 4800 w 12800"/>
                    <a:gd name="T11" fmla="*/ 1236 h 12800"/>
                    <a:gd name="T12" fmla="*/ 9420 w 12800"/>
                    <a:gd name="T13" fmla="*/ 5600 h 12800"/>
                    <a:gd name="T14" fmla="*/ 0 w 12800"/>
                    <a:gd name="T15" fmla="*/ 5600 h 12800"/>
                    <a:gd name="T16" fmla="*/ 0 w 12800"/>
                    <a:gd name="T17" fmla="*/ 7200 h 12800"/>
                    <a:gd name="T18" fmla="*/ 9510 w 12800"/>
                    <a:gd name="T19" fmla="*/ 7200 h 12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00" h="12800">
                      <a:moveTo>
                        <a:pt x="9510" y="7200"/>
                      </a:moveTo>
                      <a:lnTo>
                        <a:pt x="4800" y="11648"/>
                      </a:lnTo>
                      <a:lnTo>
                        <a:pt x="5872" y="12800"/>
                      </a:lnTo>
                      <a:lnTo>
                        <a:pt x="12800" y="6442"/>
                      </a:lnTo>
                      <a:lnTo>
                        <a:pt x="5926" y="0"/>
                      </a:lnTo>
                      <a:lnTo>
                        <a:pt x="4800" y="1236"/>
                      </a:lnTo>
                      <a:lnTo>
                        <a:pt x="9420" y="5600"/>
                      </a:lnTo>
                      <a:lnTo>
                        <a:pt x="0" y="5600"/>
                      </a:lnTo>
                      <a:lnTo>
                        <a:pt x="0" y="7200"/>
                      </a:lnTo>
                      <a:lnTo>
                        <a:pt x="9510" y="72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</p:sp>
          </p:grpSp>
        </p:grpSp>
        <p:sp>
          <p:nvSpPr>
            <p:cNvPr id="35" name="矩形 34"/>
            <p:cNvSpPr/>
            <p:nvPr>
              <p:custDataLst>
                <p:tags r:id="rId3"/>
              </p:custDataLst>
            </p:nvPr>
          </p:nvSpPr>
          <p:spPr>
            <a:xfrm>
              <a:off x="1483741" y="2257584"/>
              <a:ext cx="9536083" cy="491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</a:rPr>
                <a:t>提出跨模态协同框架（</a:t>
              </a:r>
              <a:r>
                <a:rPr lang="en-US" altLang="zh-CN" sz="2000" dirty="0">
                  <a:solidFill>
                    <a:schemeClr val="accent1">
                      <a:lumMod val="50000"/>
                    </a:schemeClr>
                  </a:solidFill>
                </a:rPr>
                <a:t>Cross-Modality Collaboration</a:t>
              </a: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</a:rPr>
                <a:t>）</a:t>
              </a:r>
              <a:endParaRPr lang="zh-CN" alt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6786725" y="1973528"/>
              <a:ext cx="4368165" cy="1249680"/>
            </a:xfrm>
            <a:custGeom>
              <a:avLst/>
              <a:gdLst>
                <a:gd name="connsiteX0" fmla="*/ 0 w 8328660"/>
                <a:gd name="connsiteY0" fmla="*/ 0 h 1249680"/>
                <a:gd name="connsiteX1" fmla="*/ 8328660 w 8328660"/>
                <a:gd name="connsiteY1" fmla="*/ 0 h 1249680"/>
                <a:gd name="connsiteX2" fmla="*/ 8328660 w 8328660"/>
                <a:gd name="connsiteY2" fmla="*/ 1249680 h 1249680"/>
                <a:gd name="connsiteX3" fmla="*/ 7848600 w 8328660"/>
                <a:gd name="connsiteY3" fmla="*/ 124968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28660" h="1249680">
                  <a:moveTo>
                    <a:pt x="0" y="0"/>
                  </a:moveTo>
                  <a:lnTo>
                    <a:pt x="8328660" y="0"/>
                  </a:lnTo>
                  <a:lnTo>
                    <a:pt x="8328660" y="1249680"/>
                  </a:lnTo>
                  <a:lnTo>
                    <a:pt x="7848600" y="1249680"/>
                  </a:ln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>
            <p:custDataLst>
              <p:tags r:id="rId5"/>
            </p:custDataLst>
          </p:nvPr>
        </p:nvGrpSpPr>
        <p:grpSpPr>
          <a:xfrm>
            <a:off x="1006955" y="3019322"/>
            <a:ext cx="10147935" cy="1496695"/>
            <a:chOff x="1006955" y="1726513"/>
            <a:chExt cx="10147935" cy="1496695"/>
          </a:xfrm>
        </p:grpSpPr>
        <p:grpSp>
          <p:nvGrpSpPr>
            <p:cNvPr id="45" name="组合 44"/>
            <p:cNvGrpSpPr/>
            <p:nvPr/>
          </p:nvGrpSpPr>
          <p:grpSpPr>
            <a:xfrm>
              <a:off x="1006955" y="1726513"/>
              <a:ext cx="4385310" cy="456565"/>
              <a:chOff x="1066611" y="1840813"/>
              <a:chExt cx="4385310" cy="456565"/>
            </a:xfrm>
          </p:grpSpPr>
          <p:sp>
            <p:nvSpPr>
              <p:cNvPr id="48" name="矩形 47"/>
              <p:cNvSpPr/>
              <p:nvPr>
                <p:custDataLst>
                  <p:tags r:id="rId6"/>
                </p:custDataLst>
              </p:nvPr>
            </p:nvSpPr>
            <p:spPr>
              <a:xfrm>
                <a:off x="1339661" y="1840813"/>
                <a:ext cx="4112260" cy="45656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5">
                        <a:lumMod val="50000"/>
                      </a:schemeClr>
                    </a:solidFill>
                    <a:cs typeface="+mn-ea"/>
                    <a:sym typeface="+mn-lt"/>
                  </a:rPr>
                  <a:t>解决模态特征对齐困难问题</a:t>
                </a:r>
                <a:endParaRPr lang="zh-CN" altLang="en-US" sz="2400" b="1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1066611" y="1894726"/>
                <a:ext cx="345629" cy="345629"/>
                <a:chOff x="3289746" y="954448"/>
                <a:chExt cx="287211" cy="287211"/>
              </a:xfrm>
            </p:grpSpPr>
            <p:sp>
              <p:nvSpPr>
                <p:cNvPr id="50" name="椭圆 49"/>
                <p:cNvSpPr/>
                <p:nvPr/>
              </p:nvSpPr>
              <p:spPr>
                <a:xfrm>
                  <a:off x="3289746" y="954448"/>
                  <a:ext cx="287211" cy="287211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iconfont-11607-6151368"/>
                <p:cNvSpPr>
                  <a:spLocks noChangeAspect="1"/>
                </p:cNvSpPr>
                <p:nvPr/>
              </p:nvSpPr>
              <p:spPr bwMode="auto">
                <a:xfrm>
                  <a:off x="3314415" y="979117"/>
                  <a:ext cx="237871" cy="237871"/>
                </a:xfrm>
                <a:custGeom>
                  <a:avLst/>
                  <a:gdLst>
                    <a:gd name="T0" fmla="*/ 9510 w 12800"/>
                    <a:gd name="T1" fmla="*/ 7200 h 12800"/>
                    <a:gd name="T2" fmla="*/ 4800 w 12800"/>
                    <a:gd name="T3" fmla="*/ 11648 h 12800"/>
                    <a:gd name="T4" fmla="*/ 5872 w 12800"/>
                    <a:gd name="T5" fmla="*/ 12800 h 12800"/>
                    <a:gd name="T6" fmla="*/ 12800 w 12800"/>
                    <a:gd name="T7" fmla="*/ 6442 h 12800"/>
                    <a:gd name="T8" fmla="*/ 5926 w 12800"/>
                    <a:gd name="T9" fmla="*/ 0 h 12800"/>
                    <a:gd name="T10" fmla="*/ 4800 w 12800"/>
                    <a:gd name="T11" fmla="*/ 1236 h 12800"/>
                    <a:gd name="T12" fmla="*/ 9420 w 12800"/>
                    <a:gd name="T13" fmla="*/ 5600 h 12800"/>
                    <a:gd name="T14" fmla="*/ 0 w 12800"/>
                    <a:gd name="T15" fmla="*/ 5600 h 12800"/>
                    <a:gd name="T16" fmla="*/ 0 w 12800"/>
                    <a:gd name="T17" fmla="*/ 7200 h 12800"/>
                    <a:gd name="T18" fmla="*/ 9510 w 12800"/>
                    <a:gd name="T19" fmla="*/ 7200 h 12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00" h="12800">
                      <a:moveTo>
                        <a:pt x="9510" y="7200"/>
                      </a:moveTo>
                      <a:lnTo>
                        <a:pt x="4800" y="11648"/>
                      </a:lnTo>
                      <a:lnTo>
                        <a:pt x="5872" y="12800"/>
                      </a:lnTo>
                      <a:lnTo>
                        <a:pt x="12800" y="6442"/>
                      </a:lnTo>
                      <a:lnTo>
                        <a:pt x="5926" y="0"/>
                      </a:lnTo>
                      <a:lnTo>
                        <a:pt x="4800" y="1236"/>
                      </a:lnTo>
                      <a:lnTo>
                        <a:pt x="9420" y="5600"/>
                      </a:lnTo>
                      <a:lnTo>
                        <a:pt x="0" y="5600"/>
                      </a:lnTo>
                      <a:lnTo>
                        <a:pt x="0" y="7200"/>
                      </a:lnTo>
                      <a:lnTo>
                        <a:pt x="9510" y="72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</p:sp>
          </p:grpSp>
        </p:grpSp>
        <p:sp>
          <p:nvSpPr>
            <p:cNvPr id="46" name="矩形 45"/>
            <p:cNvSpPr/>
            <p:nvPr>
              <p:custDataLst>
                <p:tags r:id="rId7"/>
              </p:custDataLst>
            </p:nvPr>
          </p:nvSpPr>
          <p:spPr>
            <a:xfrm>
              <a:off x="1483741" y="2257584"/>
              <a:ext cx="9536083" cy="491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</a:rPr>
                <a:t>引入结构感知编码器</a:t>
              </a:r>
              <a:r>
                <a:rPr lang="en-US" altLang="zh-CN" sz="2000" dirty="0">
                  <a:solidFill>
                    <a:schemeClr val="accent1">
                      <a:lumMod val="50000"/>
                    </a:schemeClr>
                  </a:solidFill>
                </a:rPr>
                <a:t> SAM-Med3D + MIA </a:t>
              </a: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</a:rPr>
                <a:t>模块</a:t>
              </a:r>
              <a:endParaRPr lang="zh-CN" alt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" name="任意多边形: 形状 46"/>
            <p:cNvSpPr/>
            <p:nvPr>
              <p:custDataLst>
                <p:tags r:id="rId8"/>
              </p:custDataLst>
            </p:nvPr>
          </p:nvSpPr>
          <p:spPr>
            <a:xfrm>
              <a:off x="5280505" y="1973528"/>
              <a:ext cx="5874385" cy="1249680"/>
            </a:xfrm>
            <a:custGeom>
              <a:avLst/>
              <a:gdLst>
                <a:gd name="connsiteX0" fmla="*/ 0 w 8328660"/>
                <a:gd name="connsiteY0" fmla="*/ 0 h 1249680"/>
                <a:gd name="connsiteX1" fmla="*/ 8328660 w 8328660"/>
                <a:gd name="connsiteY1" fmla="*/ 0 h 1249680"/>
                <a:gd name="connsiteX2" fmla="*/ 8328660 w 8328660"/>
                <a:gd name="connsiteY2" fmla="*/ 1249680 h 1249680"/>
                <a:gd name="connsiteX3" fmla="*/ 7848600 w 8328660"/>
                <a:gd name="connsiteY3" fmla="*/ 124968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28660" h="1249680">
                  <a:moveTo>
                    <a:pt x="0" y="0"/>
                  </a:moveTo>
                  <a:lnTo>
                    <a:pt x="8328660" y="0"/>
                  </a:lnTo>
                  <a:lnTo>
                    <a:pt x="8328660" y="1249680"/>
                  </a:lnTo>
                  <a:lnTo>
                    <a:pt x="7848600" y="1249680"/>
                  </a:ln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>
            <p:custDataLst>
              <p:tags r:id="rId9"/>
            </p:custDataLst>
          </p:nvPr>
        </p:nvGrpSpPr>
        <p:grpSpPr>
          <a:xfrm>
            <a:off x="1006955" y="4750487"/>
            <a:ext cx="10147935" cy="1496695"/>
            <a:chOff x="1006955" y="1726513"/>
            <a:chExt cx="10147935" cy="1496695"/>
          </a:xfrm>
        </p:grpSpPr>
        <p:grpSp>
          <p:nvGrpSpPr>
            <p:cNvPr id="53" name="组合 52"/>
            <p:cNvGrpSpPr/>
            <p:nvPr/>
          </p:nvGrpSpPr>
          <p:grpSpPr>
            <a:xfrm>
              <a:off x="1006955" y="1726513"/>
              <a:ext cx="6992620" cy="462915"/>
              <a:chOff x="1066611" y="1840813"/>
              <a:chExt cx="6992620" cy="462915"/>
            </a:xfrm>
          </p:grpSpPr>
          <p:sp>
            <p:nvSpPr>
              <p:cNvPr id="63" name="矩形 62"/>
              <p:cNvSpPr/>
              <p:nvPr>
                <p:custDataLst>
                  <p:tags r:id="rId10"/>
                </p:custDataLst>
              </p:nvPr>
            </p:nvSpPr>
            <p:spPr>
              <a:xfrm>
                <a:off x="1339661" y="1840813"/>
                <a:ext cx="6719570" cy="46291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5">
                        <a:lumMod val="50000"/>
                      </a:schemeClr>
                    </a:solidFill>
                    <a:cs typeface="+mn-ea"/>
                    <a:sym typeface="+mn-lt"/>
                  </a:rPr>
                  <a:t>解决多模态特征融合时缺乏结构一致性约束问题</a:t>
                </a:r>
                <a:endParaRPr lang="zh-CN" altLang="en-US" sz="2400" b="1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64" name="组合 63"/>
              <p:cNvGrpSpPr/>
              <p:nvPr/>
            </p:nvGrpSpPr>
            <p:grpSpPr>
              <a:xfrm>
                <a:off x="1066611" y="1894726"/>
                <a:ext cx="345629" cy="345629"/>
                <a:chOff x="3289746" y="954448"/>
                <a:chExt cx="287211" cy="287211"/>
              </a:xfrm>
            </p:grpSpPr>
            <p:sp>
              <p:nvSpPr>
                <p:cNvPr id="65" name="椭圆 64"/>
                <p:cNvSpPr/>
                <p:nvPr/>
              </p:nvSpPr>
              <p:spPr>
                <a:xfrm>
                  <a:off x="3289746" y="954448"/>
                  <a:ext cx="287211" cy="287211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iconfont-11607-6151368"/>
                <p:cNvSpPr>
                  <a:spLocks noChangeAspect="1"/>
                </p:cNvSpPr>
                <p:nvPr/>
              </p:nvSpPr>
              <p:spPr bwMode="auto">
                <a:xfrm>
                  <a:off x="3314415" y="979117"/>
                  <a:ext cx="237871" cy="237871"/>
                </a:xfrm>
                <a:custGeom>
                  <a:avLst/>
                  <a:gdLst>
                    <a:gd name="T0" fmla="*/ 9510 w 12800"/>
                    <a:gd name="T1" fmla="*/ 7200 h 12800"/>
                    <a:gd name="T2" fmla="*/ 4800 w 12800"/>
                    <a:gd name="T3" fmla="*/ 11648 h 12800"/>
                    <a:gd name="T4" fmla="*/ 5872 w 12800"/>
                    <a:gd name="T5" fmla="*/ 12800 h 12800"/>
                    <a:gd name="T6" fmla="*/ 12800 w 12800"/>
                    <a:gd name="T7" fmla="*/ 6442 h 12800"/>
                    <a:gd name="T8" fmla="*/ 5926 w 12800"/>
                    <a:gd name="T9" fmla="*/ 0 h 12800"/>
                    <a:gd name="T10" fmla="*/ 4800 w 12800"/>
                    <a:gd name="T11" fmla="*/ 1236 h 12800"/>
                    <a:gd name="T12" fmla="*/ 9420 w 12800"/>
                    <a:gd name="T13" fmla="*/ 5600 h 12800"/>
                    <a:gd name="T14" fmla="*/ 0 w 12800"/>
                    <a:gd name="T15" fmla="*/ 5600 h 12800"/>
                    <a:gd name="T16" fmla="*/ 0 w 12800"/>
                    <a:gd name="T17" fmla="*/ 7200 h 12800"/>
                    <a:gd name="T18" fmla="*/ 9510 w 12800"/>
                    <a:gd name="T19" fmla="*/ 7200 h 12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800" h="12800">
                      <a:moveTo>
                        <a:pt x="9510" y="7200"/>
                      </a:moveTo>
                      <a:lnTo>
                        <a:pt x="4800" y="11648"/>
                      </a:lnTo>
                      <a:lnTo>
                        <a:pt x="5872" y="12800"/>
                      </a:lnTo>
                      <a:lnTo>
                        <a:pt x="12800" y="6442"/>
                      </a:lnTo>
                      <a:lnTo>
                        <a:pt x="5926" y="0"/>
                      </a:lnTo>
                      <a:lnTo>
                        <a:pt x="4800" y="1236"/>
                      </a:lnTo>
                      <a:lnTo>
                        <a:pt x="9420" y="5600"/>
                      </a:lnTo>
                      <a:lnTo>
                        <a:pt x="0" y="5600"/>
                      </a:lnTo>
                      <a:lnTo>
                        <a:pt x="0" y="7200"/>
                      </a:lnTo>
                      <a:lnTo>
                        <a:pt x="9510" y="72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</p:sp>
          </p:grpSp>
        </p:grpSp>
        <p:sp>
          <p:nvSpPr>
            <p:cNvPr id="61" name="矩形 60"/>
            <p:cNvSpPr/>
            <p:nvPr>
              <p:custDataLst>
                <p:tags r:id="rId11"/>
              </p:custDataLst>
            </p:nvPr>
          </p:nvSpPr>
          <p:spPr>
            <a:xfrm>
              <a:off x="1483741" y="2257584"/>
              <a:ext cx="9536083" cy="491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</a:rPr>
                <a:t>设计结构级一致性损失</a:t>
              </a:r>
              <a:r>
                <a:rPr lang="en-US" altLang="zh-CN" sz="2000" dirty="0">
                  <a:solidFill>
                    <a:schemeClr val="accent1">
                      <a:lumMod val="50000"/>
                    </a:schemeClr>
                  </a:solidFill>
                </a:rPr>
                <a:t> CAC Loss</a:t>
              </a:r>
              <a:endParaRPr lang="en-US" altLang="zh-CN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任意多边形: 形状 61"/>
            <p:cNvSpPr/>
            <p:nvPr>
              <p:custDataLst>
                <p:tags r:id="rId12"/>
              </p:custDataLst>
            </p:nvPr>
          </p:nvSpPr>
          <p:spPr>
            <a:xfrm>
              <a:off x="7999575" y="1973528"/>
              <a:ext cx="3155315" cy="1249680"/>
            </a:xfrm>
            <a:custGeom>
              <a:avLst/>
              <a:gdLst>
                <a:gd name="connsiteX0" fmla="*/ 0 w 8328660"/>
                <a:gd name="connsiteY0" fmla="*/ 0 h 1249680"/>
                <a:gd name="connsiteX1" fmla="*/ 8328660 w 8328660"/>
                <a:gd name="connsiteY1" fmla="*/ 0 h 1249680"/>
                <a:gd name="connsiteX2" fmla="*/ 8328660 w 8328660"/>
                <a:gd name="connsiteY2" fmla="*/ 1249680 h 1249680"/>
                <a:gd name="connsiteX3" fmla="*/ 7848600 w 8328660"/>
                <a:gd name="connsiteY3" fmla="*/ 124968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28660" h="1249680">
                  <a:moveTo>
                    <a:pt x="0" y="0"/>
                  </a:moveTo>
                  <a:lnTo>
                    <a:pt x="8328660" y="0"/>
                  </a:lnTo>
                  <a:lnTo>
                    <a:pt x="8328660" y="1249680"/>
                  </a:lnTo>
                  <a:lnTo>
                    <a:pt x="7848600" y="1249680"/>
                  </a:ln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/>
          <p:nvPr/>
        </p:nvPicPr>
        <p:blipFill>
          <a:blip r:embed="rId1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2740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03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研究思路与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方法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" y="1358900"/>
            <a:ext cx="12138025" cy="3896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2740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03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研究思路与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方法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6170" y="927859"/>
            <a:ext cx="410464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引入结构感知编码器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 SAM-Med3D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4028" r="3479" b="20321"/>
          <a:stretch>
            <a:fillRect/>
          </a:stretch>
        </p:blipFill>
        <p:spPr>
          <a:xfrm>
            <a:off x="1365250" y="1349375"/>
            <a:ext cx="9521190" cy="430403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81330" y="5713730"/>
            <a:ext cx="11288395" cy="418465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2000" b="1" u="sng" dirty="0">
                <a:solidFill>
                  <a:schemeClr val="accent1">
                    <a:lumMod val="50000"/>
                  </a:schemeClr>
                </a:solidFill>
                <a:hlinkClick r:id="rId3" action="ppaction://hlinkfile"/>
              </a:rPr>
              <a:t>SAM-Med3D: Towards General-purpose Segmentation Models for Volumetric Medical Images</a:t>
            </a:r>
            <a:endParaRPr lang="en-US" altLang="zh-CN" sz="2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2740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03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研究思路与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方法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6170" y="2099434"/>
            <a:ext cx="383413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·3D Modal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ity-Specific Encoder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2043" t="1955" b="2779"/>
          <a:stretch>
            <a:fillRect/>
          </a:stretch>
        </p:blipFill>
        <p:spPr>
          <a:xfrm>
            <a:off x="7502525" y="791845"/>
            <a:ext cx="3722370" cy="5643245"/>
          </a:xfrm>
          <a:prstGeom prst="rect">
            <a:avLst/>
          </a:prstGeom>
        </p:spPr>
      </p:pic>
      <p:sp>
        <p:nvSpPr>
          <p:cNvPr id="101" name="文本框 100"/>
          <p:cNvSpPr txBox="1"/>
          <p:nvPr/>
        </p:nvSpPr>
        <p:spPr>
          <a:xfrm>
            <a:off x="1007110" y="2724150"/>
            <a:ext cx="6494780" cy="213614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noAutofit/>
          </a:bodyPr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作为模态特异性特征提取器，用于从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CT/MRI 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中提取结构感知的三维特征；</a:t>
            </a:r>
            <a:endParaRPr lang="zh-CN" altLang="en-US" sz="20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在每个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Transformer Block 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中嵌入了轻量的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Adapter 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模块。</a:t>
            </a:r>
            <a:endParaRPr lang="zh-CN" altLang="en-US" sz="20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2740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03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研究思路与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方法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6170" y="927859"/>
            <a:ext cx="6599555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提出跨模态协同框架（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Cross-Modality Collaboration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rcRect l="1848" r="9869"/>
          <a:stretch>
            <a:fillRect/>
          </a:stretch>
        </p:blipFill>
        <p:spPr>
          <a:xfrm>
            <a:off x="588010" y="1604645"/>
            <a:ext cx="6129020" cy="396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r="1055"/>
          <a:stretch>
            <a:fillRect/>
          </a:stretch>
        </p:blipFill>
        <p:spPr>
          <a:xfrm>
            <a:off x="6630035" y="2049145"/>
            <a:ext cx="5480050" cy="660400"/>
          </a:xfrm>
          <a:prstGeom prst="rect">
            <a:avLst/>
          </a:prstGeom>
        </p:spPr>
      </p:pic>
      <p:sp>
        <p:nvSpPr>
          <p:cNvPr id="101" name="文本框 100"/>
          <p:cNvSpPr txBox="1"/>
          <p:nvPr/>
        </p:nvSpPr>
        <p:spPr>
          <a:xfrm>
            <a:off x="6717030" y="2811145"/>
            <a:ext cx="4780280" cy="22745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noAutofit/>
          </a:bodyPr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MIA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模块：</a:t>
            </a:r>
            <a:endParaRPr lang="zh-CN" altLang="en-US" sz="20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提取模态无关的共享结构特征</a:t>
            </a:r>
            <a:endParaRPr lang="zh-CN" altLang="en-US" sz="20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特征融合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层：</a:t>
            </a:r>
            <a:endParaRPr lang="zh-CN" altLang="en-US" sz="20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实现模态间的结构对齐与信息交互</a:t>
            </a:r>
            <a:endParaRPr lang="zh-CN" altLang="en-US" sz="20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1488" y="468038"/>
            <a:ext cx="397168" cy="311888"/>
            <a:chOff x="377024" y="308837"/>
            <a:chExt cx="463343" cy="363854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501606" y="333930"/>
              <a:ext cx="363854" cy="3136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356429" y="362045"/>
              <a:ext cx="298630" cy="25744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006955" y="331594"/>
            <a:ext cx="2740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03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研究思路与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方法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0172" b="24603"/>
          <a:stretch>
            <a:fillRect/>
          </a:stretch>
        </p:blipFill>
        <p:spPr>
          <a:xfrm>
            <a:off x="10120630" y="193675"/>
            <a:ext cx="1754505" cy="530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6170" y="927859"/>
            <a:ext cx="409067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·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设计结构级一致性损失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 CAC Loss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3717" r="1126"/>
          <a:stretch>
            <a:fillRect/>
          </a:stretch>
        </p:blipFill>
        <p:spPr>
          <a:xfrm>
            <a:off x="7462520" y="772160"/>
            <a:ext cx="3683000" cy="510476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81330" y="5885180"/>
            <a:ext cx="11288395" cy="418465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2000" b="1" u="sng" dirty="0">
                <a:solidFill>
                  <a:schemeClr val="accent1">
                    <a:lumMod val="50000"/>
                  </a:schemeClr>
                </a:solidFill>
                <a:hlinkClick r:id="rId3" tooltip="" action="ppaction://hlinkfile"/>
              </a:rPr>
              <a:t>CLIP-Driven Universal Model for Organ Segmentation and Tumor Detection</a:t>
            </a:r>
            <a:endParaRPr lang="en-US" altLang="zh-CN" sz="2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076325" y="2291715"/>
            <a:ext cx="6346825" cy="22745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noAutofit/>
          </a:bodyPr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CLIP 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预训练解码器进行微调，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增强模型对解剖结构的识别和理解能力</a:t>
            </a:r>
            <a:endParaRPr lang="zh-CN" altLang="en-US" sz="20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用少量标注数据进行监督训练</a:t>
            </a:r>
            <a:endParaRPr lang="zh-CN" altLang="en-US" sz="20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对无标签数据，设计跨模态结构对比损失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000" b="1" baseline="-250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CAC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，强化伪标签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一致性</a:t>
            </a:r>
            <a:endParaRPr lang="zh-CN" altLang="en-US" sz="20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388.74818897637795,&quot;left&quot;:72.08771653543307,&quot;top&quot;:26.10976377952756,&quot;width&quot;:815.8245669291339}"/>
</p:tagLst>
</file>

<file path=ppt/tags/tag10.xml><?xml version="1.0" encoding="utf-8"?>
<p:tagLst xmlns:p="http://schemas.openxmlformats.org/presentationml/2006/main">
  <p:tag name="KSO_WM_DIAGRAM_VIRTUALLY_FRAME" val="{&quot;height&quot;:373.55,&quot;left&quot;:79.3,&quot;top&quot;:90.75,&quot;width&quot;:736.85}"/>
</p:tagLst>
</file>

<file path=ppt/tags/tag11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2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3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4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5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6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7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8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19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2.xml><?xml version="1.0" encoding="utf-8"?>
<p:tagLst xmlns:p="http://schemas.openxmlformats.org/presentationml/2006/main">
  <p:tag name="KSO_WM_DIAGRAM_VIRTUALLY_FRAME" val="{&quot;height&quot;:373.55,&quot;left&quot;:79.3,&quot;top&quot;:90.75,&quot;width&quot;:736.85}"/>
</p:tagLst>
</file>

<file path=ppt/tags/tag20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21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22.xml><?xml version="1.0" encoding="utf-8"?>
<p:tagLst xmlns:p="http://schemas.openxmlformats.org/presentationml/2006/main">
  <p:tag name="KSO_WM_DIAGRAM_VIRTUALLY_FRAME" val="{&quot;height&quot;:477.99488188976363,&quot;left&quot;:79.28779527559054,&quot;top&quot;:101.42976377952753,&quot;width&quot;:799.0868503937008}"/>
</p:tagLst>
</file>

<file path=ppt/tags/tag23.xml><?xml version="1.0" encoding="utf-8"?>
<p:tagLst xmlns:p="http://schemas.openxmlformats.org/presentationml/2006/main">
  <p:tag name="TABLE_ENDDRAG_ORIGIN_RECT" val="825*327"/>
  <p:tag name="TABLE_ENDDRAG_RECT" val="67*106*825*327"/>
</p:tagLst>
</file>

<file path=ppt/tags/tag24.xml><?xml version="1.0" encoding="utf-8"?>
<p:tagLst xmlns:p="http://schemas.openxmlformats.org/presentationml/2006/main">
  <p:tag name="resource_record_key" val="{&quot;29&quot;:[50000031]}"/>
</p:tagLst>
</file>

<file path=ppt/tags/tag3.xml><?xml version="1.0" encoding="utf-8"?>
<p:tagLst xmlns:p="http://schemas.openxmlformats.org/presentationml/2006/main">
  <p:tag name="KSO_WM_DIAGRAM_VIRTUALLY_FRAME" val="{&quot;height&quot;:373.55,&quot;left&quot;:79.3,&quot;top&quot;:90.75,&quot;width&quot;:736.85}"/>
</p:tagLst>
</file>

<file path=ppt/tags/tag4.xml><?xml version="1.0" encoding="utf-8"?>
<p:tagLst xmlns:p="http://schemas.openxmlformats.org/presentationml/2006/main">
  <p:tag name="KSO_WM_DIAGRAM_VIRTUALLY_FRAME" val="{&quot;height&quot;:373.55,&quot;left&quot;:79.3,&quot;top&quot;:90.75,&quot;width&quot;:736.85}"/>
</p:tagLst>
</file>

<file path=ppt/tags/tag5.xml><?xml version="1.0" encoding="utf-8"?>
<p:tagLst xmlns:p="http://schemas.openxmlformats.org/presentationml/2006/main">
  <p:tag name="KSO_WM_DIAGRAM_VIRTUALLY_FRAME" val="{&quot;height&quot;:373.55,&quot;left&quot;:79.3,&quot;top&quot;:90.75,&quot;width&quot;:736.85}"/>
</p:tagLst>
</file>

<file path=ppt/tags/tag6.xml><?xml version="1.0" encoding="utf-8"?>
<p:tagLst xmlns:p="http://schemas.openxmlformats.org/presentationml/2006/main">
  <p:tag name="KSO_WM_DIAGRAM_VIRTUALLY_FRAME" val="{&quot;height&quot;:373.55,&quot;left&quot;:79.3,&quot;top&quot;:90.75,&quot;width&quot;:736.85}"/>
</p:tagLst>
</file>

<file path=ppt/tags/tag7.xml><?xml version="1.0" encoding="utf-8"?>
<p:tagLst xmlns:p="http://schemas.openxmlformats.org/presentationml/2006/main">
  <p:tag name="KSO_WM_DIAGRAM_VIRTUALLY_FRAME" val="{&quot;height&quot;:373.55,&quot;left&quot;:79.3,&quot;top&quot;:90.75,&quot;width&quot;:736.85}"/>
</p:tagLst>
</file>

<file path=ppt/tags/tag8.xml><?xml version="1.0" encoding="utf-8"?>
<p:tagLst xmlns:p="http://schemas.openxmlformats.org/presentationml/2006/main">
  <p:tag name="KSO_WM_DIAGRAM_VIRTUALLY_FRAME" val="{&quot;height&quot;:373.55,&quot;left&quot;:79.3,&quot;top&quot;:90.75,&quot;width&quot;:736.85}"/>
</p:tagLst>
</file>

<file path=ppt/tags/tag9.xml><?xml version="1.0" encoding="utf-8"?>
<p:tagLst xmlns:p="http://schemas.openxmlformats.org/presentationml/2006/main">
  <p:tag name="KSO_WM_DIAGRAM_VIRTUALLY_FRAME" val="{&quot;height&quot;:373.55,&quot;left&quot;:79.3,&quot;top&quot;:90.75,&quot;width&quot;:736.8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1ayxfd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1495</Words>
  <Application>WPS 演示</Application>
  <PresentationFormat>宽屏</PresentationFormat>
  <Paragraphs>114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office2016mac10413</dc:creator>
  <cp:lastModifiedBy>272km</cp:lastModifiedBy>
  <cp:revision>114</cp:revision>
  <dcterms:created xsi:type="dcterms:W3CDTF">2021-06-29T08:54:00Z</dcterms:created>
  <dcterms:modified xsi:type="dcterms:W3CDTF">2025-04-19T06:50:08Z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KSOTemplateUUID">
    <vt:lpwstr>v1.0_mb_3/AUWq/N1aYnYRXji2t99Q==</vt:lpwstr>
  </property>
  <property fmtid="{D5CDD505-2E9C-101B-9397-08002B2CF9AE}" pid="4" name="ICV">
    <vt:lpwstr>F3CCCED4F8D6492AB87A4B373DD5B26C_11</vt:lpwstr>
  </property>
</Properties>
</file>