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66" r:id="rId3"/>
  </p:sldMasterIdLst>
  <p:notesMasterIdLst>
    <p:notesMasterId r:id="rId23"/>
  </p:notesMasterIdLst>
  <p:sldIdLst>
    <p:sldId id="3228" r:id="rId4"/>
    <p:sldId id="548" r:id="rId5"/>
    <p:sldId id="3258" r:id="rId6"/>
    <p:sldId id="3333" r:id="rId7"/>
    <p:sldId id="3332" r:id="rId8"/>
    <p:sldId id="3314" r:id="rId9"/>
    <p:sldId id="3334" r:id="rId10"/>
    <p:sldId id="3335" r:id="rId11"/>
    <p:sldId id="3336" r:id="rId12"/>
    <p:sldId id="3337" r:id="rId13"/>
    <p:sldId id="3338" r:id="rId14"/>
    <p:sldId id="3312" r:id="rId15"/>
    <p:sldId id="3339" r:id="rId16"/>
    <p:sldId id="3340" r:id="rId17"/>
    <p:sldId id="3343" r:id="rId18"/>
    <p:sldId id="3341" r:id="rId19"/>
    <p:sldId id="3344" r:id="rId20"/>
    <p:sldId id="3345" r:id="rId21"/>
    <p:sldId id="3346"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A767DA5-4402-4547-8109-4F22DDDDDAFA}">
          <p14:sldIdLst>
            <p14:sldId id="3228"/>
            <p14:sldId id="548"/>
            <p14:sldId id="3258"/>
            <p14:sldId id="3333"/>
            <p14:sldId id="3332"/>
            <p14:sldId id="3314"/>
            <p14:sldId id="3334"/>
            <p14:sldId id="3335"/>
            <p14:sldId id="3336"/>
            <p14:sldId id="3337"/>
            <p14:sldId id="3338"/>
            <p14:sldId id="3312"/>
            <p14:sldId id="3339"/>
            <p14:sldId id="3340"/>
            <p14:sldId id="3343"/>
            <p14:sldId id="3341"/>
            <p14:sldId id="3344"/>
            <p14:sldId id="3345"/>
            <p14:sldId id="3346"/>
          </p14:sldIdLst>
        </p14:section>
      </p14:sectionLst>
    </p:ext>
    <p:ext uri="{EFAFB233-063F-42B5-8137-9DF3F51BA10A}">
      <p15:sldGuideLst xmlns:p15="http://schemas.microsoft.com/office/powerpoint/2012/main">
        <p15:guide id="1" orient="horz" pos="207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1A78C2"/>
    <a:srgbClr val="1B6299"/>
    <a:srgbClr val="8609AD"/>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8" autoAdjust="0"/>
    <p:restoredTop sz="91635" autoAdjust="0"/>
  </p:normalViewPr>
  <p:slideViewPr>
    <p:cSldViewPr snapToGrid="0" showGuides="1">
      <p:cViewPr varScale="1">
        <p:scale>
          <a:sx n="78" d="100"/>
          <a:sy n="78" d="100"/>
        </p:scale>
        <p:origin x="854" y="72"/>
      </p:cViewPr>
      <p:guideLst>
        <p:guide orient="horz" pos="2078"/>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2024/3/8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048406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38257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929799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66198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617519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289390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581736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184471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 as {5, 10, 100, 150, 200}</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6785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114163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03166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42426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95198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2428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2024/3/8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2024/3/8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2024/3/8</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2024/3/8</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3997862" y="2767280"/>
            <a:ext cx="8194138" cy="1323439"/>
          </a:xfrm>
          <a:prstGeom prst="rect">
            <a:avLst/>
          </a:prstGeom>
          <a:noFill/>
        </p:spPr>
        <p:txBody>
          <a:bodyPr wrap="square" rtlCol="0">
            <a:spAutoFit/>
          </a:bodyPr>
          <a:lstStyle/>
          <a:p>
            <a:pPr algn="ctr"/>
            <a:r>
              <a:rPr lang="en-US" altLang="zh-CN" sz="4000" b="0" i="0" u="none" strike="noStrike" dirty="0">
                <a:solidFill>
                  <a:schemeClr val="bg1"/>
                </a:solidFill>
                <a:effectLst/>
                <a:latin typeface="Arial" panose="020B0604020202020204" pitchFamily="34" charset="0"/>
              </a:rPr>
              <a:t>Adapting to Distribution Shift by Visual Domain Prompt Generation</a:t>
            </a:r>
            <a:endParaRPr lang="en-US" altLang="zh-CN" sz="4000" b="0" i="0" dirty="0">
              <a:solidFill>
                <a:schemeClr val="bg1"/>
              </a:solidFill>
              <a:effectLst/>
              <a:latin typeface="Arial" panose="020B0604020202020204" pitchFamily="34" charset="0"/>
            </a:endParaRPr>
          </a:p>
        </p:txBody>
      </p:sp>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3" name="文本框 2"/>
          <p:cNvSpPr txBox="1"/>
          <p:nvPr/>
        </p:nvSpPr>
        <p:spPr>
          <a:xfrm>
            <a:off x="4406900" y="5048885"/>
            <a:ext cx="3424335" cy="461665"/>
          </a:xfrm>
          <a:prstGeom prst="rect">
            <a:avLst/>
          </a:prstGeom>
          <a:noFill/>
        </p:spPr>
        <p:txBody>
          <a:bodyPr wrap="none" rtlCol="0">
            <a:spAutoFit/>
          </a:bodyPr>
          <a:lstStyle/>
          <a:p>
            <a:pPr algn="l"/>
            <a:r>
              <a:rPr lang="en-US" altLang="zh-CN" sz="2400" dirty="0">
                <a:latin typeface="Times New Roman" panose="02020603050405020304" charset="0"/>
                <a:cs typeface="Times New Roman" panose="02020603050405020304" charset="0"/>
              </a:rPr>
              <a:t>Accepted by </a:t>
            </a:r>
            <a:r>
              <a:rPr lang="en-US" altLang="zh-CN" sz="2400" b="1" dirty="0">
                <a:latin typeface="Times New Roman" panose="02020603050405020304" charset="0"/>
                <a:cs typeface="Times New Roman" panose="02020603050405020304" charset="0"/>
              </a:rPr>
              <a:t>ICLR 2024 </a:t>
            </a:r>
            <a:r>
              <a:rPr lang="en-US" altLang="zh-CN" sz="2400" dirty="0">
                <a:latin typeface="Times New Roman" panose="02020603050405020304" charset="0"/>
                <a:cs typeface="Times New Roman" panose="02020603050405020304" charset="0"/>
              </a:rPr>
              <a:t> </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27850AED-4E72-4453-9641-B5D3728CBFFA}"/>
              </a:ext>
            </a:extLst>
          </p:cNvPr>
          <p:cNvSpPr txBox="1"/>
          <p:nvPr/>
        </p:nvSpPr>
        <p:spPr>
          <a:xfrm>
            <a:off x="660400" y="1190847"/>
            <a:ext cx="3528828"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源域的域情景训练</a:t>
            </a:r>
          </a:p>
        </p:txBody>
      </p:sp>
      <p:pic>
        <p:nvPicPr>
          <p:cNvPr id="4" name="图片 3">
            <a:extLst>
              <a:ext uri="{FF2B5EF4-FFF2-40B4-BE49-F238E27FC236}">
                <a16:creationId xmlns:a16="http://schemas.microsoft.com/office/drawing/2014/main" id="{323ADC41-B7F2-4AD8-BA02-2D530F6460B3}"/>
              </a:ext>
            </a:extLst>
          </p:cNvPr>
          <p:cNvPicPr>
            <a:picLocks noChangeAspect="1"/>
          </p:cNvPicPr>
          <p:nvPr/>
        </p:nvPicPr>
        <p:blipFill>
          <a:blip r:embed="rId4"/>
          <a:stretch>
            <a:fillRect/>
          </a:stretch>
        </p:blipFill>
        <p:spPr>
          <a:xfrm>
            <a:off x="84490" y="1696752"/>
            <a:ext cx="7806930" cy="3558342"/>
          </a:xfrm>
          <a:prstGeom prst="rect">
            <a:avLst/>
          </a:prstGeom>
        </p:spPr>
      </p:pic>
      <p:pic>
        <p:nvPicPr>
          <p:cNvPr id="7" name="图片 6">
            <a:extLst>
              <a:ext uri="{FF2B5EF4-FFF2-40B4-BE49-F238E27FC236}">
                <a16:creationId xmlns:a16="http://schemas.microsoft.com/office/drawing/2014/main" id="{2B349A38-82B8-4D60-BCA5-AB2C4E1BC218}"/>
              </a:ext>
            </a:extLst>
          </p:cNvPr>
          <p:cNvPicPr>
            <a:picLocks noChangeAspect="1"/>
          </p:cNvPicPr>
          <p:nvPr/>
        </p:nvPicPr>
        <p:blipFill>
          <a:blip r:embed="rId5"/>
          <a:stretch>
            <a:fillRect/>
          </a:stretch>
        </p:blipFill>
        <p:spPr>
          <a:xfrm>
            <a:off x="7706360" y="3566406"/>
            <a:ext cx="4492057" cy="2975463"/>
          </a:xfrm>
          <a:prstGeom prst="rect">
            <a:avLst/>
          </a:prstGeom>
        </p:spPr>
      </p:pic>
    </p:spTree>
    <p:extLst>
      <p:ext uri="{BB962C8B-B14F-4D97-AF65-F5344CB8AC3E}">
        <p14:creationId xmlns:p14="http://schemas.microsoft.com/office/powerpoint/2010/main" val="219413832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27850AED-4E72-4453-9641-B5D3728CBFFA}"/>
              </a:ext>
            </a:extLst>
          </p:cNvPr>
          <p:cNvSpPr txBox="1"/>
          <p:nvPr/>
        </p:nvSpPr>
        <p:spPr>
          <a:xfrm>
            <a:off x="660400" y="1190847"/>
            <a:ext cx="3528828"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VDPG</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323ADC41-B7F2-4AD8-BA02-2D530F6460B3}"/>
              </a:ext>
            </a:extLst>
          </p:cNvPr>
          <p:cNvPicPr>
            <a:picLocks noChangeAspect="1"/>
          </p:cNvPicPr>
          <p:nvPr/>
        </p:nvPicPr>
        <p:blipFill>
          <a:blip r:embed="rId4"/>
          <a:stretch>
            <a:fillRect/>
          </a:stretch>
        </p:blipFill>
        <p:spPr>
          <a:xfrm>
            <a:off x="929104" y="1716155"/>
            <a:ext cx="9612772" cy="4381432"/>
          </a:xfrm>
          <a:prstGeom prst="rect">
            <a:avLst/>
          </a:prstGeom>
        </p:spPr>
      </p:pic>
    </p:spTree>
    <p:extLst>
      <p:ext uri="{BB962C8B-B14F-4D97-AF65-F5344CB8AC3E}">
        <p14:creationId xmlns:p14="http://schemas.microsoft.com/office/powerpoint/2010/main" val="425410672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379B0002-AD26-427B-94AB-CBED19D12BAC}"/>
              </a:ext>
            </a:extLst>
          </p:cNvPr>
          <p:cNvSpPr txBox="1"/>
          <p:nvPr/>
        </p:nvSpPr>
        <p:spPr>
          <a:xfrm>
            <a:off x="851337" y="1075764"/>
            <a:ext cx="4805885"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WILDS</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基准测试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ViT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-L/14</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0851BE69-89D0-424B-B6D4-5BE46E250949}"/>
              </a:ext>
            </a:extLst>
          </p:cNvPr>
          <p:cNvPicPr>
            <a:picLocks noChangeAspect="1"/>
          </p:cNvPicPr>
          <p:nvPr/>
        </p:nvPicPr>
        <p:blipFill>
          <a:blip r:embed="rId4"/>
          <a:stretch>
            <a:fillRect/>
          </a:stretch>
        </p:blipFill>
        <p:spPr>
          <a:xfrm>
            <a:off x="929104" y="1475874"/>
            <a:ext cx="9013682" cy="2625904"/>
          </a:xfrm>
          <a:prstGeom prst="rect">
            <a:avLst/>
          </a:prstGeom>
        </p:spPr>
      </p:pic>
      <p:sp>
        <p:nvSpPr>
          <p:cNvPr id="15" name="文本框 14">
            <a:extLst>
              <a:ext uri="{FF2B5EF4-FFF2-40B4-BE49-F238E27FC236}">
                <a16:creationId xmlns:a16="http://schemas.microsoft.com/office/drawing/2014/main" id="{CE255E7A-C15B-469C-AA6D-4A8BCA093B5A}"/>
              </a:ext>
            </a:extLst>
          </p:cNvPr>
          <p:cNvSpPr txBox="1"/>
          <p:nvPr/>
        </p:nvSpPr>
        <p:spPr>
          <a:xfrm>
            <a:off x="929104" y="4504872"/>
            <a:ext cx="4805885" cy="400110"/>
          </a:xfrm>
          <a:prstGeom prst="rect">
            <a:avLst/>
          </a:prstGeom>
          <a:noFill/>
        </p:spPr>
        <p:txBody>
          <a:bodyPr wrap="square" rtlCol="0">
            <a:spAutoFit/>
          </a:bodyPr>
          <a:lstStyle/>
          <a:p>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DomainNet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数据集</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ViT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-B/16</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DB879A6-318D-4676-8B39-34A9D3414436}"/>
              </a:ext>
            </a:extLst>
          </p:cNvPr>
          <p:cNvSpPr txBox="1"/>
          <p:nvPr/>
        </p:nvSpPr>
        <p:spPr>
          <a:xfrm>
            <a:off x="929104" y="5016435"/>
            <a:ext cx="9280187" cy="369332"/>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569K</a:t>
            </a:r>
            <a:r>
              <a:rPr lang="zh-CN" altLang="en-US" dirty="0">
                <a:latin typeface="宋体" panose="02010600030101010101" pitchFamily="2" charset="-122"/>
                <a:ea typeface="宋体" panose="02010600030101010101" pitchFamily="2" charset="-122"/>
              </a:rPr>
              <a:t>张图片，</a:t>
            </a:r>
            <a:r>
              <a:rPr lang="en-US" altLang="zh-CN" dirty="0">
                <a:latin typeface="Times New Roman" panose="02020603050405020304" pitchFamily="18" charset="0"/>
                <a:ea typeface="宋体" panose="02010600030101010101" pitchFamily="2" charset="-122"/>
                <a:cs typeface="Times New Roman" panose="02020603050405020304" pitchFamily="18" charset="0"/>
              </a:rPr>
              <a:t>345</a:t>
            </a:r>
            <a:r>
              <a:rPr lang="zh-CN" altLang="en-US" dirty="0">
                <a:latin typeface="宋体" panose="02010600030101010101" pitchFamily="2" charset="-122"/>
                <a:ea typeface="宋体" panose="02010600030101010101" pitchFamily="2" charset="-122"/>
              </a:rPr>
              <a:t>个类别，</a:t>
            </a:r>
            <a:r>
              <a:rPr lang="en-US" altLang="zh-CN"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dirty="0">
                <a:latin typeface="宋体" panose="02010600030101010101" pitchFamily="2" charset="-122"/>
                <a:ea typeface="宋体" panose="02010600030101010101" pitchFamily="2" charset="-122"/>
              </a:rPr>
              <a:t>个域，每次训练时将其中一个域作为目标域，训练</a:t>
            </a:r>
            <a:r>
              <a:rPr lang="en-US" altLang="zh-CN"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dirty="0">
                <a:latin typeface="宋体" panose="02010600030101010101" pitchFamily="2" charset="-122"/>
                <a:ea typeface="宋体" panose="02010600030101010101" pitchFamily="2" charset="-122"/>
              </a:rPr>
              <a:t>个模型</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3B57F3F2-2783-434B-8343-7520E83D6C6B}"/>
              </a:ext>
            </a:extLst>
          </p:cNvPr>
          <p:cNvSpPr txBox="1"/>
          <p:nvPr/>
        </p:nvSpPr>
        <p:spPr>
          <a:xfrm>
            <a:off x="617338" y="1079357"/>
            <a:ext cx="6096000" cy="400110"/>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Comparison on WILDS</a:t>
            </a:r>
          </a:p>
        </p:txBody>
      </p:sp>
      <p:pic>
        <p:nvPicPr>
          <p:cNvPr id="4" name="图片 3">
            <a:extLst>
              <a:ext uri="{FF2B5EF4-FFF2-40B4-BE49-F238E27FC236}">
                <a16:creationId xmlns:a16="http://schemas.microsoft.com/office/drawing/2014/main" id="{EA5AA507-07B6-4424-A8EC-DFAF46698D50}"/>
              </a:ext>
            </a:extLst>
          </p:cNvPr>
          <p:cNvPicPr>
            <a:picLocks noChangeAspect="1"/>
          </p:cNvPicPr>
          <p:nvPr/>
        </p:nvPicPr>
        <p:blipFill>
          <a:blip r:embed="rId4"/>
          <a:stretch>
            <a:fillRect/>
          </a:stretch>
        </p:blipFill>
        <p:spPr>
          <a:xfrm>
            <a:off x="660400" y="1604092"/>
            <a:ext cx="11068537" cy="4493495"/>
          </a:xfrm>
          <a:prstGeom prst="rect">
            <a:avLst/>
          </a:prstGeom>
        </p:spPr>
      </p:pic>
    </p:spTree>
    <p:extLst>
      <p:ext uri="{BB962C8B-B14F-4D97-AF65-F5344CB8AC3E}">
        <p14:creationId xmlns:p14="http://schemas.microsoft.com/office/powerpoint/2010/main" val="303841788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8940FE06-9770-4782-B290-E50C4FEE2792}"/>
              </a:ext>
            </a:extLst>
          </p:cNvPr>
          <p:cNvSpPr txBox="1"/>
          <p:nvPr/>
        </p:nvSpPr>
        <p:spPr>
          <a:xfrm>
            <a:off x="617338" y="1079357"/>
            <a:ext cx="6096000" cy="400110"/>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Comparison on </a:t>
            </a:r>
            <a:r>
              <a:rPr lang="en-US" altLang="zh-CN" sz="2000" b="1" dirty="0" err="1">
                <a:latin typeface="Times New Roman" panose="02020603050405020304" pitchFamily="18" charset="0"/>
                <a:cs typeface="Times New Roman" panose="02020603050405020304" pitchFamily="18" charset="0"/>
              </a:rPr>
              <a:t>DomainNet</a:t>
            </a:r>
            <a:endParaRPr lang="zh-CN" altLang="en-US" sz="20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466A99B-D4A6-4C81-8F84-AC475976CC15}"/>
              </a:ext>
            </a:extLst>
          </p:cNvPr>
          <p:cNvPicPr>
            <a:picLocks noChangeAspect="1"/>
          </p:cNvPicPr>
          <p:nvPr/>
        </p:nvPicPr>
        <p:blipFill>
          <a:blip r:embed="rId4"/>
          <a:stretch>
            <a:fillRect/>
          </a:stretch>
        </p:blipFill>
        <p:spPr>
          <a:xfrm>
            <a:off x="660400" y="1713662"/>
            <a:ext cx="11100430" cy="4094421"/>
          </a:xfrm>
          <a:prstGeom prst="rect">
            <a:avLst/>
          </a:prstGeom>
        </p:spPr>
      </p:pic>
    </p:spTree>
    <p:extLst>
      <p:ext uri="{BB962C8B-B14F-4D97-AF65-F5344CB8AC3E}">
        <p14:creationId xmlns:p14="http://schemas.microsoft.com/office/powerpoint/2010/main" val="61662414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05356060-6A0C-4503-9123-7D0246DC758C}"/>
              </a:ext>
            </a:extLst>
          </p:cNvPr>
          <p:cNvSpPr txBox="1"/>
          <p:nvPr/>
        </p:nvSpPr>
        <p:spPr>
          <a:xfrm>
            <a:off x="617338" y="1079357"/>
            <a:ext cx="6096000" cy="400110"/>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分布内和分布外设置下的稳健性</a:t>
            </a:r>
          </a:p>
        </p:txBody>
      </p:sp>
      <p:pic>
        <p:nvPicPr>
          <p:cNvPr id="2" name="图片 1">
            <a:extLst>
              <a:ext uri="{FF2B5EF4-FFF2-40B4-BE49-F238E27FC236}">
                <a16:creationId xmlns:a16="http://schemas.microsoft.com/office/drawing/2014/main" id="{AC00EAE0-015E-4F22-8A16-DE3A41142E0E}"/>
              </a:ext>
            </a:extLst>
          </p:cNvPr>
          <p:cNvPicPr>
            <a:picLocks noChangeAspect="1"/>
          </p:cNvPicPr>
          <p:nvPr/>
        </p:nvPicPr>
        <p:blipFill>
          <a:blip r:embed="rId4"/>
          <a:stretch>
            <a:fillRect/>
          </a:stretch>
        </p:blipFill>
        <p:spPr>
          <a:xfrm>
            <a:off x="660400" y="1870296"/>
            <a:ext cx="6096000" cy="2615231"/>
          </a:xfrm>
          <a:prstGeom prst="rect">
            <a:avLst/>
          </a:prstGeom>
        </p:spPr>
      </p:pic>
    </p:spTree>
    <p:extLst>
      <p:ext uri="{BB962C8B-B14F-4D97-AF65-F5344CB8AC3E}">
        <p14:creationId xmlns:p14="http://schemas.microsoft.com/office/powerpoint/2010/main" val="107172304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05356060-6A0C-4503-9123-7D0246DC758C}"/>
              </a:ext>
            </a:extLst>
          </p:cNvPr>
          <p:cNvSpPr txBox="1"/>
          <p:nvPr/>
        </p:nvSpPr>
        <p:spPr>
          <a:xfrm>
            <a:off x="617338" y="1079357"/>
            <a:ext cx="6096000" cy="400110"/>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将生成的提示替换为其他内容：</a:t>
            </a:r>
          </a:p>
        </p:txBody>
      </p:sp>
      <p:pic>
        <p:nvPicPr>
          <p:cNvPr id="3" name="图片 2">
            <a:extLst>
              <a:ext uri="{FF2B5EF4-FFF2-40B4-BE49-F238E27FC236}">
                <a16:creationId xmlns:a16="http://schemas.microsoft.com/office/drawing/2014/main" id="{F24043DB-8349-42B4-9000-92F5D9CF7EA4}"/>
              </a:ext>
            </a:extLst>
          </p:cNvPr>
          <p:cNvPicPr>
            <a:picLocks noChangeAspect="1"/>
          </p:cNvPicPr>
          <p:nvPr/>
        </p:nvPicPr>
        <p:blipFill>
          <a:blip r:embed="rId4"/>
          <a:stretch>
            <a:fillRect/>
          </a:stretch>
        </p:blipFill>
        <p:spPr>
          <a:xfrm>
            <a:off x="594090" y="1640754"/>
            <a:ext cx="5663993" cy="3141453"/>
          </a:xfrm>
          <a:prstGeom prst="rect">
            <a:avLst/>
          </a:prstGeom>
        </p:spPr>
      </p:pic>
      <p:pic>
        <p:nvPicPr>
          <p:cNvPr id="4" name="图片 3">
            <a:extLst>
              <a:ext uri="{FF2B5EF4-FFF2-40B4-BE49-F238E27FC236}">
                <a16:creationId xmlns:a16="http://schemas.microsoft.com/office/drawing/2014/main" id="{B8E849B1-D5DC-409D-B939-5251AD5DEBEE}"/>
              </a:ext>
            </a:extLst>
          </p:cNvPr>
          <p:cNvPicPr>
            <a:picLocks noChangeAspect="1"/>
          </p:cNvPicPr>
          <p:nvPr/>
        </p:nvPicPr>
        <p:blipFill>
          <a:blip r:embed="rId5"/>
          <a:stretch>
            <a:fillRect/>
          </a:stretch>
        </p:blipFill>
        <p:spPr>
          <a:xfrm>
            <a:off x="6552890" y="1640752"/>
            <a:ext cx="5454559" cy="3134693"/>
          </a:xfrm>
          <a:prstGeom prst="rect">
            <a:avLst/>
          </a:prstGeom>
        </p:spPr>
      </p:pic>
    </p:spTree>
    <p:extLst>
      <p:ext uri="{BB962C8B-B14F-4D97-AF65-F5344CB8AC3E}">
        <p14:creationId xmlns:p14="http://schemas.microsoft.com/office/powerpoint/2010/main" val="223048305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05356060-6A0C-4503-9123-7D0246DC758C}"/>
              </a:ext>
            </a:extLst>
          </p:cNvPr>
          <p:cNvSpPr txBox="1"/>
          <p:nvPr/>
        </p:nvSpPr>
        <p:spPr>
          <a:xfrm>
            <a:off x="501724" y="841155"/>
            <a:ext cx="6096000" cy="400110"/>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域知识的独特性和多样性</a:t>
            </a:r>
          </a:p>
        </p:txBody>
      </p:sp>
      <p:pic>
        <p:nvPicPr>
          <p:cNvPr id="2" name="图片 1">
            <a:extLst>
              <a:ext uri="{FF2B5EF4-FFF2-40B4-BE49-F238E27FC236}">
                <a16:creationId xmlns:a16="http://schemas.microsoft.com/office/drawing/2014/main" id="{BD02B5D1-5F73-4C70-B6CC-F7BAE79F82CC}"/>
              </a:ext>
            </a:extLst>
          </p:cNvPr>
          <p:cNvPicPr>
            <a:picLocks noChangeAspect="1"/>
          </p:cNvPicPr>
          <p:nvPr/>
        </p:nvPicPr>
        <p:blipFill>
          <a:blip r:embed="rId4"/>
          <a:stretch>
            <a:fillRect/>
          </a:stretch>
        </p:blipFill>
        <p:spPr>
          <a:xfrm>
            <a:off x="272827" y="1210125"/>
            <a:ext cx="5632215" cy="2867426"/>
          </a:xfrm>
          <a:prstGeom prst="rect">
            <a:avLst/>
          </a:prstGeom>
        </p:spPr>
      </p:pic>
      <p:pic>
        <p:nvPicPr>
          <p:cNvPr id="3" name="图片 2">
            <a:extLst>
              <a:ext uri="{FF2B5EF4-FFF2-40B4-BE49-F238E27FC236}">
                <a16:creationId xmlns:a16="http://schemas.microsoft.com/office/drawing/2014/main" id="{DAA99C70-6B2B-46BE-82C2-D1FB5AAC7C73}"/>
              </a:ext>
            </a:extLst>
          </p:cNvPr>
          <p:cNvPicPr>
            <a:picLocks noChangeAspect="1"/>
          </p:cNvPicPr>
          <p:nvPr/>
        </p:nvPicPr>
        <p:blipFill>
          <a:blip r:embed="rId5"/>
          <a:stretch>
            <a:fillRect/>
          </a:stretch>
        </p:blipFill>
        <p:spPr>
          <a:xfrm>
            <a:off x="6217507" y="1241265"/>
            <a:ext cx="5701666" cy="2867426"/>
          </a:xfrm>
          <a:prstGeom prst="rect">
            <a:avLst/>
          </a:prstGeom>
        </p:spPr>
      </p:pic>
      <p:pic>
        <p:nvPicPr>
          <p:cNvPr id="4" name="图片 3">
            <a:extLst>
              <a:ext uri="{FF2B5EF4-FFF2-40B4-BE49-F238E27FC236}">
                <a16:creationId xmlns:a16="http://schemas.microsoft.com/office/drawing/2014/main" id="{88517508-F757-437C-A809-92296CB455F1}"/>
              </a:ext>
            </a:extLst>
          </p:cNvPr>
          <p:cNvPicPr>
            <a:picLocks noChangeAspect="1"/>
          </p:cNvPicPr>
          <p:nvPr/>
        </p:nvPicPr>
        <p:blipFill>
          <a:blip r:embed="rId6"/>
          <a:stretch>
            <a:fillRect/>
          </a:stretch>
        </p:blipFill>
        <p:spPr>
          <a:xfrm>
            <a:off x="256004" y="4246466"/>
            <a:ext cx="7498730" cy="2583404"/>
          </a:xfrm>
          <a:prstGeom prst="rect">
            <a:avLst/>
          </a:prstGeom>
        </p:spPr>
      </p:pic>
    </p:spTree>
    <p:extLst>
      <p:ext uri="{BB962C8B-B14F-4D97-AF65-F5344CB8AC3E}">
        <p14:creationId xmlns:p14="http://schemas.microsoft.com/office/powerpoint/2010/main" val="267943905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05356060-6A0C-4503-9123-7D0246DC758C}"/>
              </a:ext>
            </a:extLst>
          </p:cNvPr>
          <p:cNvSpPr txBox="1"/>
          <p:nvPr/>
        </p:nvSpPr>
        <p:spPr>
          <a:xfrm>
            <a:off x="617338" y="1079357"/>
            <a:ext cx="6096000" cy="400110"/>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消融实验</a:t>
            </a:r>
          </a:p>
        </p:txBody>
      </p:sp>
      <p:pic>
        <p:nvPicPr>
          <p:cNvPr id="2" name="图片 1">
            <a:extLst>
              <a:ext uri="{FF2B5EF4-FFF2-40B4-BE49-F238E27FC236}">
                <a16:creationId xmlns:a16="http://schemas.microsoft.com/office/drawing/2014/main" id="{95D19D5B-40FE-4F27-BB3C-B107AA7733C3}"/>
              </a:ext>
            </a:extLst>
          </p:cNvPr>
          <p:cNvPicPr>
            <a:picLocks noChangeAspect="1"/>
          </p:cNvPicPr>
          <p:nvPr/>
        </p:nvPicPr>
        <p:blipFill>
          <a:blip r:embed="rId4"/>
          <a:stretch>
            <a:fillRect/>
          </a:stretch>
        </p:blipFill>
        <p:spPr>
          <a:xfrm>
            <a:off x="594090" y="1931096"/>
            <a:ext cx="5709374" cy="3320345"/>
          </a:xfrm>
          <a:prstGeom prst="rect">
            <a:avLst/>
          </a:prstGeom>
        </p:spPr>
      </p:pic>
      <p:pic>
        <p:nvPicPr>
          <p:cNvPr id="3" name="图片 2">
            <a:extLst>
              <a:ext uri="{FF2B5EF4-FFF2-40B4-BE49-F238E27FC236}">
                <a16:creationId xmlns:a16="http://schemas.microsoft.com/office/drawing/2014/main" id="{70BE8E80-126C-47FF-9B48-7414ABB4DE37}"/>
              </a:ext>
            </a:extLst>
          </p:cNvPr>
          <p:cNvPicPr>
            <a:picLocks noChangeAspect="1"/>
          </p:cNvPicPr>
          <p:nvPr/>
        </p:nvPicPr>
        <p:blipFill>
          <a:blip r:embed="rId5"/>
          <a:stretch>
            <a:fillRect/>
          </a:stretch>
        </p:blipFill>
        <p:spPr>
          <a:xfrm>
            <a:off x="6713338" y="2282376"/>
            <a:ext cx="5043231" cy="2784455"/>
          </a:xfrm>
          <a:prstGeom prst="rect">
            <a:avLst/>
          </a:prstGeom>
        </p:spPr>
      </p:pic>
    </p:spTree>
    <p:extLst>
      <p:ext uri="{BB962C8B-B14F-4D97-AF65-F5344CB8AC3E}">
        <p14:creationId xmlns:p14="http://schemas.microsoft.com/office/powerpoint/2010/main" val="303198479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05356060-6A0C-4503-9123-7D0246DC758C}"/>
              </a:ext>
            </a:extLst>
          </p:cNvPr>
          <p:cNvSpPr txBox="1"/>
          <p:nvPr/>
        </p:nvSpPr>
        <p:spPr>
          <a:xfrm>
            <a:off x="617338" y="1079357"/>
            <a:ext cx="6096000" cy="400110"/>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消融实验</a:t>
            </a:r>
          </a:p>
        </p:txBody>
      </p:sp>
      <p:pic>
        <p:nvPicPr>
          <p:cNvPr id="2" name="图片 1">
            <a:extLst>
              <a:ext uri="{FF2B5EF4-FFF2-40B4-BE49-F238E27FC236}">
                <a16:creationId xmlns:a16="http://schemas.microsoft.com/office/drawing/2014/main" id="{06EC5658-B325-4B35-A4AF-A42481032350}"/>
              </a:ext>
            </a:extLst>
          </p:cNvPr>
          <p:cNvPicPr>
            <a:picLocks noChangeAspect="1"/>
          </p:cNvPicPr>
          <p:nvPr/>
        </p:nvPicPr>
        <p:blipFill>
          <a:blip r:embed="rId4"/>
          <a:stretch>
            <a:fillRect/>
          </a:stretch>
        </p:blipFill>
        <p:spPr>
          <a:xfrm>
            <a:off x="660400" y="1931096"/>
            <a:ext cx="5543755" cy="1528555"/>
          </a:xfrm>
          <a:prstGeom prst="rect">
            <a:avLst/>
          </a:prstGeom>
        </p:spPr>
      </p:pic>
      <p:pic>
        <p:nvPicPr>
          <p:cNvPr id="3" name="图片 2">
            <a:extLst>
              <a:ext uri="{FF2B5EF4-FFF2-40B4-BE49-F238E27FC236}">
                <a16:creationId xmlns:a16="http://schemas.microsoft.com/office/drawing/2014/main" id="{14AC3CC6-C0E6-4866-ACEE-BCDE91BF5B29}"/>
              </a:ext>
            </a:extLst>
          </p:cNvPr>
          <p:cNvPicPr>
            <a:picLocks noChangeAspect="1"/>
          </p:cNvPicPr>
          <p:nvPr/>
        </p:nvPicPr>
        <p:blipFill>
          <a:blip r:embed="rId5"/>
          <a:stretch>
            <a:fillRect/>
          </a:stretch>
        </p:blipFill>
        <p:spPr>
          <a:xfrm>
            <a:off x="6887906" y="1371311"/>
            <a:ext cx="4267200" cy="873211"/>
          </a:xfrm>
          <a:prstGeom prst="rect">
            <a:avLst/>
          </a:prstGeom>
        </p:spPr>
      </p:pic>
      <p:pic>
        <p:nvPicPr>
          <p:cNvPr id="4" name="图片 3">
            <a:extLst>
              <a:ext uri="{FF2B5EF4-FFF2-40B4-BE49-F238E27FC236}">
                <a16:creationId xmlns:a16="http://schemas.microsoft.com/office/drawing/2014/main" id="{F5CE7D7C-BBBF-4694-BC0A-DBF71ED90B14}"/>
              </a:ext>
            </a:extLst>
          </p:cNvPr>
          <p:cNvPicPr>
            <a:picLocks noChangeAspect="1"/>
          </p:cNvPicPr>
          <p:nvPr/>
        </p:nvPicPr>
        <p:blipFill>
          <a:blip r:embed="rId6"/>
          <a:stretch>
            <a:fillRect/>
          </a:stretch>
        </p:blipFill>
        <p:spPr>
          <a:xfrm>
            <a:off x="6887906" y="2598229"/>
            <a:ext cx="5263075" cy="1779996"/>
          </a:xfrm>
          <a:prstGeom prst="rect">
            <a:avLst/>
          </a:prstGeom>
        </p:spPr>
      </p:pic>
    </p:spTree>
    <p:extLst>
      <p:ext uri="{BB962C8B-B14F-4D97-AF65-F5344CB8AC3E}">
        <p14:creationId xmlns:p14="http://schemas.microsoft.com/office/powerpoint/2010/main" val="326429934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Authors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2E1890CD-B6EB-425B-A1FF-E5D0FE343A60}"/>
              </a:ext>
            </a:extLst>
          </p:cNvPr>
          <p:cNvPicPr>
            <a:picLocks noChangeAspect="1"/>
          </p:cNvPicPr>
          <p:nvPr/>
        </p:nvPicPr>
        <p:blipFill>
          <a:blip r:embed="rId4"/>
          <a:stretch>
            <a:fillRect/>
          </a:stretch>
        </p:blipFill>
        <p:spPr>
          <a:xfrm>
            <a:off x="507307" y="822104"/>
            <a:ext cx="6911028" cy="5615210"/>
          </a:xfrm>
          <a:prstGeom prst="rect">
            <a:avLst/>
          </a:prstGeom>
        </p:spPr>
      </p:pic>
      <p:pic>
        <p:nvPicPr>
          <p:cNvPr id="4" name="图片 3">
            <a:extLst>
              <a:ext uri="{FF2B5EF4-FFF2-40B4-BE49-F238E27FC236}">
                <a16:creationId xmlns:a16="http://schemas.microsoft.com/office/drawing/2014/main" id="{13D4530A-BAC0-4A60-884D-1423A966FE33}"/>
              </a:ext>
            </a:extLst>
          </p:cNvPr>
          <p:cNvPicPr>
            <a:picLocks noChangeAspect="1"/>
          </p:cNvPicPr>
          <p:nvPr/>
        </p:nvPicPr>
        <p:blipFill>
          <a:blip r:embed="rId5"/>
          <a:stretch>
            <a:fillRect/>
          </a:stretch>
        </p:blipFill>
        <p:spPr>
          <a:xfrm>
            <a:off x="7373239" y="1117491"/>
            <a:ext cx="4703348" cy="1771959"/>
          </a:xfrm>
          <a:prstGeom prst="rect">
            <a:avLst/>
          </a:prstGeom>
        </p:spPr>
      </p:pic>
      <p:pic>
        <p:nvPicPr>
          <p:cNvPr id="5" name="图片 4">
            <a:extLst>
              <a:ext uri="{FF2B5EF4-FFF2-40B4-BE49-F238E27FC236}">
                <a16:creationId xmlns:a16="http://schemas.microsoft.com/office/drawing/2014/main" id="{6E27931B-8296-4B1B-9ACB-75A9F2668439}"/>
              </a:ext>
            </a:extLst>
          </p:cNvPr>
          <p:cNvPicPr>
            <a:picLocks noChangeAspect="1"/>
          </p:cNvPicPr>
          <p:nvPr/>
        </p:nvPicPr>
        <p:blipFill>
          <a:blip r:embed="rId6"/>
          <a:stretch>
            <a:fillRect/>
          </a:stretch>
        </p:blipFill>
        <p:spPr>
          <a:xfrm>
            <a:off x="7258198" y="3184836"/>
            <a:ext cx="3040643" cy="18594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768755D8-DB79-47BE-9AE3-8A801FD4D7D6}"/>
              </a:ext>
            </a:extLst>
          </p:cNvPr>
          <p:cNvPicPr>
            <a:picLocks noChangeAspect="1"/>
          </p:cNvPicPr>
          <p:nvPr/>
        </p:nvPicPr>
        <p:blipFill>
          <a:blip r:embed="rId4"/>
          <a:stretch>
            <a:fillRect/>
          </a:stretch>
        </p:blipFill>
        <p:spPr>
          <a:xfrm>
            <a:off x="594090" y="1339186"/>
            <a:ext cx="11280856" cy="2543722"/>
          </a:xfrm>
          <a:prstGeom prst="rect">
            <a:avLst/>
          </a:prstGeom>
        </p:spPr>
      </p:pic>
      <p:sp>
        <p:nvSpPr>
          <p:cNvPr id="3" name="文本框 2">
            <a:extLst>
              <a:ext uri="{FF2B5EF4-FFF2-40B4-BE49-F238E27FC236}">
                <a16:creationId xmlns:a16="http://schemas.microsoft.com/office/drawing/2014/main" id="{60A272E5-F09F-49D3-B52C-791DB74E114D}"/>
              </a:ext>
            </a:extLst>
          </p:cNvPr>
          <p:cNvSpPr txBox="1"/>
          <p:nvPr/>
        </p:nvSpPr>
        <p:spPr>
          <a:xfrm>
            <a:off x="729574" y="4442224"/>
            <a:ext cx="669263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FSTT-DA:</a:t>
            </a:r>
            <a:r>
              <a:rPr lang="zh-CN" altLang="en-US" sz="2400" dirty="0">
                <a:latin typeface="宋体" panose="02010600030101010101" pitchFamily="2" charset="-122"/>
                <a:ea typeface="宋体" panose="02010600030101010101" pitchFamily="2" charset="-122"/>
                <a:cs typeface="Times New Roman" panose="02020603050405020304" pitchFamily="18" charset="0"/>
              </a:rPr>
              <a:t>目标域的未标记数据数量有限</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BE68B829-BB97-48ED-9108-DEC135426FD0}"/>
              </a:ext>
            </a:extLst>
          </p:cNvPr>
          <p:cNvSpPr txBox="1"/>
          <p:nvPr/>
        </p:nvSpPr>
        <p:spPr>
          <a:xfrm>
            <a:off x="660400" y="939923"/>
            <a:ext cx="355098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TTA</a:t>
            </a:r>
            <a:r>
              <a:rPr lang="zh-CN" altLang="en-US" sz="2400" b="1" dirty="0">
                <a:latin typeface="宋体" panose="02010600030101010101" pitchFamily="2" charset="-122"/>
                <a:ea typeface="宋体" panose="02010600030101010101" pitchFamily="2" charset="-122"/>
              </a:rPr>
              <a:t>现存挑战</a:t>
            </a:r>
          </a:p>
        </p:txBody>
      </p:sp>
      <p:sp>
        <p:nvSpPr>
          <p:cNvPr id="5" name="矩形: 圆角 4">
            <a:extLst>
              <a:ext uri="{FF2B5EF4-FFF2-40B4-BE49-F238E27FC236}">
                <a16:creationId xmlns:a16="http://schemas.microsoft.com/office/drawing/2014/main" id="{48B542AA-100F-41FA-96FF-C3D86CE20496}"/>
              </a:ext>
            </a:extLst>
          </p:cNvPr>
          <p:cNvSpPr/>
          <p:nvPr/>
        </p:nvSpPr>
        <p:spPr>
          <a:xfrm>
            <a:off x="1174080" y="1904564"/>
            <a:ext cx="2902670" cy="7729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dirty="0">
                <a:latin typeface="宋体" panose="02010600030101010101" pitchFamily="2" charset="-122"/>
                <a:ea typeface="宋体" panose="02010600030101010101" pitchFamily="2" charset="-122"/>
              </a:rPr>
              <a:t>如何利用具有强大分布外泛化能力的预训练网络？</a:t>
            </a:r>
            <a:endParaRPr lang="en-US" altLang="zh-CN" sz="1800" dirty="0">
              <a:latin typeface="宋体" panose="02010600030101010101" pitchFamily="2" charset="-122"/>
              <a:ea typeface="宋体" panose="02010600030101010101" pitchFamily="2" charset="-122"/>
            </a:endParaRPr>
          </a:p>
        </p:txBody>
      </p:sp>
      <p:sp>
        <p:nvSpPr>
          <p:cNvPr id="18" name="矩形: 圆角 17">
            <a:extLst>
              <a:ext uri="{FF2B5EF4-FFF2-40B4-BE49-F238E27FC236}">
                <a16:creationId xmlns:a16="http://schemas.microsoft.com/office/drawing/2014/main" id="{F0FD7CDF-9081-4284-8358-41CCA081CB67}"/>
              </a:ext>
            </a:extLst>
          </p:cNvPr>
          <p:cNvSpPr/>
          <p:nvPr/>
        </p:nvSpPr>
        <p:spPr>
          <a:xfrm>
            <a:off x="1174080" y="3295922"/>
            <a:ext cx="2902670" cy="7729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dirty="0">
                <a:latin typeface="宋体" panose="02010600030101010101" pitchFamily="2" charset="-122"/>
                <a:ea typeface="宋体" panose="02010600030101010101" pitchFamily="2" charset="-122"/>
              </a:rPr>
              <a:t>如何有效地从源领域学习可迁移的领域知识？</a:t>
            </a:r>
            <a:endParaRPr lang="en-US" altLang="zh-CN" sz="1800" dirty="0">
              <a:latin typeface="宋体" panose="02010600030101010101" pitchFamily="2" charset="-122"/>
              <a:ea typeface="宋体" panose="02010600030101010101" pitchFamily="2" charset="-122"/>
            </a:endParaRPr>
          </a:p>
        </p:txBody>
      </p:sp>
      <p:sp>
        <p:nvSpPr>
          <p:cNvPr id="19" name="矩形: 圆角 18">
            <a:extLst>
              <a:ext uri="{FF2B5EF4-FFF2-40B4-BE49-F238E27FC236}">
                <a16:creationId xmlns:a16="http://schemas.microsoft.com/office/drawing/2014/main" id="{D3DA6278-0F98-4045-83CD-7CF6D29F8354}"/>
              </a:ext>
            </a:extLst>
          </p:cNvPr>
          <p:cNvSpPr/>
          <p:nvPr/>
        </p:nvSpPr>
        <p:spPr>
          <a:xfrm>
            <a:off x="1174080" y="5001257"/>
            <a:ext cx="2902670" cy="8847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dirty="0">
                <a:latin typeface="宋体" panose="02010600030101010101" pitchFamily="2" charset="-122"/>
                <a:ea typeface="宋体" panose="02010600030101010101" pitchFamily="2" charset="-122"/>
              </a:rPr>
              <a:t>如何利用这些知识来获取未见过的目标领域的有效特定领域知识？</a:t>
            </a:r>
            <a:endParaRPr lang="en-US" altLang="zh-CN" sz="1800" dirty="0">
              <a:latin typeface="宋体" panose="02010600030101010101" pitchFamily="2" charset="-122"/>
              <a:ea typeface="宋体" panose="02010600030101010101" pitchFamily="2" charset="-122"/>
            </a:endParaRPr>
          </a:p>
        </p:txBody>
      </p:sp>
      <p:cxnSp>
        <p:nvCxnSpPr>
          <p:cNvPr id="4" name="直接箭头连接符 3">
            <a:extLst>
              <a:ext uri="{FF2B5EF4-FFF2-40B4-BE49-F238E27FC236}">
                <a16:creationId xmlns:a16="http://schemas.microsoft.com/office/drawing/2014/main" id="{E46B119F-AE22-4DEC-9BB9-204BAABD41BB}"/>
              </a:ext>
            </a:extLst>
          </p:cNvPr>
          <p:cNvCxnSpPr/>
          <p:nvPr/>
        </p:nvCxnSpPr>
        <p:spPr>
          <a:xfrm flipV="1">
            <a:off x="4609707" y="1842154"/>
            <a:ext cx="1791093" cy="3864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94A84BF-9DAB-4C94-80F7-2DD0652283AA}"/>
              </a:ext>
            </a:extLst>
          </p:cNvPr>
          <p:cNvCxnSpPr>
            <a:cxnSpLocks/>
          </p:cNvCxnSpPr>
          <p:nvPr/>
        </p:nvCxnSpPr>
        <p:spPr>
          <a:xfrm>
            <a:off x="4620705" y="2291063"/>
            <a:ext cx="1780095" cy="4226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6B99A60-A9DD-4345-9A76-77CC50478D27}"/>
              </a:ext>
            </a:extLst>
          </p:cNvPr>
          <p:cNvSpPr txBox="1"/>
          <p:nvPr/>
        </p:nvSpPr>
        <p:spPr>
          <a:xfrm>
            <a:off x="6796725" y="1621353"/>
            <a:ext cx="2705493" cy="369332"/>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Visual Transformer</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1869CCE5-FF5A-4AAC-AC92-C54D19DE22BE}"/>
              </a:ext>
            </a:extLst>
          </p:cNvPr>
          <p:cNvSpPr txBox="1"/>
          <p:nvPr/>
        </p:nvSpPr>
        <p:spPr>
          <a:xfrm>
            <a:off x="6722820" y="2291063"/>
            <a:ext cx="2962408" cy="646331"/>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对模型参数微调极大地阻碍了其强大的泛化能力</a:t>
            </a:r>
          </a:p>
        </p:txBody>
      </p:sp>
      <p:sp>
        <p:nvSpPr>
          <p:cNvPr id="24" name="文本框 23">
            <a:extLst>
              <a:ext uri="{FF2B5EF4-FFF2-40B4-BE49-F238E27FC236}">
                <a16:creationId xmlns:a16="http://schemas.microsoft.com/office/drawing/2014/main" id="{E53E49A4-FDE2-412F-815D-910C955CBA49}"/>
              </a:ext>
            </a:extLst>
          </p:cNvPr>
          <p:cNvSpPr txBox="1"/>
          <p:nvPr/>
        </p:nvSpPr>
        <p:spPr>
          <a:xfrm>
            <a:off x="6722820" y="3261494"/>
            <a:ext cx="4211424" cy="92333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仅通过交叉熵损失来学习源知识。领域专家/提示可能会无意中学习语义模式作为完成分类任务的捷径</a:t>
            </a:r>
          </a:p>
        </p:txBody>
      </p:sp>
      <p:sp>
        <p:nvSpPr>
          <p:cNvPr id="26" name="文本框 25">
            <a:extLst>
              <a:ext uri="{FF2B5EF4-FFF2-40B4-BE49-F238E27FC236}">
                <a16:creationId xmlns:a16="http://schemas.microsoft.com/office/drawing/2014/main" id="{E7AD7DB0-B745-4EFB-9C67-3909E1EB6C0D}"/>
              </a:ext>
            </a:extLst>
          </p:cNvPr>
          <p:cNvSpPr txBox="1"/>
          <p:nvPr/>
        </p:nvSpPr>
        <p:spPr>
          <a:xfrm>
            <a:off x="6796725" y="4977365"/>
            <a:ext cx="3713320" cy="92333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将源知识建模过程和学习适应独立训练阶段的过程分开可能会损害知识向未知领域的转移</a:t>
            </a:r>
          </a:p>
        </p:txBody>
      </p:sp>
      <p:cxnSp>
        <p:nvCxnSpPr>
          <p:cNvPr id="27" name="直接箭头连接符 26">
            <a:extLst>
              <a:ext uri="{FF2B5EF4-FFF2-40B4-BE49-F238E27FC236}">
                <a16:creationId xmlns:a16="http://schemas.microsoft.com/office/drawing/2014/main" id="{479997D0-80EA-4F6E-A2B2-50FF6334056F}"/>
              </a:ext>
            </a:extLst>
          </p:cNvPr>
          <p:cNvCxnSpPr>
            <a:cxnSpLocks/>
          </p:cNvCxnSpPr>
          <p:nvPr/>
        </p:nvCxnSpPr>
        <p:spPr>
          <a:xfrm>
            <a:off x="4537263" y="3682421"/>
            <a:ext cx="18635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8914C730-EA85-4370-B898-79A507F4CE41}"/>
              </a:ext>
            </a:extLst>
          </p:cNvPr>
          <p:cNvCxnSpPr>
            <a:cxnSpLocks/>
          </p:cNvCxnSpPr>
          <p:nvPr/>
        </p:nvCxnSpPr>
        <p:spPr>
          <a:xfrm>
            <a:off x="4609707" y="5409097"/>
            <a:ext cx="18635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1826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BE68B829-BB97-48ED-9108-DEC135426FD0}"/>
              </a:ext>
            </a:extLst>
          </p:cNvPr>
          <p:cNvSpPr txBox="1"/>
          <p:nvPr/>
        </p:nvSpPr>
        <p:spPr>
          <a:xfrm>
            <a:off x="660400" y="939923"/>
            <a:ext cx="355098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TTA</a:t>
            </a:r>
            <a:r>
              <a:rPr lang="zh-CN" altLang="en-US" sz="2400" b="1" dirty="0">
                <a:latin typeface="宋体" panose="02010600030101010101" pitchFamily="2" charset="-122"/>
                <a:ea typeface="宋体" panose="02010600030101010101" pitchFamily="2" charset="-122"/>
              </a:rPr>
              <a:t>现存挑战</a:t>
            </a:r>
          </a:p>
        </p:txBody>
      </p:sp>
      <p:sp>
        <p:nvSpPr>
          <p:cNvPr id="5" name="矩形: 圆角 4">
            <a:extLst>
              <a:ext uri="{FF2B5EF4-FFF2-40B4-BE49-F238E27FC236}">
                <a16:creationId xmlns:a16="http://schemas.microsoft.com/office/drawing/2014/main" id="{48B542AA-100F-41FA-96FF-C3D86CE20496}"/>
              </a:ext>
            </a:extLst>
          </p:cNvPr>
          <p:cNvSpPr/>
          <p:nvPr/>
        </p:nvSpPr>
        <p:spPr>
          <a:xfrm>
            <a:off x="1174080" y="1904564"/>
            <a:ext cx="2902670" cy="7729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dirty="0">
                <a:latin typeface="宋体" panose="02010600030101010101" pitchFamily="2" charset="-122"/>
                <a:ea typeface="宋体" panose="02010600030101010101" pitchFamily="2" charset="-122"/>
              </a:rPr>
              <a:t>如何利用具有强大分布外泛化能力的预训练网络？</a:t>
            </a:r>
            <a:endParaRPr lang="en-US" altLang="zh-CN" sz="1800" dirty="0">
              <a:latin typeface="宋体" panose="02010600030101010101" pitchFamily="2" charset="-122"/>
              <a:ea typeface="宋体" panose="02010600030101010101" pitchFamily="2" charset="-122"/>
            </a:endParaRPr>
          </a:p>
        </p:txBody>
      </p:sp>
      <p:sp>
        <p:nvSpPr>
          <p:cNvPr id="18" name="矩形: 圆角 17">
            <a:extLst>
              <a:ext uri="{FF2B5EF4-FFF2-40B4-BE49-F238E27FC236}">
                <a16:creationId xmlns:a16="http://schemas.microsoft.com/office/drawing/2014/main" id="{F0FD7CDF-9081-4284-8358-41CCA081CB67}"/>
              </a:ext>
            </a:extLst>
          </p:cNvPr>
          <p:cNvSpPr/>
          <p:nvPr/>
        </p:nvSpPr>
        <p:spPr>
          <a:xfrm>
            <a:off x="1174080" y="3295922"/>
            <a:ext cx="2902670" cy="7729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dirty="0">
                <a:latin typeface="宋体" panose="02010600030101010101" pitchFamily="2" charset="-122"/>
                <a:ea typeface="宋体" panose="02010600030101010101" pitchFamily="2" charset="-122"/>
              </a:rPr>
              <a:t>如何有效地从源领域学习可迁移的领域知识？</a:t>
            </a:r>
            <a:endParaRPr lang="en-US" altLang="zh-CN" sz="1800" dirty="0">
              <a:latin typeface="宋体" panose="02010600030101010101" pitchFamily="2" charset="-122"/>
              <a:ea typeface="宋体" panose="02010600030101010101" pitchFamily="2" charset="-122"/>
            </a:endParaRPr>
          </a:p>
        </p:txBody>
      </p:sp>
      <p:sp>
        <p:nvSpPr>
          <p:cNvPr id="19" name="矩形: 圆角 18">
            <a:extLst>
              <a:ext uri="{FF2B5EF4-FFF2-40B4-BE49-F238E27FC236}">
                <a16:creationId xmlns:a16="http://schemas.microsoft.com/office/drawing/2014/main" id="{D3DA6278-0F98-4045-83CD-7CF6D29F8354}"/>
              </a:ext>
            </a:extLst>
          </p:cNvPr>
          <p:cNvSpPr/>
          <p:nvPr/>
        </p:nvSpPr>
        <p:spPr>
          <a:xfrm>
            <a:off x="1174080" y="5001257"/>
            <a:ext cx="2902670" cy="8847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dirty="0">
                <a:latin typeface="宋体" panose="02010600030101010101" pitchFamily="2" charset="-122"/>
                <a:ea typeface="宋体" panose="02010600030101010101" pitchFamily="2" charset="-122"/>
              </a:rPr>
              <a:t>如何利用这些知识来获取未见过的目标领域的有效特定领域知识？</a:t>
            </a:r>
            <a:endParaRPr lang="en-US" altLang="zh-CN" sz="1800" dirty="0">
              <a:latin typeface="宋体" panose="02010600030101010101" pitchFamily="2" charset="-122"/>
              <a:ea typeface="宋体" panose="02010600030101010101" pitchFamily="2" charset="-122"/>
            </a:endParaRPr>
          </a:p>
        </p:txBody>
      </p:sp>
      <p:cxnSp>
        <p:nvCxnSpPr>
          <p:cNvPr id="20" name="直接箭头连接符 19">
            <a:extLst>
              <a:ext uri="{FF2B5EF4-FFF2-40B4-BE49-F238E27FC236}">
                <a16:creationId xmlns:a16="http://schemas.microsoft.com/office/drawing/2014/main" id="{53EC43C0-50DF-4CFA-80CB-5065A464E392}"/>
              </a:ext>
            </a:extLst>
          </p:cNvPr>
          <p:cNvCxnSpPr>
            <a:cxnSpLocks/>
          </p:cNvCxnSpPr>
          <p:nvPr/>
        </p:nvCxnSpPr>
        <p:spPr>
          <a:xfrm>
            <a:off x="4537263" y="2268401"/>
            <a:ext cx="186353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CA4489E-75E1-46EE-9984-B99E808ECA04}"/>
              </a:ext>
            </a:extLst>
          </p:cNvPr>
          <p:cNvSpPr txBox="1"/>
          <p:nvPr/>
        </p:nvSpPr>
        <p:spPr>
          <a:xfrm>
            <a:off x="7148454" y="5467669"/>
            <a:ext cx="3384223"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领域提示和适应过程同时训练</a:t>
            </a:r>
          </a:p>
        </p:txBody>
      </p:sp>
      <p:cxnSp>
        <p:nvCxnSpPr>
          <p:cNvPr id="24" name="直接箭头连接符 23">
            <a:extLst>
              <a:ext uri="{FF2B5EF4-FFF2-40B4-BE49-F238E27FC236}">
                <a16:creationId xmlns:a16="http://schemas.microsoft.com/office/drawing/2014/main" id="{1B13B20F-6E3B-44F0-AC9F-70C56FD17514}"/>
              </a:ext>
            </a:extLst>
          </p:cNvPr>
          <p:cNvCxnSpPr>
            <a:cxnSpLocks/>
          </p:cNvCxnSpPr>
          <p:nvPr/>
        </p:nvCxnSpPr>
        <p:spPr>
          <a:xfrm>
            <a:off x="4537263" y="3652253"/>
            <a:ext cx="186353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EE5D02F-4960-4B62-8E25-F08CD34442D5}"/>
              </a:ext>
            </a:extLst>
          </p:cNvPr>
          <p:cNvCxnSpPr>
            <a:cxnSpLocks/>
          </p:cNvCxnSpPr>
          <p:nvPr/>
        </p:nvCxnSpPr>
        <p:spPr>
          <a:xfrm>
            <a:off x="4537262" y="5441170"/>
            <a:ext cx="1863538" cy="21116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685B10FA-F559-4DEB-9B10-796D7024075E}"/>
              </a:ext>
            </a:extLst>
          </p:cNvPr>
          <p:cNvSpPr txBox="1"/>
          <p:nvPr/>
        </p:nvSpPr>
        <p:spPr>
          <a:xfrm>
            <a:off x="7148454" y="1829398"/>
            <a:ext cx="3384223"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使用泛化性更为强大的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CLIP</a:t>
            </a:r>
            <a:r>
              <a:rPr lang="zh-CN" altLang="en-US" dirty="0">
                <a:latin typeface="宋体" panose="02010600030101010101" pitchFamily="2" charset="-122"/>
                <a:ea typeface="宋体" panose="02010600030101010101" pitchFamily="2" charset="-122"/>
              </a:rPr>
              <a:t>图像编码器，且不对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CLIP</a:t>
            </a:r>
            <a:r>
              <a:rPr lang="zh-CN" altLang="en-US" dirty="0">
                <a:latin typeface="宋体" panose="02010600030101010101" pitchFamily="2" charset="-122"/>
                <a:ea typeface="宋体" panose="02010600030101010101" pitchFamily="2" charset="-122"/>
              </a:rPr>
              <a:t>参数进行调整</a:t>
            </a:r>
          </a:p>
        </p:txBody>
      </p:sp>
      <p:sp>
        <p:nvSpPr>
          <p:cNvPr id="29" name="文本框 28">
            <a:extLst>
              <a:ext uri="{FF2B5EF4-FFF2-40B4-BE49-F238E27FC236}">
                <a16:creationId xmlns:a16="http://schemas.microsoft.com/office/drawing/2014/main" id="{47035823-500F-49B6-9481-6FAAE334B49D}"/>
              </a:ext>
            </a:extLst>
          </p:cNvPr>
          <p:cNvSpPr txBox="1"/>
          <p:nvPr/>
        </p:nvSpPr>
        <p:spPr>
          <a:xfrm>
            <a:off x="7148452" y="3362465"/>
            <a:ext cx="4286259"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Domain Prompt Generator: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可学习的知识库</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宋体" panose="02010600030101010101" pitchFamily="2" charset="-122"/>
              <a:ea typeface="宋体" panose="02010600030101010101" pitchFamily="2" charset="-122"/>
            </a:endParaRPr>
          </a:p>
        </p:txBody>
      </p:sp>
      <p:cxnSp>
        <p:nvCxnSpPr>
          <p:cNvPr id="31" name="直接箭头连接符 30">
            <a:extLst>
              <a:ext uri="{FF2B5EF4-FFF2-40B4-BE49-F238E27FC236}">
                <a16:creationId xmlns:a16="http://schemas.microsoft.com/office/drawing/2014/main" id="{3C608EFF-1EB5-4B39-BC6A-EE004DADF522}"/>
              </a:ext>
            </a:extLst>
          </p:cNvPr>
          <p:cNvCxnSpPr>
            <a:cxnSpLocks/>
          </p:cNvCxnSpPr>
          <p:nvPr/>
        </p:nvCxnSpPr>
        <p:spPr>
          <a:xfrm flipV="1">
            <a:off x="4537262" y="5097009"/>
            <a:ext cx="1863538" cy="28672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B4205F5C-2518-484B-BFB3-7EDC62E64ECA}"/>
              </a:ext>
            </a:extLst>
          </p:cNvPr>
          <p:cNvSpPr txBox="1"/>
          <p:nvPr/>
        </p:nvSpPr>
        <p:spPr>
          <a:xfrm>
            <a:off x="7148452" y="4837473"/>
            <a:ext cx="4550211"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利用交叉注意力生成特定于目标域的知识</a:t>
            </a:r>
          </a:p>
        </p:txBody>
      </p:sp>
    </p:spTree>
    <p:extLst>
      <p:ext uri="{BB962C8B-B14F-4D97-AF65-F5344CB8AC3E}">
        <p14:creationId xmlns:p14="http://schemas.microsoft.com/office/powerpoint/2010/main" val="76210816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75897601-2927-42AA-AAE0-C3E654FDC976}"/>
              </a:ext>
            </a:extLst>
          </p:cNvPr>
          <p:cNvPicPr>
            <a:picLocks noChangeAspect="1"/>
          </p:cNvPicPr>
          <p:nvPr/>
        </p:nvPicPr>
        <p:blipFill>
          <a:blip r:embed="rId4"/>
          <a:stretch>
            <a:fillRect/>
          </a:stretch>
        </p:blipFill>
        <p:spPr>
          <a:xfrm>
            <a:off x="660400" y="1376142"/>
            <a:ext cx="10980862" cy="5089303"/>
          </a:xfrm>
          <a:prstGeom prst="rect">
            <a:avLst/>
          </a:prstGeom>
        </p:spPr>
      </p:pic>
      <p:sp>
        <p:nvSpPr>
          <p:cNvPr id="15" name="文本框 14">
            <a:extLst>
              <a:ext uri="{FF2B5EF4-FFF2-40B4-BE49-F238E27FC236}">
                <a16:creationId xmlns:a16="http://schemas.microsoft.com/office/drawing/2014/main" id="{A46ECAB5-5C80-48D5-85CC-32D66024CF56}"/>
              </a:ext>
            </a:extLst>
          </p:cNvPr>
          <p:cNvSpPr txBox="1"/>
          <p:nvPr/>
        </p:nvSpPr>
        <p:spPr>
          <a:xfrm>
            <a:off x="660400" y="882538"/>
            <a:ext cx="6097656" cy="400110"/>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V</a:t>
            </a:r>
            <a:r>
              <a:rPr lang="zh-CN" altLang="en-US" sz="2000" dirty="0">
                <a:latin typeface="Times New Roman" panose="02020603050405020304" pitchFamily="18" charset="0"/>
                <a:cs typeface="Times New Roman" panose="02020603050405020304" pitchFamily="18" charset="0"/>
              </a:rPr>
              <a:t>isual </a:t>
            </a:r>
            <a:r>
              <a:rPr lang="zh-CN" altLang="en-US" sz="2000" b="1"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omain </a:t>
            </a:r>
            <a:r>
              <a:rPr lang="zh-CN" altLang="en-US" sz="2000" b="1"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rompt </a:t>
            </a:r>
            <a:r>
              <a:rPr lang="zh-CN" altLang="en-US" sz="2000" b="1" dirty="0">
                <a:latin typeface="Times New Roman" panose="02020603050405020304" pitchFamily="18" charset="0"/>
                <a:cs typeface="Times New Roman" panose="02020603050405020304" pitchFamily="18" charset="0"/>
              </a:rPr>
              <a:t>G</a:t>
            </a:r>
            <a:r>
              <a:rPr lang="zh-CN" altLang="en-US" sz="2000" dirty="0">
                <a:latin typeface="Times New Roman" panose="02020603050405020304" pitchFamily="18" charset="0"/>
                <a:cs typeface="Times New Roman" panose="02020603050405020304" pitchFamily="18" charset="0"/>
              </a:rPr>
              <a:t>enerator (VDPG)</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27850AED-4E72-4453-9641-B5D3728CBFFA}"/>
              </a:ext>
            </a:extLst>
          </p:cNvPr>
          <p:cNvSpPr txBox="1"/>
          <p:nvPr/>
        </p:nvSpPr>
        <p:spPr>
          <a:xfrm>
            <a:off x="660400" y="1190847"/>
            <a:ext cx="3528828"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可转移知识库</a:t>
            </a:r>
          </a:p>
        </p:txBody>
      </p:sp>
      <p:pic>
        <p:nvPicPr>
          <p:cNvPr id="3" name="图片 2">
            <a:extLst>
              <a:ext uri="{FF2B5EF4-FFF2-40B4-BE49-F238E27FC236}">
                <a16:creationId xmlns:a16="http://schemas.microsoft.com/office/drawing/2014/main" id="{8C8E7A37-7369-4F1D-AE2F-A49E80191C2E}"/>
              </a:ext>
            </a:extLst>
          </p:cNvPr>
          <p:cNvPicPr>
            <a:picLocks noChangeAspect="1"/>
          </p:cNvPicPr>
          <p:nvPr/>
        </p:nvPicPr>
        <p:blipFill>
          <a:blip r:embed="rId4"/>
          <a:stretch>
            <a:fillRect/>
          </a:stretch>
        </p:blipFill>
        <p:spPr>
          <a:xfrm>
            <a:off x="660400" y="1819940"/>
            <a:ext cx="4760189" cy="3737492"/>
          </a:xfrm>
          <a:prstGeom prst="rect">
            <a:avLst/>
          </a:prstGeom>
        </p:spPr>
      </p:pic>
      <p:sp>
        <p:nvSpPr>
          <p:cNvPr id="5" name="矩形 4">
            <a:extLst>
              <a:ext uri="{FF2B5EF4-FFF2-40B4-BE49-F238E27FC236}">
                <a16:creationId xmlns:a16="http://schemas.microsoft.com/office/drawing/2014/main" id="{4EE7DA23-AFF0-4BFD-93AE-5AE0EBDFE4A4}"/>
              </a:ext>
            </a:extLst>
          </p:cNvPr>
          <p:cNvSpPr/>
          <p:nvPr/>
        </p:nvSpPr>
        <p:spPr>
          <a:xfrm>
            <a:off x="929104" y="4100660"/>
            <a:ext cx="1559572" cy="12443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7EDB40D-29D6-4844-AB5A-EE87A31EDBDD}"/>
              </a:ext>
            </a:extLst>
          </p:cNvPr>
          <p:cNvSpPr txBox="1"/>
          <p:nvPr/>
        </p:nvSpPr>
        <p:spPr>
          <a:xfrm>
            <a:off x="6465504" y="2651597"/>
            <a:ext cx="391477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知识库中的每条知识保持独特</a:t>
            </a:r>
          </a:p>
        </p:txBody>
      </p:sp>
      <p:pic>
        <p:nvPicPr>
          <p:cNvPr id="7" name="图片 6">
            <a:extLst>
              <a:ext uri="{FF2B5EF4-FFF2-40B4-BE49-F238E27FC236}">
                <a16:creationId xmlns:a16="http://schemas.microsoft.com/office/drawing/2014/main" id="{EECDED47-1EA7-4134-B1EB-08D1FE26F30E}"/>
              </a:ext>
            </a:extLst>
          </p:cNvPr>
          <p:cNvPicPr>
            <a:picLocks noChangeAspect="1"/>
          </p:cNvPicPr>
          <p:nvPr/>
        </p:nvPicPr>
        <p:blipFill>
          <a:blip r:embed="rId5"/>
          <a:stretch>
            <a:fillRect/>
          </a:stretch>
        </p:blipFill>
        <p:spPr>
          <a:xfrm>
            <a:off x="6624415" y="3303171"/>
            <a:ext cx="3596952" cy="518205"/>
          </a:xfrm>
          <a:prstGeom prst="rect">
            <a:avLst/>
          </a:prstGeom>
        </p:spPr>
      </p:pic>
    </p:spTree>
    <p:extLst>
      <p:ext uri="{BB962C8B-B14F-4D97-AF65-F5344CB8AC3E}">
        <p14:creationId xmlns:p14="http://schemas.microsoft.com/office/powerpoint/2010/main" val="41868593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27850AED-4E72-4453-9641-B5D3728CBFFA}"/>
              </a:ext>
            </a:extLst>
          </p:cNvPr>
          <p:cNvSpPr txBox="1"/>
          <p:nvPr/>
        </p:nvSpPr>
        <p:spPr>
          <a:xfrm>
            <a:off x="660400" y="1190847"/>
            <a:ext cx="3528828"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域提示生成器</a:t>
            </a:r>
          </a:p>
        </p:txBody>
      </p:sp>
      <p:pic>
        <p:nvPicPr>
          <p:cNvPr id="19" name="图片 18">
            <a:extLst>
              <a:ext uri="{FF2B5EF4-FFF2-40B4-BE49-F238E27FC236}">
                <a16:creationId xmlns:a16="http://schemas.microsoft.com/office/drawing/2014/main" id="{8EF3050C-DF76-4755-AE23-9B97C52E6B1C}"/>
              </a:ext>
            </a:extLst>
          </p:cNvPr>
          <p:cNvPicPr>
            <a:picLocks noChangeAspect="1"/>
          </p:cNvPicPr>
          <p:nvPr/>
        </p:nvPicPr>
        <p:blipFill>
          <a:blip r:embed="rId4"/>
          <a:stretch>
            <a:fillRect/>
          </a:stretch>
        </p:blipFill>
        <p:spPr>
          <a:xfrm>
            <a:off x="461617" y="1796461"/>
            <a:ext cx="4760189" cy="3737492"/>
          </a:xfrm>
          <a:prstGeom prst="rect">
            <a:avLst/>
          </a:prstGeom>
        </p:spPr>
      </p:pic>
      <p:pic>
        <p:nvPicPr>
          <p:cNvPr id="8" name="图片 7">
            <a:extLst>
              <a:ext uri="{FF2B5EF4-FFF2-40B4-BE49-F238E27FC236}">
                <a16:creationId xmlns:a16="http://schemas.microsoft.com/office/drawing/2014/main" id="{407D4416-4BE6-445E-A216-F6CDB333D8CF}"/>
              </a:ext>
            </a:extLst>
          </p:cNvPr>
          <p:cNvPicPr>
            <a:picLocks noChangeAspect="1"/>
          </p:cNvPicPr>
          <p:nvPr/>
        </p:nvPicPr>
        <p:blipFill>
          <a:blip r:embed="rId5"/>
          <a:stretch>
            <a:fillRect/>
          </a:stretch>
        </p:blipFill>
        <p:spPr>
          <a:xfrm>
            <a:off x="5453752" y="2368520"/>
            <a:ext cx="6300043" cy="964754"/>
          </a:xfrm>
          <a:prstGeom prst="rect">
            <a:avLst/>
          </a:prstGeom>
        </p:spPr>
      </p:pic>
      <p:sp>
        <p:nvSpPr>
          <p:cNvPr id="21" name="文本框 20">
            <a:extLst>
              <a:ext uri="{FF2B5EF4-FFF2-40B4-BE49-F238E27FC236}">
                <a16:creationId xmlns:a16="http://schemas.microsoft.com/office/drawing/2014/main" id="{88DF3CFE-E3D3-4EEC-82D8-D46B749424B4}"/>
              </a:ext>
            </a:extLst>
          </p:cNvPr>
          <p:cNvSpPr txBox="1"/>
          <p:nvPr/>
        </p:nvSpPr>
        <p:spPr>
          <a:xfrm>
            <a:off x="5453752" y="1927895"/>
            <a:ext cx="391477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获取特定于域的知识提示</a:t>
            </a:r>
          </a:p>
        </p:txBody>
      </p:sp>
      <p:sp>
        <p:nvSpPr>
          <p:cNvPr id="22" name="文本框 21">
            <a:extLst>
              <a:ext uri="{FF2B5EF4-FFF2-40B4-BE49-F238E27FC236}">
                <a16:creationId xmlns:a16="http://schemas.microsoft.com/office/drawing/2014/main" id="{250CB65D-E302-4612-8FB8-219E27B4D9DE}"/>
              </a:ext>
            </a:extLst>
          </p:cNvPr>
          <p:cNvSpPr txBox="1"/>
          <p:nvPr/>
        </p:nvSpPr>
        <p:spPr>
          <a:xfrm>
            <a:off x="5453752" y="3720667"/>
            <a:ext cx="391477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净化特定于域的提示</a:t>
            </a:r>
          </a:p>
        </p:txBody>
      </p:sp>
      <p:pic>
        <p:nvPicPr>
          <p:cNvPr id="9" name="图片 8">
            <a:extLst>
              <a:ext uri="{FF2B5EF4-FFF2-40B4-BE49-F238E27FC236}">
                <a16:creationId xmlns:a16="http://schemas.microsoft.com/office/drawing/2014/main" id="{AE935898-5514-41D4-B27E-BF6AFD0564EE}"/>
              </a:ext>
            </a:extLst>
          </p:cNvPr>
          <p:cNvPicPr>
            <a:picLocks noChangeAspect="1"/>
          </p:cNvPicPr>
          <p:nvPr/>
        </p:nvPicPr>
        <p:blipFill>
          <a:blip r:embed="rId6"/>
          <a:stretch>
            <a:fillRect/>
          </a:stretch>
        </p:blipFill>
        <p:spPr>
          <a:xfrm>
            <a:off x="5453752" y="4234886"/>
            <a:ext cx="6558740" cy="757023"/>
          </a:xfrm>
          <a:prstGeom prst="rect">
            <a:avLst/>
          </a:prstGeom>
        </p:spPr>
      </p:pic>
      <p:cxnSp>
        <p:nvCxnSpPr>
          <p:cNvPr id="11" name="直接箭头连接符 10">
            <a:extLst>
              <a:ext uri="{FF2B5EF4-FFF2-40B4-BE49-F238E27FC236}">
                <a16:creationId xmlns:a16="http://schemas.microsoft.com/office/drawing/2014/main" id="{4BBED6A4-E0E2-48D2-82AF-9895F4942E12}"/>
              </a:ext>
            </a:extLst>
          </p:cNvPr>
          <p:cNvCxnSpPr>
            <a:endCxn id="9" idx="1"/>
          </p:cNvCxnSpPr>
          <p:nvPr/>
        </p:nvCxnSpPr>
        <p:spPr>
          <a:xfrm>
            <a:off x="4870174" y="4613397"/>
            <a:ext cx="583578"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67EA459-D735-409F-AE4C-BB9D4A46DDF2}"/>
              </a:ext>
            </a:extLst>
          </p:cNvPr>
          <p:cNvCxnSpPr/>
          <p:nvPr/>
        </p:nvCxnSpPr>
        <p:spPr>
          <a:xfrm>
            <a:off x="4930017" y="3033719"/>
            <a:ext cx="583578"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E649BD54-4FC5-45A5-958B-F0E1E52B8DF6}"/>
              </a:ext>
            </a:extLst>
          </p:cNvPr>
          <p:cNvSpPr txBox="1"/>
          <p:nvPr/>
        </p:nvSpPr>
        <p:spPr>
          <a:xfrm>
            <a:off x="205029" y="6020206"/>
            <a:ext cx="11964427" cy="584775"/>
          </a:xfrm>
          <a:prstGeom prst="rect">
            <a:avLst/>
          </a:prstGeom>
          <a:noFill/>
        </p:spPr>
        <p:txBody>
          <a:bodyPr wrap="square">
            <a:spAutoFit/>
          </a:bodyPr>
          <a:lstStyle/>
          <a:p>
            <a:r>
              <a:rPr lang="en-US" altLang="zh-CN" sz="1600" b="0" i="0" dirty="0" err="1">
                <a:solidFill>
                  <a:srgbClr val="222222"/>
                </a:solidFill>
                <a:effectLst/>
                <a:latin typeface="Times New Roman" panose="02020603050405020304" pitchFamily="18" charset="0"/>
                <a:cs typeface="Times New Roman" panose="02020603050405020304" pitchFamily="18" charset="0"/>
              </a:rPr>
              <a:t>Rombach</a:t>
            </a:r>
            <a:r>
              <a:rPr lang="en-US" altLang="zh-CN" sz="1600" b="0" i="0" dirty="0">
                <a:solidFill>
                  <a:srgbClr val="222222"/>
                </a:solidFill>
                <a:effectLst/>
                <a:latin typeface="Times New Roman" panose="02020603050405020304" pitchFamily="18" charset="0"/>
                <a:cs typeface="Times New Roman" panose="02020603050405020304" pitchFamily="18" charset="0"/>
              </a:rPr>
              <a:t>, Robin, et al. "High-resolution image synthesis with latent diffusion models." </a:t>
            </a:r>
            <a:r>
              <a:rPr lang="en-US" altLang="zh-CN" sz="1600" b="0" i="1" dirty="0">
                <a:solidFill>
                  <a:srgbClr val="222222"/>
                </a:solidFill>
                <a:effectLst/>
                <a:latin typeface="Times New Roman" panose="02020603050405020304" pitchFamily="18" charset="0"/>
                <a:cs typeface="Times New Roman" panose="02020603050405020304" pitchFamily="18" charset="0"/>
              </a:rPr>
              <a:t>Proceedings of the IEEE/CVF conference on computer vision and pattern recognition</a:t>
            </a:r>
            <a:r>
              <a:rPr lang="en-US" altLang="zh-CN" sz="1600" b="0" i="0" dirty="0">
                <a:solidFill>
                  <a:srgbClr val="222222"/>
                </a:solidFill>
                <a:effectLst/>
                <a:latin typeface="Times New Roman" panose="02020603050405020304" pitchFamily="18" charset="0"/>
                <a:cs typeface="Times New Roman" panose="02020603050405020304" pitchFamily="18" charset="0"/>
              </a:rPr>
              <a:t>. 2022.</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17088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27850AED-4E72-4453-9641-B5D3728CBFFA}"/>
              </a:ext>
            </a:extLst>
          </p:cNvPr>
          <p:cNvSpPr txBox="1"/>
          <p:nvPr/>
        </p:nvSpPr>
        <p:spPr>
          <a:xfrm>
            <a:off x="660400" y="1190847"/>
            <a:ext cx="3528828"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领域指导模块</a:t>
            </a:r>
          </a:p>
        </p:txBody>
      </p:sp>
      <p:pic>
        <p:nvPicPr>
          <p:cNvPr id="3" name="图片 2">
            <a:extLst>
              <a:ext uri="{FF2B5EF4-FFF2-40B4-BE49-F238E27FC236}">
                <a16:creationId xmlns:a16="http://schemas.microsoft.com/office/drawing/2014/main" id="{9BF66B92-5AB7-40CF-BC38-3C9163221CFE}"/>
              </a:ext>
            </a:extLst>
          </p:cNvPr>
          <p:cNvPicPr>
            <a:picLocks noChangeAspect="1"/>
          </p:cNvPicPr>
          <p:nvPr/>
        </p:nvPicPr>
        <p:blipFill>
          <a:blip r:embed="rId4"/>
          <a:stretch>
            <a:fillRect/>
          </a:stretch>
        </p:blipFill>
        <p:spPr>
          <a:xfrm>
            <a:off x="2734497" y="1604606"/>
            <a:ext cx="2011854" cy="4343776"/>
          </a:xfrm>
          <a:prstGeom prst="rect">
            <a:avLst/>
          </a:prstGeom>
        </p:spPr>
      </p:pic>
      <p:cxnSp>
        <p:nvCxnSpPr>
          <p:cNvPr id="5" name="直接连接符 4">
            <a:extLst>
              <a:ext uri="{FF2B5EF4-FFF2-40B4-BE49-F238E27FC236}">
                <a16:creationId xmlns:a16="http://schemas.microsoft.com/office/drawing/2014/main" id="{A6C389EE-216F-447E-A16F-5E14ADCF14EF}"/>
              </a:ext>
            </a:extLst>
          </p:cNvPr>
          <p:cNvCxnSpPr/>
          <p:nvPr/>
        </p:nvCxnSpPr>
        <p:spPr>
          <a:xfrm>
            <a:off x="2097155" y="2355574"/>
            <a:ext cx="6373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EA23A45-BD0E-481C-9389-4031FA842620}"/>
              </a:ext>
            </a:extLst>
          </p:cNvPr>
          <p:cNvCxnSpPr/>
          <p:nvPr/>
        </p:nvCxnSpPr>
        <p:spPr>
          <a:xfrm>
            <a:off x="2097155" y="5191539"/>
            <a:ext cx="6373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04D0BB7-ACD0-42A4-A700-31839D7DBF78}"/>
              </a:ext>
            </a:extLst>
          </p:cNvPr>
          <p:cNvSpPr txBox="1"/>
          <p:nvPr/>
        </p:nvSpPr>
        <p:spPr>
          <a:xfrm>
            <a:off x="1100831" y="2021390"/>
            <a:ext cx="1130776"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特定于域的提示</a:t>
            </a:r>
          </a:p>
        </p:txBody>
      </p:sp>
      <p:sp>
        <p:nvSpPr>
          <p:cNvPr id="19" name="文本框 18">
            <a:extLst>
              <a:ext uri="{FF2B5EF4-FFF2-40B4-BE49-F238E27FC236}">
                <a16:creationId xmlns:a16="http://schemas.microsoft.com/office/drawing/2014/main" id="{5E525BB0-0758-4291-95DB-161B3808B365}"/>
              </a:ext>
            </a:extLst>
          </p:cNvPr>
          <p:cNvSpPr txBox="1"/>
          <p:nvPr/>
        </p:nvSpPr>
        <p:spPr>
          <a:xfrm>
            <a:off x="1083262" y="4903380"/>
            <a:ext cx="1453529" cy="646331"/>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image embedding</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34D5CBFC-7479-4640-9711-6D97B8046DFC}"/>
              </a:ext>
            </a:extLst>
          </p:cNvPr>
          <p:cNvPicPr>
            <a:picLocks noChangeAspect="1"/>
          </p:cNvPicPr>
          <p:nvPr/>
        </p:nvPicPr>
        <p:blipFill>
          <a:blip r:embed="rId5"/>
          <a:stretch>
            <a:fillRect/>
          </a:stretch>
        </p:blipFill>
        <p:spPr>
          <a:xfrm>
            <a:off x="4944057" y="2461963"/>
            <a:ext cx="7087214" cy="411516"/>
          </a:xfrm>
          <a:prstGeom prst="rect">
            <a:avLst/>
          </a:prstGeom>
        </p:spPr>
      </p:pic>
      <p:pic>
        <p:nvPicPr>
          <p:cNvPr id="8" name="图片 7">
            <a:extLst>
              <a:ext uri="{FF2B5EF4-FFF2-40B4-BE49-F238E27FC236}">
                <a16:creationId xmlns:a16="http://schemas.microsoft.com/office/drawing/2014/main" id="{981397B3-60CA-4724-A9C8-9B6A5CE07770}"/>
              </a:ext>
            </a:extLst>
          </p:cNvPr>
          <p:cNvPicPr>
            <a:picLocks noChangeAspect="1"/>
          </p:cNvPicPr>
          <p:nvPr/>
        </p:nvPicPr>
        <p:blipFill>
          <a:blip r:embed="rId6"/>
          <a:stretch>
            <a:fillRect/>
          </a:stretch>
        </p:blipFill>
        <p:spPr>
          <a:xfrm>
            <a:off x="4944057" y="4468525"/>
            <a:ext cx="3429297" cy="388654"/>
          </a:xfrm>
          <a:prstGeom prst="rect">
            <a:avLst/>
          </a:prstGeom>
        </p:spPr>
      </p:pic>
      <p:sp>
        <p:nvSpPr>
          <p:cNvPr id="22" name="文本框 21">
            <a:extLst>
              <a:ext uri="{FF2B5EF4-FFF2-40B4-BE49-F238E27FC236}">
                <a16:creationId xmlns:a16="http://schemas.microsoft.com/office/drawing/2014/main" id="{2C5543AB-B69B-497B-95BE-010F95389513}"/>
              </a:ext>
            </a:extLst>
          </p:cNvPr>
          <p:cNvSpPr txBox="1"/>
          <p:nvPr/>
        </p:nvSpPr>
        <p:spPr>
          <a:xfrm>
            <a:off x="4854605" y="2021390"/>
            <a:ext cx="391477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最终预测</a:t>
            </a:r>
          </a:p>
        </p:txBody>
      </p:sp>
      <p:sp>
        <p:nvSpPr>
          <p:cNvPr id="23" name="文本框 22">
            <a:extLst>
              <a:ext uri="{FF2B5EF4-FFF2-40B4-BE49-F238E27FC236}">
                <a16:creationId xmlns:a16="http://schemas.microsoft.com/office/drawing/2014/main" id="{2D6DF0F7-075D-4CE6-ADE0-A2F1904EA520}"/>
              </a:ext>
            </a:extLst>
          </p:cNvPr>
          <p:cNvSpPr txBox="1"/>
          <p:nvPr/>
        </p:nvSpPr>
        <p:spPr>
          <a:xfrm>
            <a:off x="4944057" y="4002018"/>
            <a:ext cx="391477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所有损失</a:t>
            </a:r>
          </a:p>
        </p:txBody>
      </p:sp>
      <p:cxnSp>
        <p:nvCxnSpPr>
          <p:cNvPr id="10" name="直接箭头连接符 9">
            <a:extLst>
              <a:ext uri="{FF2B5EF4-FFF2-40B4-BE49-F238E27FC236}">
                <a16:creationId xmlns:a16="http://schemas.microsoft.com/office/drawing/2014/main" id="{E0D18866-132B-459A-8756-D343C7DD9F85}"/>
              </a:ext>
            </a:extLst>
          </p:cNvPr>
          <p:cNvCxnSpPr/>
          <p:nvPr/>
        </p:nvCxnSpPr>
        <p:spPr>
          <a:xfrm flipV="1">
            <a:off x="4335780" y="2873479"/>
            <a:ext cx="5265420" cy="90301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A9EEB23F-ED45-4E21-B0D0-24A41C69EC34}"/>
              </a:ext>
            </a:extLst>
          </p:cNvPr>
          <p:cNvSpPr txBox="1"/>
          <p:nvPr/>
        </p:nvSpPr>
        <p:spPr>
          <a:xfrm>
            <a:off x="203760" y="6230612"/>
            <a:ext cx="9409747" cy="338554"/>
          </a:xfrm>
          <a:prstGeom prst="rect">
            <a:avLst/>
          </a:prstGeom>
          <a:noFill/>
        </p:spPr>
        <p:txBody>
          <a:bodyPr wrap="square">
            <a:spAutoFit/>
          </a:bodyPr>
          <a:lstStyle/>
          <a:p>
            <a:r>
              <a:rPr lang="en-US" altLang="zh-CN" sz="1600" b="0" i="0" dirty="0">
                <a:solidFill>
                  <a:srgbClr val="222222"/>
                </a:solidFill>
                <a:effectLst/>
                <a:latin typeface="Times New Roman" panose="02020603050405020304" pitchFamily="18" charset="0"/>
                <a:cs typeface="Times New Roman" panose="02020603050405020304" pitchFamily="18" charset="0"/>
              </a:rPr>
              <a:t>Kirillov, Alexander, et al. "Segment anything." </a:t>
            </a:r>
            <a:r>
              <a:rPr lang="en-US" altLang="zh-CN" sz="1600" b="0" i="1" dirty="0" err="1">
                <a:solidFill>
                  <a:srgbClr val="222222"/>
                </a:solidFill>
                <a:effectLst/>
                <a:latin typeface="Times New Roman" panose="02020603050405020304" pitchFamily="18" charset="0"/>
                <a:cs typeface="Times New Roman" panose="02020603050405020304" pitchFamily="18" charset="0"/>
              </a:rPr>
              <a:t>arXiv</a:t>
            </a:r>
            <a:r>
              <a:rPr lang="en-US" altLang="zh-CN" sz="1600" b="0" i="1" dirty="0">
                <a:solidFill>
                  <a:srgbClr val="222222"/>
                </a:solidFill>
                <a:effectLst/>
                <a:latin typeface="Times New Roman" panose="02020603050405020304" pitchFamily="18" charset="0"/>
                <a:cs typeface="Times New Roman" panose="02020603050405020304" pitchFamily="18" charset="0"/>
              </a:rPr>
              <a:t> preprint arXiv:2304.02643</a:t>
            </a:r>
            <a:r>
              <a:rPr lang="en-US" altLang="zh-CN" sz="1600" b="0" i="0" dirty="0">
                <a:solidFill>
                  <a:srgbClr val="222222"/>
                </a:solidFill>
                <a:effectLst/>
                <a:latin typeface="Times New Roman" panose="02020603050405020304" pitchFamily="18" charset="0"/>
                <a:cs typeface="Times New Roman" panose="02020603050405020304" pitchFamily="18" charset="0"/>
              </a:rPr>
              <a:t> (2023).</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06812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ExMTU4YzczMDgzOWVmNDk2Mjc0OTVlMjIzMDA3NzAifQ=="/>
  <p:tag name="KSO_WPP_MARK_KEY" val="73acf950-e635-47f2-b1bd-a6423c8f39e8"/>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696</Words>
  <Application>Microsoft Office PowerPoint</Application>
  <PresentationFormat>宽屏</PresentationFormat>
  <Paragraphs>153</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19</vt:i4>
      </vt:variant>
    </vt:vector>
  </HeadingPairs>
  <TitlesOfParts>
    <vt:vector size="30" baseType="lpstr">
      <vt:lpstr>等线</vt:lpstr>
      <vt:lpstr>宋体</vt:lpstr>
      <vt:lpstr>微软雅黑</vt:lpstr>
      <vt:lpstr>Arial</vt:lpstr>
      <vt:lpstr>Calibri</vt:lpstr>
      <vt:lpstr>Calibri Light</vt:lpstr>
      <vt:lpstr>Times New Roman</vt:lpstr>
      <vt:lpstr>Wingdings</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18231673751@163.com</cp:lastModifiedBy>
  <cp:revision>183</cp:revision>
  <dcterms:created xsi:type="dcterms:W3CDTF">2019-03-09T08:01:00Z</dcterms:created>
  <dcterms:modified xsi:type="dcterms:W3CDTF">2024-03-08T11:08:38Z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E30E4612DA564EB58A956DCCC6E04621</vt:lpwstr>
  </property>
</Properties>
</file>