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3394" r:id="rId2"/>
    <p:sldId id="3399" r:id="rId3"/>
    <p:sldId id="3396" r:id="rId4"/>
    <p:sldId id="3493" r:id="rId5"/>
    <p:sldId id="3436" r:id="rId6"/>
    <p:sldId id="3495" r:id="rId7"/>
    <p:sldId id="3496" r:id="rId8"/>
    <p:sldId id="3497" r:id="rId9"/>
    <p:sldId id="3498" r:id="rId10"/>
    <p:sldId id="3499" r:id="rId11"/>
    <p:sldId id="3424" r:id="rId12"/>
    <p:sldId id="3503" r:id="rId13"/>
    <p:sldId id="3504" r:id="rId14"/>
    <p:sldId id="3505" r:id="rId15"/>
    <p:sldId id="3510" r:id="rId16"/>
    <p:sldId id="3511" r:id="rId17"/>
    <p:sldId id="3231" r:id="rId1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on gary" initials="wg" lastIdx="1" clrIdx="0">
    <p:extLst>
      <p:ext uri="{19B8F6BF-5375-455C-9EA6-DF929625EA0E}">
        <p15:presenceInfo xmlns:p15="http://schemas.microsoft.com/office/powerpoint/2012/main" userId="36f2ec5a437e1816"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2BE8D"/>
    <a:srgbClr val="80E4C3"/>
    <a:srgbClr val="A597CD"/>
    <a:srgbClr val="EC9E97"/>
    <a:srgbClr val="02C693"/>
    <a:srgbClr val="C2E8F7"/>
    <a:srgbClr val="C7A489"/>
    <a:srgbClr val="88DBF8"/>
    <a:srgbClr val="92D2C6"/>
    <a:srgbClr val="C0E5D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浅色样式 3 - 强调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主题样式 1 - 强调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主题样式 1 - 强调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495" autoAdjust="0"/>
    <p:restoredTop sz="80099" autoAdjust="0"/>
  </p:normalViewPr>
  <p:slideViewPr>
    <p:cSldViewPr snapToGrid="0">
      <p:cViewPr varScale="1">
        <p:scale>
          <a:sx n="99" d="100"/>
          <a:sy n="99" d="100"/>
        </p:scale>
        <p:origin x="984" y="86"/>
      </p:cViewPr>
      <p:guideLst/>
    </p:cSldViewPr>
  </p:slideViewPr>
  <p:notesTextViewPr>
    <p:cViewPr>
      <p:scale>
        <a:sx n="125" d="100"/>
        <a:sy n="125" d="100"/>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E98365-F53F-4CDA-A9C3-AF7FD0858500}" type="datetimeFigureOut">
              <a:rPr lang="zh-CN" altLang="en-US" smtClean="0"/>
              <a:t>2024/12/14</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2F48B1E-3844-496C-8F27-82E99E74AACD}" type="slidenum">
              <a:rPr lang="zh-CN" altLang="en-US" smtClean="0"/>
              <a:t>‹#›</a:t>
            </a:fld>
            <a:endParaRPr lang="zh-CN" altLang="en-US"/>
          </a:p>
        </p:txBody>
      </p:sp>
    </p:spTree>
    <p:extLst>
      <p:ext uri="{BB962C8B-B14F-4D97-AF65-F5344CB8AC3E}">
        <p14:creationId xmlns:p14="http://schemas.microsoft.com/office/powerpoint/2010/main" val="40291194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zhida.zhihu.com/search?content_id=177708577&amp;content_type=Article&amp;match_order=1&amp;q=%E6%AD%A3%E5%88%99%E5%8C%96%E9%A1%B9&amp;zhida_source=entity" TargetMode="External"/><Relationship Id="rId2" Type="http://schemas.openxmlformats.org/officeDocument/2006/relationships/slide" Target="../slides/slide3.xml"/><Relationship Id="rId1" Type="http://schemas.openxmlformats.org/officeDocument/2006/relationships/notesMaster" Target="../notesMasters/notesMaster1.xml"/><Relationship Id="rId4" Type="http://schemas.openxmlformats.org/officeDocument/2006/relationships/hyperlink" Target="https://zhida.zhihu.com/search?content_id=177708577&amp;content_type=Article&amp;match_order=1&amp;q=%E8%BF%87%E5%BA%A6%E6%8B%9F%E5%90%88&amp;zhida_source=entity"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dirty="0"/>
          </a:p>
        </p:txBody>
      </p:sp>
    </p:spTree>
    <p:extLst>
      <p:ext uri="{BB962C8B-B14F-4D97-AF65-F5344CB8AC3E}">
        <p14:creationId xmlns:p14="http://schemas.microsoft.com/office/powerpoint/2010/main" val="15531185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10</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6452640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ECECEC"/>
              </a:solidFill>
              <a:effectLst/>
              <a:latin typeface="ui-sans-serif"/>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11</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98341440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ECECEC"/>
              </a:solidFill>
              <a:effectLst/>
              <a:latin typeface="ui-sans-serif"/>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980023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ECECEC"/>
              </a:solidFill>
              <a:effectLst/>
              <a:latin typeface="ui-sans-serif"/>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57506347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ECECEC"/>
              </a:solidFill>
              <a:effectLst/>
              <a:latin typeface="ui-sans-serif"/>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8976107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ECECEC"/>
              </a:solidFill>
              <a:effectLst/>
              <a:latin typeface="ui-sans-serif"/>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27044985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endParaRPr lang="zh-CN" altLang="en-US" b="0" i="0" dirty="0">
              <a:solidFill>
                <a:srgbClr val="ECECEC"/>
              </a:solidFill>
              <a:effectLst/>
              <a:latin typeface="ui-sans-serif"/>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16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8690364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2</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1107352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0" i="0" dirty="0">
                <a:solidFill>
                  <a:srgbClr val="ADBAC7"/>
                </a:solidFill>
                <a:effectLst/>
                <a:latin typeface="-apple-system"/>
              </a:rPr>
              <a:t>不是隐变量，是隐变量的分布，</a:t>
            </a:r>
            <a:r>
              <a:rPr lang="en-US" altLang="zh-CN" b="0" i="0" dirty="0">
                <a:solidFill>
                  <a:srgbClr val="ADBAC7"/>
                </a:solidFill>
                <a:effectLst/>
                <a:latin typeface="-apple-system"/>
              </a:rPr>
              <a:t>\mu</a:t>
            </a:r>
            <a:r>
              <a:rPr lang="zh-CN" altLang="en-US" b="0" i="0" dirty="0">
                <a:solidFill>
                  <a:srgbClr val="ADBAC7"/>
                </a:solidFill>
                <a:effectLst/>
                <a:latin typeface="-apple-system"/>
              </a:rPr>
              <a:t>均值和</a:t>
            </a:r>
            <a:r>
              <a:rPr lang="en-US" altLang="zh-CN" b="0" i="0" dirty="0">
                <a:solidFill>
                  <a:srgbClr val="ADBAC7"/>
                </a:solidFill>
                <a:effectLst/>
                <a:latin typeface="-apple-system"/>
              </a:rPr>
              <a:t>\sigma</a:t>
            </a:r>
            <a:r>
              <a:rPr lang="zh-CN" altLang="en-US" b="0" i="0" dirty="0">
                <a:solidFill>
                  <a:srgbClr val="ADBAC7"/>
                </a:solidFill>
                <a:effectLst/>
                <a:latin typeface="-apple-system"/>
              </a:rPr>
              <a:t> 方差</a:t>
            </a:r>
            <a:endParaRPr lang="en-US" altLang="zh-CN" b="0" i="0" dirty="0">
              <a:solidFill>
                <a:srgbClr val="ADBAC7"/>
              </a:solidFill>
              <a:effectLst/>
              <a:latin typeface="-apple-system"/>
            </a:endParaRPr>
          </a:p>
          <a:p>
            <a:pPr algn="l"/>
            <a:r>
              <a:rPr lang="zh-CN" altLang="en-US" b="0" i="0" dirty="0">
                <a:solidFill>
                  <a:srgbClr val="ADBAC7"/>
                </a:solidFill>
                <a:effectLst/>
                <a:latin typeface="-apple-system"/>
              </a:rPr>
              <a:t>如果我们直接从 </a:t>
            </a:r>
            <a:r>
              <a:rPr lang="en-US" altLang="zh-CN" b="0" i="0" dirty="0">
                <a:solidFill>
                  <a:srgbClr val="ADBAC7"/>
                </a:solidFill>
                <a:effectLst/>
                <a:latin typeface="-apple-system"/>
              </a:rPr>
              <a:t>Encoder </a:t>
            </a:r>
            <a:r>
              <a:rPr lang="zh-CN" altLang="en-US" b="0" i="0" dirty="0">
                <a:solidFill>
                  <a:srgbClr val="ADBAC7"/>
                </a:solidFill>
                <a:effectLst/>
                <a:latin typeface="-apple-system"/>
              </a:rPr>
              <a:t>生成 </a:t>
            </a:r>
            <a:r>
              <a:rPr lang="en-US" altLang="zh-CN" b="0" i="0" dirty="0">
                <a:solidFill>
                  <a:srgbClr val="ADBAC7"/>
                </a:solidFill>
                <a:effectLst/>
                <a:latin typeface="-apple-system"/>
              </a:rPr>
              <a:t>z </a:t>
            </a:r>
            <a:r>
              <a:rPr lang="zh-CN" altLang="en-US" b="0" i="0" dirty="0">
                <a:solidFill>
                  <a:srgbClr val="ADBAC7"/>
                </a:solidFill>
                <a:effectLst/>
                <a:latin typeface="-apple-system"/>
              </a:rPr>
              <a:t>的分布中采样得到一个 </a:t>
            </a:r>
            <a:r>
              <a:rPr lang="en-US" altLang="zh-CN" b="0" i="0" dirty="0">
                <a:solidFill>
                  <a:srgbClr val="ADBAC7"/>
                </a:solidFill>
                <a:effectLst/>
                <a:latin typeface="-apple-system"/>
              </a:rPr>
              <a:t>z </a:t>
            </a:r>
            <a:r>
              <a:rPr lang="zh-CN" altLang="en-US" b="0" i="0" dirty="0">
                <a:solidFill>
                  <a:srgbClr val="ADBAC7"/>
                </a:solidFill>
                <a:effectLst/>
                <a:latin typeface="-apple-system"/>
              </a:rPr>
              <a:t>，这个过程</a:t>
            </a:r>
            <a:r>
              <a:rPr lang="zh-CN" altLang="en-US" b="1" i="0" dirty="0">
                <a:solidFill>
                  <a:srgbClr val="ADBAC7"/>
                </a:solidFill>
                <a:effectLst/>
                <a:latin typeface="-apple-system"/>
              </a:rPr>
              <a:t>采样操作不可导。</a:t>
            </a:r>
            <a:endParaRPr lang="zh-CN" altLang="en-US" b="0" i="0" dirty="0">
              <a:solidFill>
                <a:srgbClr val="ADBAC7"/>
              </a:solidFill>
              <a:effectLst/>
              <a:latin typeface="-apple-system"/>
            </a:endParaRPr>
          </a:p>
          <a:p>
            <a:pPr algn="l"/>
            <a:r>
              <a:rPr lang="zh-CN" altLang="en-US" b="0" i="0" dirty="0">
                <a:solidFill>
                  <a:srgbClr val="ADBAC7"/>
                </a:solidFill>
                <a:effectLst/>
                <a:latin typeface="-apple-system"/>
              </a:rPr>
              <a:t>故使用了 </a:t>
            </a:r>
            <a:r>
              <a:rPr lang="zh-CN" altLang="en-US" b="1" i="0" dirty="0">
                <a:solidFill>
                  <a:srgbClr val="ADBAC7"/>
                </a:solidFill>
                <a:effectLst/>
                <a:latin typeface="-apple-system"/>
              </a:rPr>
              <a:t>重参数化技巧 </a:t>
            </a:r>
            <a:r>
              <a:rPr lang="zh-CN" altLang="en-US" b="0" i="0" dirty="0">
                <a:solidFill>
                  <a:srgbClr val="ADBAC7"/>
                </a:solidFill>
                <a:effectLst/>
                <a:latin typeface="-apple-system"/>
              </a:rPr>
              <a:t>来使梯度下降成为可能。</a:t>
            </a:r>
            <a:endParaRPr lang="en-US" altLang="zh-CN" b="0" i="0" dirty="0">
              <a:solidFill>
                <a:srgbClr val="ADBAC7"/>
              </a:solidFill>
              <a:effectLst/>
              <a:latin typeface="-apple-system"/>
            </a:endParaRPr>
          </a:p>
          <a:p>
            <a:pPr algn="l"/>
            <a:endParaRPr lang="en-US" altLang="zh-CN" b="0" i="0" dirty="0">
              <a:solidFill>
                <a:srgbClr val="ADBAC7"/>
              </a:solidFill>
              <a:effectLst/>
              <a:latin typeface="-apple-system"/>
            </a:endParaRPr>
          </a:p>
          <a:p>
            <a:pPr algn="l"/>
            <a:r>
              <a:rPr lang="zh-CN" altLang="en-US" b="1" i="0" dirty="0">
                <a:solidFill>
                  <a:srgbClr val="191B1F"/>
                </a:solidFill>
                <a:effectLst/>
                <a:latin typeface="-apple-system"/>
              </a:rPr>
              <a:t>重构项</a:t>
            </a:r>
            <a:r>
              <a:rPr lang="zh-CN" altLang="en-US" b="0" i="0" dirty="0">
                <a:solidFill>
                  <a:srgbClr val="191B1F"/>
                </a:solidFill>
                <a:effectLst/>
                <a:latin typeface="-apple-system"/>
              </a:rPr>
              <a:t>：倾向于使编码解码方案尽可能地具有</a:t>
            </a:r>
            <a:r>
              <a:rPr lang="zh-CN" altLang="en-US" b="1" i="0" dirty="0">
                <a:solidFill>
                  <a:srgbClr val="191B1F"/>
                </a:solidFill>
                <a:effectLst/>
                <a:latin typeface="-apple-system"/>
              </a:rPr>
              <a:t>高性能</a:t>
            </a:r>
            <a:r>
              <a:rPr lang="zh-CN" altLang="en-US" b="0" i="0" dirty="0">
                <a:solidFill>
                  <a:srgbClr val="191B1F"/>
                </a:solidFill>
                <a:effectLst/>
                <a:latin typeface="-apple-system"/>
              </a:rPr>
              <a:t>。</a:t>
            </a:r>
          </a:p>
          <a:p>
            <a:pPr algn="l"/>
            <a:r>
              <a:rPr lang="zh-CN" altLang="en-US" b="1" i="0" u="none" strike="noStrike" dirty="0">
                <a:solidFill>
                  <a:srgbClr val="09408E"/>
                </a:solidFill>
                <a:effectLst/>
                <a:latin typeface="-apple-system"/>
                <a:hlinkClick r:id="rId3"/>
              </a:rPr>
              <a:t>正则化项</a:t>
            </a:r>
            <a:r>
              <a:rPr lang="zh-CN" altLang="en-US" b="0" i="0" dirty="0">
                <a:solidFill>
                  <a:srgbClr val="191B1F"/>
                </a:solidFill>
                <a:effectLst/>
                <a:latin typeface="-apple-system"/>
              </a:rPr>
              <a:t>：使编码器返回的分布接近标准正态分布，来</a:t>
            </a:r>
            <a:r>
              <a:rPr lang="zh-CN" altLang="en-US" b="1" i="0" dirty="0">
                <a:solidFill>
                  <a:srgbClr val="191B1F"/>
                </a:solidFill>
                <a:effectLst/>
                <a:latin typeface="-apple-system"/>
              </a:rPr>
              <a:t>规范隐空间的组织</a:t>
            </a:r>
            <a:r>
              <a:rPr lang="zh-CN" altLang="en-US" b="0" i="0" dirty="0">
                <a:solidFill>
                  <a:srgbClr val="191B1F"/>
                </a:solidFill>
                <a:effectLst/>
                <a:latin typeface="-apple-system"/>
              </a:rPr>
              <a:t>。</a:t>
            </a:r>
          </a:p>
          <a:p>
            <a:pPr algn="l"/>
            <a:r>
              <a:rPr lang="zh-CN" altLang="en-US" b="0" i="0" dirty="0">
                <a:solidFill>
                  <a:srgbClr val="191B1F"/>
                </a:solidFill>
                <a:effectLst/>
                <a:latin typeface="-apple-system"/>
              </a:rPr>
              <a:t>加入正则化项，是为了</a:t>
            </a:r>
            <a:r>
              <a:rPr lang="zh-CN" altLang="en-US" b="1" i="0" dirty="0">
                <a:solidFill>
                  <a:srgbClr val="191B1F"/>
                </a:solidFill>
                <a:effectLst/>
                <a:latin typeface="-apple-system"/>
              </a:rPr>
              <a:t>更容易做生成任务</a:t>
            </a:r>
            <a:r>
              <a:rPr lang="zh-CN" altLang="en-US" b="0" i="0" dirty="0">
                <a:solidFill>
                  <a:srgbClr val="191B1F"/>
                </a:solidFill>
                <a:effectLst/>
                <a:latin typeface="-apple-system"/>
              </a:rPr>
              <a:t>。</a:t>
            </a:r>
          </a:p>
          <a:p>
            <a:pPr algn="l"/>
            <a:r>
              <a:rPr lang="zh-CN" altLang="en-US" b="0" i="0" dirty="0">
                <a:solidFill>
                  <a:srgbClr val="191B1F"/>
                </a:solidFill>
                <a:effectLst/>
                <a:latin typeface="-apple-system"/>
              </a:rPr>
              <a:t>如果没有明确定义的正则化项，即模型只学习最小化其重构误差，从而忽略要返回一个分布，最终表现几乎像普通自编码器一样，可能导致</a:t>
            </a:r>
            <a:r>
              <a:rPr lang="zh-CN" altLang="en-US" b="0" i="0" u="none" strike="noStrike" dirty="0">
                <a:solidFill>
                  <a:srgbClr val="09408E"/>
                </a:solidFill>
                <a:effectLst/>
                <a:latin typeface="-apple-system"/>
                <a:hlinkClick r:id="rId4"/>
              </a:rPr>
              <a:t>过度拟合</a:t>
            </a:r>
            <a:r>
              <a:rPr lang="zh-CN" altLang="en-US" b="0" i="0" dirty="0">
                <a:solidFill>
                  <a:srgbClr val="191B1F"/>
                </a:solidFill>
                <a:effectLst/>
                <a:latin typeface="-apple-system"/>
              </a:rPr>
              <a:t>，是不能用来做生成任务的。</a:t>
            </a:r>
          </a:p>
          <a:p>
            <a:pPr algn="l"/>
            <a:r>
              <a:rPr lang="zh-CN" altLang="en-US" b="0" i="0" dirty="0">
                <a:solidFill>
                  <a:srgbClr val="191B1F"/>
                </a:solidFill>
                <a:effectLst/>
                <a:latin typeface="-apple-system"/>
              </a:rPr>
              <a:t>为了避免这些影响，我们对编码器输出的分布进行限制，强制其接近</a:t>
            </a:r>
            <a:r>
              <a:rPr lang="zh-CN" altLang="en-US" b="1" i="0" dirty="0">
                <a:solidFill>
                  <a:srgbClr val="191B1F"/>
                </a:solidFill>
                <a:effectLst/>
                <a:latin typeface="-apple-system"/>
              </a:rPr>
              <a:t>标准正态分布</a:t>
            </a:r>
            <a:r>
              <a:rPr lang="zh-CN" altLang="en-US" b="0" i="0" dirty="0">
                <a:solidFill>
                  <a:srgbClr val="191B1F"/>
                </a:solidFill>
                <a:effectLst/>
                <a:latin typeface="-apple-system"/>
              </a:rPr>
              <a:t>来完成此正则化。</a:t>
            </a:r>
          </a:p>
          <a:p>
            <a:pPr algn="l"/>
            <a:endParaRPr lang="zh-CN" altLang="en-US" b="0" i="0" dirty="0">
              <a:solidFill>
                <a:srgbClr val="ADBAC7"/>
              </a:solidFill>
              <a:effectLst/>
              <a:latin typeface="-apple-system"/>
            </a:endParaRPr>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3</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323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zh-CN" altLang="en-US" b="1" i="0" dirty="0">
                <a:solidFill>
                  <a:srgbClr val="ECECEC"/>
                </a:solidFill>
                <a:effectLst/>
                <a:latin typeface="ui-sans-serif"/>
              </a:rPr>
              <a:t>缺乏归纳偏置为什么会影响可识别性？</a:t>
            </a:r>
          </a:p>
          <a:p>
            <a:pPr algn="l"/>
            <a:r>
              <a:rPr lang="zh-CN" altLang="en-US" b="0" i="0" dirty="0">
                <a:solidFill>
                  <a:srgbClr val="ECECEC"/>
                </a:solidFill>
                <a:effectLst/>
                <a:latin typeface="ui-sans-serif"/>
              </a:rPr>
              <a:t>在没有归纳偏置的情况下，模型面对复杂的因果关系时，会缺乏明确的限制，从而导致以下问题：</a:t>
            </a:r>
          </a:p>
          <a:p>
            <a:pPr algn="l"/>
            <a:r>
              <a:rPr lang="zh-CN" altLang="en-US" b="1" i="0" dirty="0">
                <a:solidFill>
                  <a:srgbClr val="ECECEC"/>
                </a:solidFill>
                <a:effectLst/>
                <a:latin typeface="ui-sans-serif"/>
              </a:rPr>
              <a:t>（</a:t>
            </a:r>
            <a:r>
              <a:rPr lang="en-US" altLang="zh-CN" b="1" i="0" dirty="0">
                <a:solidFill>
                  <a:srgbClr val="ECECEC"/>
                </a:solidFill>
                <a:effectLst/>
                <a:latin typeface="ui-sans-serif"/>
              </a:rPr>
              <a:t>1</a:t>
            </a:r>
            <a:r>
              <a:rPr lang="zh-CN" altLang="en-US" b="1" i="0" dirty="0">
                <a:solidFill>
                  <a:srgbClr val="ECECEC"/>
                </a:solidFill>
                <a:effectLst/>
                <a:latin typeface="ui-sans-serif"/>
              </a:rPr>
              <a:t>）潜在变量之间的解耦性无法保证</a:t>
            </a:r>
          </a:p>
          <a:p>
            <a:pPr algn="l">
              <a:buFont typeface="Arial" panose="020B0604020202020204" pitchFamily="34" charset="0"/>
              <a:buChar char="•"/>
            </a:pPr>
            <a:r>
              <a:rPr lang="zh-CN" altLang="en-US" b="0" i="0" dirty="0">
                <a:solidFill>
                  <a:srgbClr val="ECECEC"/>
                </a:solidFill>
                <a:effectLst/>
                <a:latin typeface="ui-sans-serif"/>
              </a:rPr>
              <a:t>如果没有明确的假设（归纳偏置），模型无法知道哪些潜在因子应该被解耦，哪些因子之间存在联系。</a:t>
            </a:r>
          </a:p>
          <a:p>
            <a:pPr algn="l">
              <a:buFont typeface="Arial" panose="020B0604020202020204" pitchFamily="34" charset="0"/>
              <a:buChar char="•"/>
            </a:pPr>
            <a:r>
              <a:rPr lang="zh-CN" altLang="en-US" b="0" i="0" dirty="0">
                <a:solidFill>
                  <a:srgbClr val="ECECEC"/>
                </a:solidFill>
                <a:effectLst/>
                <a:latin typeface="ui-sans-serif"/>
              </a:rPr>
              <a:t>例如：在因果关系复杂的场景中，潜在变量的相互影响可能需要明确的结构性约束来进行学习。缺乏这些约束，模型可能会拟合出多种不同的假设解，而无法唯一地确定真实的因果结构。</a:t>
            </a:r>
          </a:p>
          <a:p>
            <a:pPr algn="l"/>
            <a:r>
              <a:rPr lang="zh-CN" altLang="en-US" b="1" i="0" dirty="0">
                <a:solidFill>
                  <a:srgbClr val="ECECEC"/>
                </a:solidFill>
                <a:effectLst/>
                <a:latin typeface="ui-sans-serif"/>
              </a:rPr>
              <a:t>（</a:t>
            </a:r>
            <a:r>
              <a:rPr lang="en-US" altLang="zh-CN" b="1" i="0" dirty="0">
                <a:solidFill>
                  <a:srgbClr val="ECECEC"/>
                </a:solidFill>
                <a:effectLst/>
                <a:latin typeface="ui-sans-serif"/>
              </a:rPr>
              <a:t>2</a:t>
            </a:r>
            <a:r>
              <a:rPr lang="zh-CN" altLang="en-US" b="1" i="0" dirty="0">
                <a:solidFill>
                  <a:srgbClr val="ECECEC"/>
                </a:solidFill>
                <a:effectLst/>
                <a:latin typeface="ui-sans-serif"/>
              </a:rPr>
              <a:t>）过于灵活的模型会导致歧义</a:t>
            </a:r>
          </a:p>
          <a:p>
            <a:pPr algn="l">
              <a:buFont typeface="Arial" panose="020B0604020202020204" pitchFamily="34" charset="0"/>
              <a:buChar char="•"/>
            </a:pPr>
            <a:r>
              <a:rPr lang="zh-CN" altLang="en-US" b="0" i="0" dirty="0">
                <a:solidFill>
                  <a:srgbClr val="ECECEC"/>
                </a:solidFill>
                <a:effectLst/>
                <a:latin typeface="ui-sans-serif"/>
              </a:rPr>
              <a:t>无归纳偏置的模型在面对同一数据集时可能存在多个等价的参数组合，这会导致参数的歧义性（</a:t>
            </a:r>
            <a:r>
              <a:rPr lang="en-US" altLang="zh-CN" b="0" i="0" dirty="0">
                <a:solidFill>
                  <a:srgbClr val="ECECEC"/>
                </a:solidFill>
                <a:effectLst/>
                <a:latin typeface="ui-sans-serif"/>
              </a:rPr>
              <a:t>ambiguity</a:t>
            </a:r>
            <a:r>
              <a:rPr lang="zh-CN" altLang="en-US" b="0" i="0" dirty="0">
                <a:solidFill>
                  <a:srgbClr val="ECECEC"/>
                </a:solidFill>
                <a:effectLst/>
                <a:latin typeface="ui-sans-serif"/>
              </a:rPr>
              <a:t>）。</a:t>
            </a:r>
          </a:p>
          <a:p>
            <a:pPr algn="l">
              <a:buFont typeface="Arial" panose="020B0604020202020204" pitchFamily="34" charset="0"/>
              <a:buChar char="•"/>
            </a:pPr>
            <a:r>
              <a:rPr lang="zh-CN" altLang="en-US" b="0" i="0" dirty="0">
                <a:solidFill>
                  <a:srgbClr val="ECECEC"/>
                </a:solidFill>
                <a:effectLst/>
                <a:latin typeface="ui-sans-serif"/>
              </a:rPr>
              <a:t>例如：</a:t>
            </a:r>
            <a:r>
              <a:rPr lang="zh-CN" altLang="en-US" b="1" i="0" dirty="0">
                <a:solidFill>
                  <a:srgbClr val="ECECEC"/>
                </a:solidFill>
                <a:effectLst/>
                <a:latin typeface="ui-sans-serif"/>
              </a:rPr>
              <a:t>在无监督的表示学习中，多个潜在变量可能对同一个输出产生等价的解释，因此无法区分真实的因果关系。</a:t>
            </a:r>
          </a:p>
          <a:p>
            <a:pPr algn="l"/>
            <a:r>
              <a:rPr lang="zh-CN" altLang="en-US" b="1" i="0" dirty="0">
                <a:solidFill>
                  <a:srgbClr val="ECECEC"/>
                </a:solidFill>
                <a:effectLst/>
                <a:latin typeface="ui-sans-serif"/>
              </a:rPr>
              <a:t>（</a:t>
            </a:r>
            <a:r>
              <a:rPr lang="en-US" altLang="zh-CN" b="1" i="0" dirty="0">
                <a:solidFill>
                  <a:srgbClr val="ECECEC"/>
                </a:solidFill>
                <a:effectLst/>
                <a:latin typeface="ui-sans-serif"/>
              </a:rPr>
              <a:t>3</a:t>
            </a:r>
            <a:r>
              <a:rPr lang="zh-CN" altLang="en-US" b="1" i="0" dirty="0">
                <a:solidFill>
                  <a:srgbClr val="ECECEC"/>
                </a:solidFill>
                <a:effectLst/>
                <a:latin typeface="ui-sans-serif"/>
              </a:rPr>
              <a:t>）缺乏数据驱动的明确方向</a:t>
            </a:r>
          </a:p>
          <a:p>
            <a:pPr algn="l">
              <a:buFont typeface="Arial" panose="020B0604020202020204" pitchFamily="34" charset="0"/>
              <a:buChar char="•"/>
            </a:pPr>
            <a:r>
              <a:rPr lang="zh-CN" altLang="en-US" b="0" i="0" dirty="0">
                <a:solidFill>
                  <a:srgbClr val="ECECEC"/>
                </a:solidFill>
                <a:effectLst/>
                <a:latin typeface="ui-sans-serif"/>
              </a:rPr>
              <a:t>数据本身通常不足以直接提供因果结构，尤其是在因果关系复杂时。归纳偏置在此时充当“先验知识”的角色，为模型提供方向性。</a:t>
            </a:r>
          </a:p>
          <a:p>
            <a:pPr algn="l">
              <a:buFont typeface="Arial" panose="020B0604020202020204" pitchFamily="34" charset="0"/>
              <a:buChar char="•"/>
            </a:pPr>
            <a:r>
              <a:rPr lang="zh-CN" altLang="en-US" b="0" i="0" dirty="0">
                <a:solidFill>
                  <a:srgbClr val="ECECEC"/>
                </a:solidFill>
                <a:effectLst/>
                <a:latin typeface="ui-sans-serif"/>
              </a:rPr>
              <a:t>例如，如果不对因果关系施加任何限制，模型可能会过拟合数据中的噪声，导致无法正确捕捉潜在变量之间的因果联系。</a:t>
            </a:r>
          </a:p>
          <a:p>
            <a:br>
              <a:rPr lang="zh-CN" altLang="en-US" dirty="0"/>
            </a:b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4</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298750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5</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4193040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为了简单可控，而且面向的任务也不是很复杂，所以先使用线性结构因果模型构建初步的因果图</a:t>
            </a: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6</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2770655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7</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77410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b="1" i="0" dirty="0">
                <a:solidFill>
                  <a:srgbClr val="191B1F"/>
                </a:solidFill>
                <a:effectLst/>
                <a:latin typeface="-apple-system"/>
              </a:rPr>
              <a:t>最大化观测 </a:t>
            </a:r>
            <a:r>
              <a:rPr lang="en-US" altLang="zh-CN" b="0" i="0" dirty="0">
                <a:solidFill>
                  <a:srgbClr val="191B1F"/>
                </a:solidFill>
                <a:effectLst/>
                <a:latin typeface="-apple-system"/>
              </a:rPr>
              <a:t>x</a:t>
            </a:r>
            <a:r>
              <a:rPr lang="zh-CN" altLang="en-US" b="1" i="0" dirty="0">
                <a:solidFill>
                  <a:srgbClr val="191B1F"/>
                </a:solidFill>
                <a:effectLst/>
                <a:latin typeface="-apple-system"/>
              </a:rPr>
              <a:t> 的可能性</a:t>
            </a:r>
            <a:r>
              <a:rPr lang="en-US" altLang="zh-CN" b="1" i="0" dirty="0">
                <a:solidFill>
                  <a:srgbClr val="191B1F"/>
                </a:solidFill>
                <a:effectLst/>
                <a:latin typeface="-apple-system"/>
              </a:rPr>
              <a:t>,</a:t>
            </a:r>
            <a:r>
              <a:rPr lang="zh-CN" altLang="en-US" b="0" i="0" dirty="0">
                <a:solidFill>
                  <a:srgbClr val="191B1F"/>
                </a:solidFill>
                <a:effectLst/>
                <a:latin typeface="-apple-system"/>
              </a:rPr>
              <a:t>同时要减小 </a:t>
            </a:r>
            <a:r>
              <a:rPr lang="en-US" altLang="zh-CN" b="0" i="0" dirty="0">
                <a:solidFill>
                  <a:srgbClr val="191B1F"/>
                </a:solidFill>
                <a:effectLst/>
                <a:latin typeface="-apple-system"/>
              </a:rPr>
              <a:t>q(</a:t>
            </a:r>
            <a:r>
              <a:rPr lang="en-US" altLang="zh-CN" b="0" i="0" dirty="0" err="1">
                <a:solidFill>
                  <a:srgbClr val="191B1F"/>
                </a:solidFill>
                <a:effectLst/>
                <a:latin typeface="-apple-system"/>
              </a:rPr>
              <a:t>z|x</a:t>
            </a:r>
            <a:r>
              <a:rPr lang="en-US" altLang="zh-CN" b="0" i="0" dirty="0">
                <a:solidFill>
                  <a:srgbClr val="191B1F"/>
                </a:solidFill>
                <a:effectLst/>
                <a:latin typeface="-apple-system"/>
              </a:rPr>
              <a:t>) </a:t>
            </a:r>
            <a:r>
              <a:rPr lang="zh-CN" altLang="en-US" b="0" i="0" dirty="0">
                <a:solidFill>
                  <a:srgbClr val="191B1F"/>
                </a:solidFill>
                <a:effectLst/>
                <a:latin typeface="-apple-system"/>
              </a:rPr>
              <a:t>和 </a:t>
            </a:r>
            <a:r>
              <a:rPr lang="en-US" altLang="zh-CN" b="0" i="0" dirty="0">
                <a:solidFill>
                  <a:srgbClr val="191B1F"/>
                </a:solidFill>
                <a:effectLst/>
                <a:latin typeface="-apple-system"/>
              </a:rPr>
              <a:t>p(</a:t>
            </a:r>
            <a:r>
              <a:rPr lang="en-US" altLang="zh-CN" b="0" i="0" dirty="0" err="1">
                <a:solidFill>
                  <a:srgbClr val="191B1F"/>
                </a:solidFill>
                <a:effectLst/>
                <a:latin typeface="-apple-system"/>
              </a:rPr>
              <a:t>z|x</a:t>
            </a:r>
            <a:r>
              <a:rPr lang="en-US" altLang="zh-CN" b="0" i="0" dirty="0">
                <a:solidFill>
                  <a:srgbClr val="191B1F"/>
                </a:solidFill>
                <a:effectLst/>
                <a:latin typeface="-apple-system"/>
              </a:rPr>
              <a:t>) </a:t>
            </a:r>
            <a:r>
              <a:rPr lang="zh-CN" altLang="en-US" b="0" i="0" dirty="0">
                <a:solidFill>
                  <a:srgbClr val="191B1F"/>
                </a:solidFill>
                <a:effectLst/>
                <a:latin typeface="-apple-system"/>
              </a:rPr>
              <a:t>的距离。</a:t>
            </a:r>
            <a:endParaRPr lang="en-US" altLang="zh-CN" b="0" i="0" dirty="0">
              <a:solidFill>
                <a:srgbClr val="191B1F"/>
              </a:solidFill>
              <a:effectLst/>
              <a:latin typeface="-apple-system"/>
            </a:endParaRPr>
          </a:p>
          <a:p>
            <a:r>
              <a:rPr lang="zh-CN" altLang="en-US" b="0" i="0" dirty="0">
                <a:solidFill>
                  <a:srgbClr val="191B1F"/>
                </a:solidFill>
                <a:effectLst/>
                <a:latin typeface="-apple-system"/>
              </a:rPr>
              <a:t>为了最大化 </a:t>
            </a:r>
            <a:r>
              <a:rPr lang="en-US" altLang="zh-CN" b="0" i="0" dirty="0">
                <a:solidFill>
                  <a:srgbClr val="191B1F"/>
                </a:solidFill>
                <a:effectLst/>
                <a:latin typeface="-apple-system"/>
              </a:rPr>
              <a:t>Eq(</a:t>
            </a:r>
            <a:r>
              <a:rPr lang="en-US" altLang="zh-CN" b="0" i="0" dirty="0" err="1">
                <a:solidFill>
                  <a:srgbClr val="191B1F"/>
                </a:solidFill>
                <a:effectLst/>
                <a:latin typeface="-apple-system"/>
              </a:rPr>
              <a:t>z|x</a:t>
            </a:r>
            <a:r>
              <a:rPr lang="en-US" altLang="zh-CN" b="0" i="0" dirty="0">
                <a:solidFill>
                  <a:srgbClr val="191B1F"/>
                </a:solidFill>
                <a:effectLst/>
                <a:latin typeface="-apple-system"/>
              </a:rPr>
              <a:t>)</a:t>
            </a:r>
            <a:r>
              <a:rPr lang="en-US" altLang="zh-CN" b="0" i="0" dirty="0" err="1">
                <a:solidFill>
                  <a:srgbClr val="191B1F"/>
                </a:solidFill>
                <a:effectLst/>
                <a:latin typeface="-apple-system"/>
              </a:rPr>
              <a:t>logp</a:t>
            </a:r>
            <a:r>
              <a:rPr lang="en-US" altLang="zh-CN" b="0" i="0" dirty="0">
                <a:solidFill>
                  <a:srgbClr val="191B1F"/>
                </a:solidFill>
                <a:effectLst/>
                <a:latin typeface="-apple-system"/>
              </a:rPr>
              <a:t>(</a:t>
            </a:r>
            <a:r>
              <a:rPr lang="en-US" altLang="zh-CN" b="0" i="0" dirty="0" err="1">
                <a:solidFill>
                  <a:srgbClr val="191B1F"/>
                </a:solidFill>
                <a:effectLst/>
                <a:latin typeface="-apple-system"/>
              </a:rPr>
              <a:t>x|z</a:t>
            </a:r>
            <a:r>
              <a:rPr lang="en-US" altLang="zh-CN" b="0" i="0" dirty="0">
                <a:solidFill>
                  <a:srgbClr val="191B1F"/>
                </a:solidFill>
                <a:effectLst/>
                <a:latin typeface="-apple-system"/>
              </a:rPr>
              <a:t>) </a:t>
            </a:r>
            <a:r>
              <a:rPr lang="zh-CN" altLang="en-US" b="0" i="0" dirty="0">
                <a:solidFill>
                  <a:srgbClr val="191B1F"/>
                </a:solidFill>
                <a:effectLst/>
                <a:latin typeface="-apple-system"/>
              </a:rPr>
              <a:t>，即由 </a:t>
            </a:r>
            <a:r>
              <a:rPr lang="en-US" altLang="zh-CN" b="0" i="0" dirty="0">
                <a:solidFill>
                  <a:srgbClr val="191B1F"/>
                </a:solidFill>
                <a:effectLst/>
                <a:latin typeface="-apple-system"/>
              </a:rPr>
              <a:t>q(</a:t>
            </a:r>
            <a:r>
              <a:rPr lang="en-US" altLang="zh-CN" b="0" i="0" dirty="0" err="1">
                <a:solidFill>
                  <a:srgbClr val="191B1F"/>
                </a:solidFill>
                <a:effectLst/>
                <a:latin typeface="-apple-system"/>
              </a:rPr>
              <a:t>z|x</a:t>
            </a:r>
            <a:r>
              <a:rPr lang="en-US" altLang="zh-CN" b="0" i="0" dirty="0">
                <a:solidFill>
                  <a:srgbClr val="191B1F"/>
                </a:solidFill>
                <a:effectLst/>
                <a:latin typeface="-apple-system"/>
              </a:rPr>
              <a:t>) </a:t>
            </a:r>
            <a:r>
              <a:rPr lang="zh-CN" altLang="en-US" b="0" i="0" dirty="0">
                <a:solidFill>
                  <a:srgbClr val="191B1F"/>
                </a:solidFill>
                <a:effectLst/>
                <a:latin typeface="-apple-system"/>
              </a:rPr>
              <a:t>给定 </a:t>
            </a:r>
            <a:r>
              <a:rPr lang="en-US" altLang="zh-CN" b="0" i="0" dirty="0">
                <a:solidFill>
                  <a:srgbClr val="191B1F"/>
                </a:solidFill>
                <a:effectLst/>
                <a:latin typeface="-apple-system"/>
              </a:rPr>
              <a:t>z </a:t>
            </a:r>
            <a:r>
              <a:rPr lang="zh-CN" altLang="en-US" b="0" i="0" dirty="0">
                <a:solidFill>
                  <a:srgbClr val="191B1F"/>
                </a:solidFill>
                <a:effectLst/>
                <a:latin typeface="-apple-system"/>
              </a:rPr>
              <a:t>时，使 </a:t>
            </a:r>
            <a:r>
              <a:rPr lang="en-US" altLang="zh-CN" b="0" i="0" dirty="0">
                <a:solidFill>
                  <a:srgbClr val="191B1F"/>
                </a:solidFill>
                <a:effectLst/>
                <a:latin typeface="-apple-system"/>
              </a:rPr>
              <a:t>p(</a:t>
            </a:r>
            <a:r>
              <a:rPr lang="en-US" altLang="zh-CN" b="0" i="0" dirty="0" err="1">
                <a:solidFill>
                  <a:srgbClr val="191B1F"/>
                </a:solidFill>
                <a:effectLst/>
                <a:latin typeface="-apple-system"/>
              </a:rPr>
              <a:t>x|z</a:t>
            </a:r>
            <a:r>
              <a:rPr lang="en-US" altLang="zh-CN" b="0" i="0" dirty="0">
                <a:solidFill>
                  <a:srgbClr val="191B1F"/>
                </a:solidFill>
                <a:effectLst/>
                <a:latin typeface="-apple-system"/>
              </a:rPr>
              <a:t>) </a:t>
            </a:r>
            <a:r>
              <a:rPr lang="zh-CN" altLang="en-US" b="0" i="0" dirty="0">
                <a:solidFill>
                  <a:srgbClr val="191B1F"/>
                </a:solidFill>
                <a:effectLst/>
                <a:latin typeface="-apple-system"/>
              </a:rPr>
              <a:t>的几率越大越好。</a:t>
            </a:r>
            <a:endParaRPr lang="en-US" altLang="zh-CN" b="0" i="0" dirty="0">
              <a:solidFill>
                <a:srgbClr val="191B1F"/>
              </a:solidFill>
              <a:effectLst/>
              <a:latin typeface="-apple-system"/>
            </a:endParaRPr>
          </a:p>
          <a:p>
            <a:r>
              <a:rPr lang="zh-CN" altLang="en-US" b="0" i="0" dirty="0">
                <a:solidFill>
                  <a:srgbClr val="191B1F"/>
                </a:solidFill>
                <a:effectLst/>
                <a:latin typeface="-apple-system"/>
              </a:rPr>
              <a:t>左边是正则化损失，右边是重构损失</a:t>
            </a:r>
            <a:endParaRPr lang="en-US" altLang="zh-CN" dirty="0"/>
          </a:p>
          <a:p>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8</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35096636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ltLang="zh-CN"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D995DCBA-0CD2-47DC-90CF-EC7D70760B5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pitchFamily="2" charset="-122"/>
                <a:ea typeface="等线" panose="02010600030101010101" pitchFamily="2" charset="-122"/>
                <a:cs typeface="+mn-cs"/>
              </a:rPr>
              <a:t>9</a:t>
            </a:fld>
            <a:endParaRPr kumimoji="0" lang="zh-CN" altLang="en-US" sz="1200" b="0" i="0" u="none" strike="noStrike" kern="1200" cap="none" spc="0" normalizeH="0" baseline="0" noProof="0">
              <a:ln>
                <a:noFill/>
              </a:ln>
              <a:solidFill>
                <a:prstClr val="black"/>
              </a:solidFill>
              <a:effectLst/>
              <a:uLnTx/>
              <a:uFillTx/>
              <a:latin typeface="等线" panose="02010600030101010101" pitchFamily="2" charset="-122"/>
              <a:ea typeface="等线" panose="02010600030101010101" pitchFamily="2" charset="-122"/>
              <a:cs typeface="+mn-cs"/>
            </a:endParaRPr>
          </a:p>
        </p:txBody>
      </p:sp>
    </p:spTree>
    <p:extLst>
      <p:ext uri="{BB962C8B-B14F-4D97-AF65-F5344CB8AC3E}">
        <p14:creationId xmlns:p14="http://schemas.microsoft.com/office/powerpoint/2010/main" val="1047455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6A9E09-D1A5-4964-96DD-C272DDCB1AA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CEBCDFF-9E79-4D83-8BE4-E4BFC5ECE6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8CCAD58-37AD-4096-8D7A-A24DFF04ABC9}"/>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56767ACE-0889-48EB-9F4E-B3BCF2B657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8EAD6D4-E8C8-48A5-BB8F-9416801C5558}"/>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34447619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2564D9D-F39E-4DCB-BB8E-772CADB3DC81}"/>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8AC28BA-54D0-48F9-BF08-F578B7290880}"/>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2C4DAA3-AB46-429F-BC38-22600B11B0FE}"/>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94C0907F-8060-4F71-8001-A8466CC2D7B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6F4A13E-29A6-4BF2-8C16-0FB39D70C44D}"/>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3790331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71FD02FF-058B-4611-ABBD-4FDAD2B2141F}"/>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D29E8EBE-CE0B-44F6-996F-EE71D47E990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1A2D0EB-F6F8-4D56-B88D-BA61D7164902}"/>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253770A1-7DF4-40DD-A36F-ACD6CE95802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B44572-2E41-468F-8E0F-A906DA728367}"/>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32436209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自定义版式">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43A93E93-166D-47F5-9EF1-ACEABE24AEEA}" type="datetimeFigureOut">
              <a:rPr lang="zh-CN" altLang="en-US" smtClean="0"/>
              <a:t>2024/12/14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118D5ACA-62CA-46DB-AD6B-12EDD6D51A23}" type="slidenum">
              <a:rPr lang="zh-CN" altLang="en-US" smtClean="0"/>
              <a:t>‹#›</a:t>
            </a:fld>
            <a:endParaRPr lang="zh-CN" altLang="en-US"/>
          </a:p>
        </p:txBody>
      </p:sp>
      <p:sp>
        <p:nvSpPr>
          <p:cNvPr id="6" name="文本框 5"/>
          <p:cNvSpPr txBox="1"/>
          <p:nvPr userDrawn="1"/>
        </p:nvSpPr>
        <p:spPr>
          <a:xfrm>
            <a:off x="4397375" y="753110"/>
            <a:ext cx="309880" cy="368300"/>
          </a:xfrm>
          <a:prstGeom prst="rect">
            <a:avLst/>
          </a:prstGeom>
          <a:noFill/>
        </p:spPr>
        <p:txBody>
          <a:bodyPr wrap="none" rtlCol="0">
            <a:spAutoFit/>
          </a:bodyPr>
          <a:lstStyle/>
          <a:p>
            <a:endParaRPr lang="zh-CN" altLang="en-US"/>
          </a:p>
        </p:txBody>
      </p:sp>
    </p:spTree>
    <p:extLst>
      <p:ext uri="{BB962C8B-B14F-4D97-AF65-F5344CB8AC3E}">
        <p14:creationId xmlns:p14="http://schemas.microsoft.com/office/powerpoint/2010/main" val="21136088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3ED88FC-2026-47CE-B797-B1AD70ED8A5F}"/>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0C70A4E-F739-4E8B-A81C-34A733F5F6F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C29521F-7FA9-4DBF-8B95-7BC72527F0F5}"/>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E365F88F-3CE8-4DFD-AEA5-9A9E216F3C5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53A02CF-7CAB-4224-9369-8F133B543C43}"/>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13160685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AE60236-3122-40C8-A2BA-BE946F414B99}"/>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F86EE4-A9C1-4E1C-895C-4CDB09B8BA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342B996B-9399-4D3D-A561-B097415A8F39}"/>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13E9ADBB-01D4-405F-BA5E-591CE440D7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586D59-FB6F-415F-8F1E-98A6030ED1D9}"/>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12261049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C9FAED-22B0-4915-9A53-246450B9153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5EF1BAA-EA45-4118-9B95-7FCBF41D96DF}"/>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8E9ECD2A-91F2-4487-AE4B-EA69B39CF513}"/>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95F7DBE-57D0-48E9-B406-0401AB4A687E}"/>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00FA0907-AE21-476E-9A56-D741C2336EA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A49AB5-DF57-4E34-AB28-EC26CBEF6659}"/>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28735146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DEF9B-557E-414A-912F-4BB938D472E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46A3C8C9-F524-4911-A0EC-1513F3C6FA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CF3D93D-81A7-4D47-ADFA-977E08AAE46F}"/>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F134450E-175D-46A3-921B-85EA2F7D16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FA0676AD-52CC-424E-B279-7BC879365AA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D58EE84D-FE41-43AC-B521-67A7B8FA90A9}"/>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8" name="页脚占位符 7">
            <a:extLst>
              <a:ext uri="{FF2B5EF4-FFF2-40B4-BE49-F238E27FC236}">
                <a16:creationId xmlns:a16="http://schemas.microsoft.com/office/drawing/2014/main" id="{EF1C6F89-7291-42CD-9487-50AE2A945718}"/>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38BFE8EB-BAC4-454E-A4DC-B69FA3C58CE9}"/>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36874257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D3043C2-BD38-4F33-8C41-E25AD911DEC5}"/>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5FAB3807-44D3-4F4F-8060-E10F9123DFD6}"/>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4" name="页脚占位符 3">
            <a:extLst>
              <a:ext uri="{FF2B5EF4-FFF2-40B4-BE49-F238E27FC236}">
                <a16:creationId xmlns:a16="http://schemas.microsoft.com/office/drawing/2014/main" id="{9EFDA364-765C-4F94-96E7-AB9BA576FD8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D584DDB-B007-4AC9-8CFF-E1EF419D39BA}"/>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254666215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CE3C10E9-CFE1-44EA-B43D-E2797426195C}"/>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3" name="页脚占位符 2">
            <a:extLst>
              <a:ext uri="{FF2B5EF4-FFF2-40B4-BE49-F238E27FC236}">
                <a16:creationId xmlns:a16="http://schemas.microsoft.com/office/drawing/2014/main" id="{789073A9-8FD3-4B49-9F06-04B003BFCCD3}"/>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D10157F4-6FDC-4693-B09D-6DDD79AC7587}"/>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1956766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0B26233-671A-43E2-8306-42566CB50F6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85016B2F-7E31-4513-98D9-0D185CC95E6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C83797B9-3363-4999-844F-ED482410C0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A27F5C5-6AFE-4E7F-93A8-97936C816F8A}"/>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D492E0EA-2690-498A-923C-A5879D34D7FE}"/>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126570A-8237-4E65-B919-60E7141EAAB4}"/>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42213998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F990762-5967-49C3-AC7B-B383B88B0E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28B31A2-8F84-4212-80A0-D63B5CF775C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p>
        </p:txBody>
      </p:sp>
      <p:sp>
        <p:nvSpPr>
          <p:cNvPr id="4" name="文本占位符 3">
            <a:extLst>
              <a:ext uri="{FF2B5EF4-FFF2-40B4-BE49-F238E27FC236}">
                <a16:creationId xmlns:a16="http://schemas.microsoft.com/office/drawing/2014/main" id="{6F0627BA-620A-436F-B3ED-90C7976301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988EF30F-A058-4400-A273-EB00858CA1A8}"/>
              </a:ext>
            </a:extLst>
          </p:cNvPr>
          <p:cNvSpPr>
            <a:spLocks noGrp="1"/>
          </p:cNvSpPr>
          <p:nvPr>
            <p:ph type="dt" sz="half" idx="10"/>
          </p:nvPr>
        </p:nvSpPr>
        <p:spPr/>
        <p:txBody>
          <a:bodyPr/>
          <a:lstStyle/>
          <a:p>
            <a:fld id="{773469AC-3566-4F4B-965A-CB7ECF5E2515}" type="datetimeFigureOut">
              <a:rPr lang="zh-CN" altLang="en-US" smtClean="0"/>
              <a:t>2024/12/14</a:t>
            </a:fld>
            <a:endParaRPr lang="zh-CN" altLang="en-US"/>
          </a:p>
        </p:txBody>
      </p:sp>
      <p:sp>
        <p:nvSpPr>
          <p:cNvPr id="6" name="页脚占位符 5">
            <a:extLst>
              <a:ext uri="{FF2B5EF4-FFF2-40B4-BE49-F238E27FC236}">
                <a16:creationId xmlns:a16="http://schemas.microsoft.com/office/drawing/2014/main" id="{DC7AD9F7-FD42-449F-AD4B-703C825BE1E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4F009EC-CCD3-4324-8356-1AC2B8FD062F}"/>
              </a:ext>
            </a:extLst>
          </p:cNvPr>
          <p:cNvSpPr>
            <a:spLocks noGrp="1"/>
          </p:cNvSpPr>
          <p:nvPr>
            <p:ph type="sldNum" sz="quarter" idx="12"/>
          </p:nvPr>
        </p:nvSpPr>
        <p:spPr/>
        <p:txBody>
          <a:body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402615754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DFAA2EB0-E6C2-4DDA-AC6C-830B48C6EB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4A8DF27-379A-436C-AF46-66828990BC6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8D2337C-9985-455D-B7E4-9F819830B89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3469AC-3566-4F4B-965A-CB7ECF5E2515}" type="datetimeFigureOut">
              <a:rPr lang="zh-CN" altLang="en-US" smtClean="0"/>
              <a:t>2024/12/14</a:t>
            </a:fld>
            <a:endParaRPr lang="zh-CN" altLang="en-US"/>
          </a:p>
        </p:txBody>
      </p:sp>
      <p:sp>
        <p:nvSpPr>
          <p:cNvPr id="5" name="页脚占位符 4">
            <a:extLst>
              <a:ext uri="{FF2B5EF4-FFF2-40B4-BE49-F238E27FC236}">
                <a16:creationId xmlns:a16="http://schemas.microsoft.com/office/drawing/2014/main" id="{D1153385-F15D-457C-B14A-0B471547A4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E4F1B8F-872F-4EC9-A7E5-E54C45DEFA6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6187B4E-8BB0-44A0-AADC-C7FC883A5E40}" type="slidenum">
              <a:rPr lang="zh-CN" altLang="en-US" smtClean="0"/>
              <a:t>‹#›</a:t>
            </a:fld>
            <a:endParaRPr lang="zh-CN" altLang="en-US"/>
          </a:p>
        </p:txBody>
      </p:sp>
    </p:spTree>
    <p:extLst>
      <p:ext uri="{BB962C8B-B14F-4D97-AF65-F5344CB8AC3E}">
        <p14:creationId xmlns:p14="http://schemas.microsoft.com/office/powerpoint/2010/main" val="72086480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6" Type="http://schemas.microsoft.com/office/2007/relationships/hdphoto" Target="../media/hdphoto2.wdp"/><Relationship Id="rId5" Type="http://schemas.openxmlformats.org/officeDocument/2006/relationships/image" Target="../media/image2.png"/><Relationship Id="rId4" Type="http://schemas.microsoft.com/office/2007/relationships/hdphoto" Target="../media/hdphoto1.wdp"/></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20.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7.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26.png"/></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16.png"/><Relationship Id="rId5" Type="http://schemas.openxmlformats.org/officeDocument/2006/relationships/image" Target="../media/image14.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669" y="2396430"/>
            <a:ext cx="12191331" cy="1838567"/>
          </a:xfrm>
          <a:prstGeom prst="rect">
            <a:avLst/>
          </a:prstGeom>
          <a:solidFill>
            <a:srgbClr val="1A78C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dirty="0">
              <a:solidFill>
                <a:prstClr val="white"/>
              </a:solidFill>
              <a:cs typeface="+mn-ea"/>
              <a:sym typeface="+mn-lt"/>
            </a:endParaRPr>
          </a:p>
        </p:txBody>
      </p:sp>
      <p:sp>
        <p:nvSpPr>
          <p:cNvPr id="12" name="椭圆 11"/>
          <p:cNvSpPr/>
          <p:nvPr/>
        </p:nvSpPr>
        <p:spPr>
          <a:xfrm>
            <a:off x="58172" y="2017547"/>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cs typeface="+mn-ea"/>
              <a:sym typeface="+mn-lt"/>
            </a:endParaRPr>
          </a:p>
        </p:txBody>
      </p:sp>
      <p:pic>
        <p:nvPicPr>
          <p:cNvPr id="9" name="图片 8"/>
          <p:cNvPicPr>
            <a:picLocks noChangeAspect="1"/>
          </p:cNvPicPr>
          <p:nvPr/>
        </p:nvPicPr>
        <p:blipFill>
          <a:blip r:embed="rId3">
            <a:extLst>
              <a:ext uri="{BEBA8EAE-BF5A-486C-A8C5-ECC9F3942E4B}">
                <a14:imgProps xmlns:a14="http://schemas.microsoft.com/office/drawing/2010/main">
                  <a14:imgLayer r:embed="rId4">
                    <a14:imgEffect>
                      <a14:brightnessContrast bright="14000" contrast="21000"/>
                    </a14:imgEffect>
                    <a14:imgEffect>
                      <a14:colorTemperature colorTemp="6700"/>
                    </a14:imgEffect>
                  </a14:imgLayer>
                </a14:imgProps>
              </a:ext>
              <a:ext uri="{28A0092B-C50C-407E-A947-70E740481C1C}">
                <a14:useLocalDpi xmlns:a14="http://schemas.microsoft.com/office/drawing/2010/main" val="0"/>
              </a:ext>
            </a:extLst>
          </a:blip>
          <a:stretch>
            <a:fillRect/>
          </a:stretch>
        </p:blipFill>
        <p:spPr>
          <a:xfrm>
            <a:off x="-200000" y="1877889"/>
            <a:ext cx="3140616" cy="2903588"/>
          </a:xfrm>
          <a:prstGeom prst="rect">
            <a:avLst/>
          </a:prstGeom>
        </p:spPr>
      </p:pic>
      <p:sp>
        <p:nvSpPr>
          <p:cNvPr id="8" name="文本框 7"/>
          <p:cNvSpPr txBox="1"/>
          <p:nvPr/>
        </p:nvSpPr>
        <p:spPr>
          <a:xfrm>
            <a:off x="2641251" y="2822582"/>
            <a:ext cx="9550749" cy="1077218"/>
          </a:xfrm>
          <a:prstGeom prst="rect">
            <a:avLst/>
          </a:prstGeom>
          <a:noFill/>
        </p:spPr>
        <p:txBody>
          <a:bodyPr wrap="square" rtlCol="0">
            <a:spAutoFit/>
          </a:bodyPr>
          <a:lstStyle/>
          <a:p>
            <a:pPr algn="ctr" defTabSz="913765">
              <a:defRPr/>
            </a:pPr>
            <a:r>
              <a:rPr lang="en-US" altLang="zh-CN" sz="3200" b="1" dirty="0" err="1">
                <a:solidFill>
                  <a:prstClr val="white"/>
                </a:solidFill>
                <a:latin typeface="微软雅黑" panose="020B0503020204020204" pitchFamily="34" charset="-122"/>
                <a:ea typeface="微软雅黑" panose="020B0503020204020204" pitchFamily="34" charset="-122"/>
                <a:sym typeface="+mn-lt"/>
              </a:rPr>
              <a:t>CausalVAE</a:t>
            </a:r>
            <a:r>
              <a:rPr lang="en-US" altLang="zh-CN" sz="3200" b="1" dirty="0">
                <a:solidFill>
                  <a:prstClr val="white"/>
                </a:solidFill>
                <a:latin typeface="微软雅黑" panose="020B0503020204020204" pitchFamily="34" charset="-122"/>
                <a:ea typeface="微软雅黑" panose="020B0503020204020204" pitchFamily="34" charset="-122"/>
                <a:sym typeface="+mn-lt"/>
              </a:rPr>
              <a:t>: Structured Causal Disentanglement in Variational Autoencoder</a:t>
            </a:r>
          </a:p>
        </p:txBody>
      </p:sp>
      <p:pic>
        <p:nvPicPr>
          <p:cNvPr id="10" name="图片 9"/>
          <p:cNvPicPr>
            <a:picLocks noChangeAspect="1"/>
          </p:cNvPicPr>
          <p:nvPr/>
        </p:nvPicPr>
        <p:blipFill>
          <a:blip r:embed="rId5" cstate="print">
            <a:extLst>
              <a:ext uri="{BEBA8EAE-BF5A-486C-A8C5-ECC9F3942E4B}">
                <a14:imgProps xmlns:a14="http://schemas.microsoft.com/office/drawing/2010/main">
                  <a14:imgLayer r:embed="rId6">
                    <a14:imgEffect>
                      <a14:brightnessContrast bright="14000" contrast="21000"/>
                    </a14:imgEffect>
                    <a14:imgEffect>
                      <a14:colorTemperature colorTemp="6700"/>
                    </a14:imgEffect>
                    <a14:imgEffect>
                      <a14:sharpenSoften amount="3000"/>
                    </a14:imgEffect>
                  </a14:imgLayer>
                </a14:imgProps>
              </a:ext>
              <a:ext uri="{28A0092B-C50C-407E-A947-70E740481C1C}">
                <a14:useLocalDpi xmlns:a14="http://schemas.microsoft.com/office/drawing/2010/main" val="0"/>
              </a:ext>
            </a:extLst>
          </a:blip>
          <a:stretch>
            <a:fillRect/>
          </a:stretch>
        </p:blipFill>
        <p:spPr>
          <a:xfrm>
            <a:off x="9898070" y="0"/>
            <a:ext cx="1966449" cy="575997"/>
          </a:xfrm>
          <a:prstGeom prst="rect">
            <a:avLst/>
          </a:prstGeom>
        </p:spPr>
      </p:pic>
      <p:sp>
        <p:nvSpPr>
          <p:cNvPr id="2" name="文本框 1">
            <a:extLst>
              <a:ext uri="{FF2B5EF4-FFF2-40B4-BE49-F238E27FC236}">
                <a16:creationId xmlns:a16="http://schemas.microsoft.com/office/drawing/2014/main" id="{635D3E6C-F41E-4072-8654-E0972F85A092}"/>
              </a:ext>
            </a:extLst>
          </p:cNvPr>
          <p:cNvSpPr txBox="1"/>
          <p:nvPr/>
        </p:nvSpPr>
        <p:spPr>
          <a:xfrm>
            <a:off x="5357658" y="4355831"/>
            <a:ext cx="1476686" cy="400110"/>
          </a:xfrm>
          <a:prstGeom prst="rect">
            <a:avLst/>
          </a:prstGeom>
          <a:noFill/>
        </p:spPr>
        <p:txBody>
          <a:bodyPr wrap="none" rtlCol="0">
            <a:spAutoFit/>
          </a:bodyPr>
          <a:lstStyle/>
          <a:p>
            <a:pPr algn="ctr"/>
            <a:r>
              <a:rPr lang="en-US" altLang="zh-CN" sz="2000" b="1" dirty="0">
                <a:latin typeface="+mj-lt"/>
              </a:rPr>
              <a:t>CVPR 2021</a:t>
            </a:r>
            <a:endParaRPr lang="zh-CN" altLang="en-US" sz="2000" b="1" dirty="0">
              <a:latin typeface="+mj-lt"/>
            </a:endParaRPr>
          </a:p>
        </p:txBody>
      </p:sp>
    </p:spTree>
    <p:extLst>
      <p:ext uri="{BB962C8B-B14F-4D97-AF65-F5344CB8AC3E}">
        <p14:creationId xmlns:p14="http://schemas.microsoft.com/office/powerpoint/2010/main" val="322455414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Click="0" advTm="1000">
        <p159:morph option="byObject"/>
      </p:transition>
    </mc:Choice>
    <mc:Fallback xmlns="">
      <p:transition spd="slow" advClick="0" advTm="1000">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9" name="组合 18">
            <a:extLst>
              <a:ext uri="{FF2B5EF4-FFF2-40B4-BE49-F238E27FC236}">
                <a16:creationId xmlns:a16="http://schemas.microsoft.com/office/drawing/2014/main" id="{D6AF88AF-8690-4EED-BB78-70F6DFC22C2B}"/>
              </a:ext>
            </a:extLst>
          </p:cNvPr>
          <p:cNvGrpSpPr/>
          <p:nvPr/>
        </p:nvGrpSpPr>
        <p:grpSpPr>
          <a:xfrm>
            <a:off x="203760" y="159728"/>
            <a:ext cx="725344" cy="619478"/>
            <a:chOff x="178632" y="159728"/>
            <a:chExt cx="725344" cy="619478"/>
          </a:xfrm>
        </p:grpSpPr>
        <p:sp>
          <p:nvSpPr>
            <p:cNvPr id="20" name="椭圆 19">
              <a:extLst>
                <a:ext uri="{FF2B5EF4-FFF2-40B4-BE49-F238E27FC236}">
                  <a16:creationId xmlns:a16="http://schemas.microsoft.com/office/drawing/2014/main" id="{ED67310B-FB3F-4D06-B8BF-87F4966CB06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C3A336AB-85A1-4B21-8070-FAAE12EF8A8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9CDC6C8E-BB30-4A08-955C-9F0D478ECF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3" name="标题占位符 1">
            <a:extLst>
              <a:ext uri="{FF2B5EF4-FFF2-40B4-BE49-F238E27FC236}">
                <a16:creationId xmlns:a16="http://schemas.microsoft.com/office/drawing/2014/main" id="{F1530D8B-A116-40D5-82DB-AFCEB4A34740}"/>
              </a:ext>
            </a:extLst>
          </p:cNvPr>
          <p:cNvSpPr txBox="1"/>
          <p:nvPr/>
        </p:nvSpPr>
        <p:spPr>
          <a:xfrm>
            <a:off x="1042966" y="140479"/>
            <a:ext cx="2193293"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B8FA3DDB-A29B-6CAB-815C-632BD7C6AE7F}"/>
              </a:ext>
            </a:extLst>
          </p:cNvPr>
          <p:cNvSpPr txBox="1"/>
          <p:nvPr/>
        </p:nvSpPr>
        <p:spPr>
          <a:xfrm>
            <a:off x="660400" y="958043"/>
            <a:ext cx="3422502" cy="461665"/>
          </a:xfrm>
          <a:prstGeom prst="rect">
            <a:avLst/>
          </a:prstGeom>
          <a:noFill/>
        </p:spPr>
        <p:txBody>
          <a:bodyPr wrap="square" rtlCol="0">
            <a:spAutoFit/>
          </a:bodyPr>
          <a:lstStyle/>
          <a:p>
            <a:r>
              <a:rPr lang="zh-CN" altLang="en-US" sz="2400" dirty="0"/>
              <a:t>（</a:t>
            </a:r>
            <a:r>
              <a:rPr lang="en-US" altLang="zh-CN" sz="2400" dirty="0"/>
              <a:t>8</a:t>
            </a:r>
            <a:r>
              <a:rPr lang="zh-CN" altLang="en-US" sz="2400" dirty="0"/>
              <a:t>）</a:t>
            </a:r>
            <a:r>
              <a:rPr lang="en-US" altLang="zh-CN" sz="2400" dirty="0"/>
              <a:t>Loss</a:t>
            </a:r>
          </a:p>
        </p:txBody>
      </p:sp>
      <p:pic>
        <p:nvPicPr>
          <p:cNvPr id="6" name="图片 5">
            <a:extLst>
              <a:ext uri="{FF2B5EF4-FFF2-40B4-BE49-F238E27FC236}">
                <a16:creationId xmlns:a16="http://schemas.microsoft.com/office/drawing/2014/main" id="{75FC04D3-0196-2236-A659-66291D6BBDA1}"/>
              </a:ext>
            </a:extLst>
          </p:cNvPr>
          <p:cNvPicPr>
            <a:picLocks noChangeAspect="1"/>
          </p:cNvPicPr>
          <p:nvPr/>
        </p:nvPicPr>
        <p:blipFill>
          <a:blip r:embed="rId4"/>
          <a:stretch>
            <a:fillRect/>
          </a:stretch>
        </p:blipFill>
        <p:spPr>
          <a:xfrm>
            <a:off x="4082902" y="1758765"/>
            <a:ext cx="3315163" cy="533474"/>
          </a:xfrm>
          <a:prstGeom prst="rect">
            <a:avLst/>
          </a:prstGeom>
        </p:spPr>
      </p:pic>
      <p:pic>
        <p:nvPicPr>
          <p:cNvPr id="10" name="图片 9">
            <a:extLst>
              <a:ext uri="{FF2B5EF4-FFF2-40B4-BE49-F238E27FC236}">
                <a16:creationId xmlns:a16="http://schemas.microsoft.com/office/drawing/2014/main" id="{41125526-FD5B-75CC-77D9-EC598814E3B0}"/>
              </a:ext>
            </a:extLst>
          </p:cNvPr>
          <p:cNvPicPr>
            <a:picLocks noChangeAspect="1"/>
          </p:cNvPicPr>
          <p:nvPr/>
        </p:nvPicPr>
        <p:blipFill>
          <a:blip r:embed="rId5"/>
          <a:stretch>
            <a:fillRect/>
          </a:stretch>
        </p:blipFill>
        <p:spPr>
          <a:xfrm>
            <a:off x="3579462" y="2726532"/>
            <a:ext cx="5020376" cy="781159"/>
          </a:xfrm>
          <a:prstGeom prst="rect">
            <a:avLst/>
          </a:prstGeom>
        </p:spPr>
      </p:pic>
      <p:pic>
        <p:nvPicPr>
          <p:cNvPr id="11" name="图片 10">
            <a:extLst>
              <a:ext uri="{FF2B5EF4-FFF2-40B4-BE49-F238E27FC236}">
                <a16:creationId xmlns:a16="http://schemas.microsoft.com/office/drawing/2014/main" id="{8C0C7799-885E-7483-5873-98C42F63B429}"/>
              </a:ext>
            </a:extLst>
          </p:cNvPr>
          <p:cNvPicPr>
            <a:picLocks noChangeAspect="1"/>
          </p:cNvPicPr>
          <p:nvPr/>
        </p:nvPicPr>
        <p:blipFill>
          <a:blip r:embed="rId6"/>
          <a:stretch>
            <a:fillRect/>
          </a:stretch>
        </p:blipFill>
        <p:spPr>
          <a:xfrm>
            <a:off x="3852549" y="3910646"/>
            <a:ext cx="4486901" cy="695422"/>
          </a:xfrm>
          <a:prstGeom prst="rect">
            <a:avLst/>
          </a:prstGeom>
        </p:spPr>
      </p:pic>
      <p:pic>
        <p:nvPicPr>
          <p:cNvPr id="12" name="图片 11">
            <a:extLst>
              <a:ext uri="{FF2B5EF4-FFF2-40B4-BE49-F238E27FC236}">
                <a16:creationId xmlns:a16="http://schemas.microsoft.com/office/drawing/2014/main" id="{5E2018BE-5453-4D06-F5D3-8F8A13988D0F}"/>
              </a:ext>
            </a:extLst>
          </p:cNvPr>
          <p:cNvPicPr>
            <a:picLocks noChangeAspect="1"/>
          </p:cNvPicPr>
          <p:nvPr/>
        </p:nvPicPr>
        <p:blipFill>
          <a:blip r:embed="rId7"/>
          <a:stretch>
            <a:fillRect/>
          </a:stretch>
        </p:blipFill>
        <p:spPr>
          <a:xfrm>
            <a:off x="3962102" y="5204886"/>
            <a:ext cx="4267796" cy="533474"/>
          </a:xfrm>
          <a:prstGeom prst="rect">
            <a:avLst/>
          </a:prstGeom>
        </p:spPr>
      </p:pic>
    </p:spTree>
    <p:extLst>
      <p:ext uri="{BB962C8B-B14F-4D97-AF65-F5344CB8AC3E}">
        <p14:creationId xmlns:p14="http://schemas.microsoft.com/office/powerpoint/2010/main" val="13664711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978C4C76-2130-43D6-ABF8-A0D42B46969B}"/>
              </a:ext>
            </a:extLst>
          </p:cNvPr>
          <p:cNvGrpSpPr/>
          <p:nvPr/>
        </p:nvGrpSpPr>
        <p:grpSpPr>
          <a:xfrm>
            <a:off x="203760" y="159728"/>
            <a:ext cx="725344" cy="619478"/>
            <a:chOff x="178632" y="159728"/>
            <a:chExt cx="725344" cy="619478"/>
          </a:xfrm>
        </p:grpSpPr>
        <p:sp>
          <p:nvSpPr>
            <p:cNvPr id="16" name="椭圆 15">
              <a:extLst>
                <a:ext uri="{FF2B5EF4-FFF2-40B4-BE49-F238E27FC236}">
                  <a16:creationId xmlns:a16="http://schemas.microsoft.com/office/drawing/2014/main" id="{841D81A0-A6FF-45E1-9BF0-05D9D5C9C10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17" name="文本框 16">
              <a:extLst>
                <a:ext uri="{FF2B5EF4-FFF2-40B4-BE49-F238E27FC236}">
                  <a16:creationId xmlns:a16="http://schemas.microsoft.com/office/drawing/2014/main" id="{A9B7568F-9B2B-42AF-A8F3-094730C7B92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E4B6FE6-02B3-4D19-8490-9DD4D22C831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0" name="标题占位符 1">
            <a:extLst>
              <a:ext uri="{FF2B5EF4-FFF2-40B4-BE49-F238E27FC236}">
                <a16:creationId xmlns:a16="http://schemas.microsoft.com/office/drawing/2014/main" id="{262568E6-65BB-4A70-ADA5-1C64F26B8091}"/>
              </a:ext>
            </a:extLst>
          </p:cNvPr>
          <p:cNvSpPr txBox="1"/>
          <p:nvPr/>
        </p:nvSpPr>
        <p:spPr>
          <a:xfrm>
            <a:off x="1056438" y="137746"/>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B4C1F4FE-67A2-7310-37D9-A4BDDA7F36EB}"/>
              </a:ext>
            </a:extLst>
          </p:cNvPr>
          <p:cNvSpPr txBox="1"/>
          <p:nvPr/>
        </p:nvSpPr>
        <p:spPr>
          <a:xfrm>
            <a:off x="638874" y="948790"/>
            <a:ext cx="3422502" cy="461665"/>
          </a:xfrm>
          <a:prstGeom prst="rect">
            <a:avLst/>
          </a:prstGeom>
          <a:noFill/>
        </p:spPr>
        <p:txBody>
          <a:bodyPr wrap="square" rtlCol="0">
            <a:spAutoFit/>
          </a:bodyPr>
          <a:lstStyle/>
          <a:p>
            <a:r>
              <a:rPr lang="zh-CN" altLang="en-US" sz="2400" dirty="0"/>
              <a:t>（</a:t>
            </a:r>
            <a:r>
              <a:rPr lang="en-US" altLang="zh-CN" sz="2400" dirty="0"/>
              <a:t>9</a:t>
            </a:r>
            <a:r>
              <a:rPr lang="zh-CN" altLang="en-US" sz="2400" dirty="0"/>
              <a:t>）实验设置</a:t>
            </a:r>
            <a:r>
              <a:rPr lang="en-US" altLang="zh-CN" sz="2400" dirty="0"/>
              <a:t>—</a:t>
            </a:r>
            <a:r>
              <a:rPr lang="zh-CN" altLang="en-US" sz="2400" dirty="0"/>
              <a:t>数据集</a:t>
            </a:r>
            <a:endParaRPr lang="en-US" altLang="zh-CN" sz="2400" dirty="0"/>
          </a:p>
        </p:txBody>
      </p:sp>
      <p:pic>
        <p:nvPicPr>
          <p:cNvPr id="3" name="图片 2">
            <a:extLst>
              <a:ext uri="{FF2B5EF4-FFF2-40B4-BE49-F238E27FC236}">
                <a16:creationId xmlns:a16="http://schemas.microsoft.com/office/drawing/2014/main" id="{1B267315-69EB-7F3A-AE3B-6E993ECCFF3F}"/>
              </a:ext>
            </a:extLst>
          </p:cNvPr>
          <p:cNvPicPr>
            <a:picLocks noChangeAspect="1"/>
          </p:cNvPicPr>
          <p:nvPr/>
        </p:nvPicPr>
        <p:blipFill>
          <a:blip r:embed="rId4"/>
          <a:stretch>
            <a:fillRect/>
          </a:stretch>
        </p:blipFill>
        <p:spPr>
          <a:xfrm>
            <a:off x="7036230" y="1746777"/>
            <a:ext cx="4325959" cy="1495634"/>
          </a:xfrm>
          <a:prstGeom prst="rect">
            <a:avLst/>
          </a:prstGeom>
        </p:spPr>
      </p:pic>
      <p:pic>
        <p:nvPicPr>
          <p:cNvPr id="5" name="图片 4">
            <a:extLst>
              <a:ext uri="{FF2B5EF4-FFF2-40B4-BE49-F238E27FC236}">
                <a16:creationId xmlns:a16="http://schemas.microsoft.com/office/drawing/2014/main" id="{F665E357-81D3-625F-463A-D6932426ADA1}"/>
              </a:ext>
            </a:extLst>
          </p:cNvPr>
          <p:cNvPicPr>
            <a:picLocks noChangeAspect="1"/>
          </p:cNvPicPr>
          <p:nvPr/>
        </p:nvPicPr>
        <p:blipFill>
          <a:blip r:embed="rId5"/>
          <a:stretch>
            <a:fillRect/>
          </a:stretch>
        </p:blipFill>
        <p:spPr>
          <a:xfrm>
            <a:off x="7208710" y="3933268"/>
            <a:ext cx="4153480" cy="1762371"/>
          </a:xfrm>
          <a:prstGeom prst="rect">
            <a:avLst/>
          </a:prstGeom>
        </p:spPr>
      </p:pic>
      <p:sp>
        <p:nvSpPr>
          <p:cNvPr id="6" name="文本框 5">
            <a:extLst>
              <a:ext uri="{FF2B5EF4-FFF2-40B4-BE49-F238E27FC236}">
                <a16:creationId xmlns:a16="http://schemas.microsoft.com/office/drawing/2014/main" id="{16FD3156-6862-99B2-8F61-0D778B5565C2}"/>
              </a:ext>
            </a:extLst>
          </p:cNvPr>
          <p:cNvSpPr txBox="1"/>
          <p:nvPr/>
        </p:nvSpPr>
        <p:spPr>
          <a:xfrm>
            <a:off x="851338" y="1706323"/>
            <a:ext cx="5755231" cy="1422441"/>
          </a:xfrm>
          <a:prstGeom prst="rect">
            <a:avLst/>
          </a:prstGeom>
          <a:noFill/>
        </p:spPr>
        <p:txBody>
          <a:bodyPr wrap="square" rtlCol="0">
            <a:spAutoFit/>
          </a:bodyPr>
          <a:lstStyle/>
          <a:p>
            <a:pPr>
              <a:lnSpc>
                <a:spcPct val="150000"/>
              </a:lnSpc>
            </a:pPr>
            <a:r>
              <a:rPr lang="zh-CN" altLang="en-US" sz="2000" dirty="0"/>
              <a:t>合成数据集：钟摆</a:t>
            </a:r>
            <a:endParaRPr lang="en-US" altLang="zh-CN" sz="2000" dirty="0"/>
          </a:p>
          <a:p>
            <a:pPr>
              <a:lnSpc>
                <a:spcPct val="150000"/>
              </a:lnSpc>
            </a:pPr>
            <a:r>
              <a:rPr lang="en-US" altLang="zh-CN" sz="2000" dirty="0"/>
              <a:t>3</a:t>
            </a:r>
            <a:r>
              <a:rPr lang="zh-CN" altLang="en-US" sz="2000" dirty="0"/>
              <a:t>个实体：钟摆、光、影</a:t>
            </a:r>
            <a:endParaRPr lang="en-US" altLang="zh-CN" sz="2000" dirty="0"/>
          </a:p>
          <a:p>
            <a:pPr>
              <a:lnSpc>
                <a:spcPct val="150000"/>
              </a:lnSpc>
            </a:pPr>
            <a:r>
              <a:rPr lang="en-US" altLang="zh-CN" sz="2000" dirty="0"/>
              <a:t>4</a:t>
            </a:r>
            <a:r>
              <a:rPr lang="zh-CN" altLang="en-US" sz="2000" dirty="0"/>
              <a:t>个概念：摆角、光线角度</a:t>
            </a:r>
            <a:r>
              <a:rPr lang="en-US" altLang="zh-CN" sz="2000" dirty="0">
                <a:sym typeface="Wingdings" panose="05000000000000000000" pitchFamily="2" charset="2"/>
              </a:rPr>
              <a:t></a:t>
            </a:r>
            <a:r>
              <a:rPr lang="zh-CN" altLang="en-US" sz="2000" dirty="0">
                <a:sym typeface="Wingdings" panose="05000000000000000000" pitchFamily="2" charset="2"/>
              </a:rPr>
              <a:t>阴影位置、阴影长度</a:t>
            </a:r>
            <a:endParaRPr lang="zh-CN" altLang="en-US" sz="2000" dirty="0"/>
          </a:p>
        </p:txBody>
      </p:sp>
      <p:sp>
        <p:nvSpPr>
          <p:cNvPr id="7" name="文本框 6">
            <a:extLst>
              <a:ext uri="{FF2B5EF4-FFF2-40B4-BE49-F238E27FC236}">
                <a16:creationId xmlns:a16="http://schemas.microsoft.com/office/drawing/2014/main" id="{093FA44D-45B4-3C04-A46B-84F4BB265685}"/>
              </a:ext>
            </a:extLst>
          </p:cNvPr>
          <p:cNvSpPr txBox="1"/>
          <p:nvPr/>
        </p:nvSpPr>
        <p:spPr>
          <a:xfrm>
            <a:off x="829810" y="3955317"/>
            <a:ext cx="5755231" cy="960776"/>
          </a:xfrm>
          <a:prstGeom prst="rect">
            <a:avLst/>
          </a:prstGeom>
          <a:noFill/>
        </p:spPr>
        <p:txBody>
          <a:bodyPr wrap="square" rtlCol="0">
            <a:spAutoFit/>
          </a:bodyPr>
          <a:lstStyle/>
          <a:p>
            <a:pPr>
              <a:lnSpc>
                <a:spcPct val="150000"/>
              </a:lnSpc>
            </a:pPr>
            <a:r>
              <a:rPr lang="en-US" altLang="zh-CN" sz="2000" dirty="0" err="1"/>
              <a:t>CelebA</a:t>
            </a:r>
            <a:r>
              <a:rPr lang="zh-CN" altLang="en-US" sz="2000" dirty="0"/>
              <a:t>的子集：</a:t>
            </a:r>
            <a:r>
              <a:rPr lang="en-US" altLang="zh-CN" sz="2000" dirty="0" err="1"/>
              <a:t>CelebA</a:t>
            </a:r>
            <a:r>
              <a:rPr lang="en-US" altLang="zh-CN" sz="2000" dirty="0"/>
              <a:t>(SMILE)</a:t>
            </a:r>
          </a:p>
          <a:p>
            <a:pPr>
              <a:lnSpc>
                <a:spcPct val="150000"/>
              </a:lnSpc>
            </a:pPr>
            <a:r>
              <a:rPr lang="en-US" altLang="zh-CN" sz="2000" dirty="0"/>
              <a:t>4</a:t>
            </a:r>
            <a:r>
              <a:rPr lang="zh-CN" altLang="en-US" sz="2000" dirty="0"/>
              <a:t>个概念：性别、微笑、睁眼、张嘴</a:t>
            </a:r>
          </a:p>
        </p:txBody>
      </p:sp>
    </p:spTree>
    <p:extLst>
      <p:ext uri="{BB962C8B-B14F-4D97-AF65-F5344CB8AC3E}">
        <p14:creationId xmlns:p14="http://schemas.microsoft.com/office/powerpoint/2010/main" val="13690342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978C4C76-2130-43D6-ABF8-A0D42B46969B}"/>
              </a:ext>
            </a:extLst>
          </p:cNvPr>
          <p:cNvGrpSpPr/>
          <p:nvPr/>
        </p:nvGrpSpPr>
        <p:grpSpPr>
          <a:xfrm>
            <a:off x="203760" y="159728"/>
            <a:ext cx="725344" cy="619478"/>
            <a:chOff x="178632" y="159728"/>
            <a:chExt cx="725344" cy="619478"/>
          </a:xfrm>
        </p:grpSpPr>
        <p:sp>
          <p:nvSpPr>
            <p:cNvPr id="16" name="椭圆 15">
              <a:extLst>
                <a:ext uri="{FF2B5EF4-FFF2-40B4-BE49-F238E27FC236}">
                  <a16:creationId xmlns:a16="http://schemas.microsoft.com/office/drawing/2014/main" id="{841D81A0-A6FF-45E1-9BF0-05D9D5C9C10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17" name="文本框 16">
              <a:extLst>
                <a:ext uri="{FF2B5EF4-FFF2-40B4-BE49-F238E27FC236}">
                  <a16:creationId xmlns:a16="http://schemas.microsoft.com/office/drawing/2014/main" id="{A9B7568F-9B2B-42AF-A8F3-094730C7B92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E4B6FE6-02B3-4D19-8490-9DD4D22C831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0" name="标题占位符 1">
            <a:extLst>
              <a:ext uri="{FF2B5EF4-FFF2-40B4-BE49-F238E27FC236}">
                <a16:creationId xmlns:a16="http://schemas.microsoft.com/office/drawing/2014/main" id="{262568E6-65BB-4A70-ADA5-1C64F26B8091}"/>
              </a:ext>
            </a:extLst>
          </p:cNvPr>
          <p:cNvSpPr txBox="1"/>
          <p:nvPr/>
        </p:nvSpPr>
        <p:spPr>
          <a:xfrm>
            <a:off x="1056438" y="137746"/>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B4C1F4FE-67A2-7310-37D9-A4BDDA7F36EB}"/>
              </a:ext>
            </a:extLst>
          </p:cNvPr>
          <p:cNvSpPr txBox="1"/>
          <p:nvPr/>
        </p:nvSpPr>
        <p:spPr>
          <a:xfrm>
            <a:off x="638873" y="948790"/>
            <a:ext cx="4280457" cy="461665"/>
          </a:xfrm>
          <a:prstGeom prst="rect">
            <a:avLst/>
          </a:prstGeom>
          <a:noFill/>
        </p:spPr>
        <p:txBody>
          <a:bodyPr wrap="square" rtlCol="0">
            <a:spAutoFit/>
          </a:bodyPr>
          <a:lstStyle/>
          <a:p>
            <a:r>
              <a:rPr lang="zh-CN" altLang="en-US" sz="2400" dirty="0"/>
              <a:t>（</a:t>
            </a:r>
            <a:r>
              <a:rPr lang="en-US" altLang="zh-CN" sz="2400" dirty="0"/>
              <a:t>10</a:t>
            </a:r>
            <a:r>
              <a:rPr lang="zh-CN" altLang="en-US" sz="2400" dirty="0"/>
              <a:t>）实验设置</a:t>
            </a:r>
            <a:r>
              <a:rPr lang="en-US" altLang="zh-CN" sz="2400" dirty="0"/>
              <a:t>—</a:t>
            </a:r>
            <a:r>
              <a:rPr lang="zh-CN" altLang="en-US" sz="2400" dirty="0"/>
              <a:t>评价指标</a:t>
            </a:r>
            <a:endParaRPr lang="en-US" altLang="zh-CN" sz="2400" dirty="0"/>
          </a:p>
        </p:txBody>
      </p:sp>
      <p:sp>
        <p:nvSpPr>
          <p:cNvPr id="5" name="文本框 4">
            <a:extLst>
              <a:ext uri="{FF2B5EF4-FFF2-40B4-BE49-F238E27FC236}">
                <a16:creationId xmlns:a16="http://schemas.microsoft.com/office/drawing/2014/main" id="{90BA611C-3349-8D29-21DA-B9C5B2986674}"/>
              </a:ext>
            </a:extLst>
          </p:cNvPr>
          <p:cNvSpPr txBox="1"/>
          <p:nvPr/>
        </p:nvSpPr>
        <p:spPr>
          <a:xfrm>
            <a:off x="851338" y="1826151"/>
            <a:ext cx="10858500" cy="1422762"/>
          </a:xfrm>
          <a:prstGeom prst="rect">
            <a:avLst/>
          </a:prstGeom>
          <a:noFill/>
        </p:spPr>
        <p:txBody>
          <a:bodyPr wrap="square">
            <a:spAutoFit/>
          </a:bodyPr>
          <a:lstStyle/>
          <a:p>
            <a:pPr>
              <a:lnSpc>
                <a:spcPct val="150000"/>
              </a:lnSpc>
            </a:pPr>
            <a:r>
              <a:rPr lang="zh-CN" altLang="en-US" sz="2000" dirty="0"/>
              <a:t>评估学习到的表示和概念的真实标签之间的信息相关性程度</a:t>
            </a:r>
            <a:endParaRPr lang="en-US" altLang="zh-CN" sz="2000" dirty="0"/>
          </a:p>
          <a:p>
            <a:pPr>
              <a:lnSpc>
                <a:spcPct val="150000"/>
              </a:lnSpc>
            </a:pPr>
            <a:r>
              <a:rPr lang="zh-CN" altLang="en-US" sz="2000" dirty="0"/>
              <a:t>最大信息系数  </a:t>
            </a:r>
            <a:r>
              <a:rPr lang="en-US" altLang="zh-CN" sz="2000" dirty="0"/>
              <a:t>(MIC)</a:t>
            </a:r>
          </a:p>
          <a:p>
            <a:pPr>
              <a:lnSpc>
                <a:spcPct val="150000"/>
              </a:lnSpc>
            </a:pPr>
            <a:r>
              <a:rPr lang="zh-CN" altLang="en-US" sz="2000" dirty="0"/>
              <a:t>总信息系数      </a:t>
            </a:r>
            <a:r>
              <a:rPr lang="en-US" altLang="zh-CN" sz="2000" dirty="0"/>
              <a:t>(TIC)</a:t>
            </a:r>
            <a:endParaRPr lang="zh-CN" altLang="en-US" sz="2000" dirty="0"/>
          </a:p>
        </p:txBody>
      </p:sp>
    </p:spTree>
    <p:extLst>
      <p:ext uri="{BB962C8B-B14F-4D97-AF65-F5344CB8AC3E}">
        <p14:creationId xmlns:p14="http://schemas.microsoft.com/office/powerpoint/2010/main" val="22287958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978C4C76-2130-43D6-ABF8-A0D42B46969B}"/>
              </a:ext>
            </a:extLst>
          </p:cNvPr>
          <p:cNvGrpSpPr/>
          <p:nvPr/>
        </p:nvGrpSpPr>
        <p:grpSpPr>
          <a:xfrm>
            <a:off x="203760" y="159728"/>
            <a:ext cx="725344" cy="619478"/>
            <a:chOff x="178632" y="159728"/>
            <a:chExt cx="725344" cy="619478"/>
          </a:xfrm>
        </p:grpSpPr>
        <p:sp>
          <p:nvSpPr>
            <p:cNvPr id="16" name="椭圆 15">
              <a:extLst>
                <a:ext uri="{FF2B5EF4-FFF2-40B4-BE49-F238E27FC236}">
                  <a16:creationId xmlns:a16="http://schemas.microsoft.com/office/drawing/2014/main" id="{841D81A0-A6FF-45E1-9BF0-05D9D5C9C10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17" name="文本框 16">
              <a:extLst>
                <a:ext uri="{FF2B5EF4-FFF2-40B4-BE49-F238E27FC236}">
                  <a16:creationId xmlns:a16="http://schemas.microsoft.com/office/drawing/2014/main" id="{A9B7568F-9B2B-42AF-A8F3-094730C7B92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E4B6FE6-02B3-4D19-8490-9DD4D22C831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0" name="标题占位符 1">
            <a:extLst>
              <a:ext uri="{FF2B5EF4-FFF2-40B4-BE49-F238E27FC236}">
                <a16:creationId xmlns:a16="http://schemas.microsoft.com/office/drawing/2014/main" id="{262568E6-65BB-4A70-ADA5-1C64F26B8091}"/>
              </a:ext>
            </a:extLst>
          </p:cNvPr>
          <p:cNvSpPr txBox="1"/>
          <p:nvPr/>
        </p:nvSpPr>
        <p:spPr>
          <a:xfrm>
            <a:off x="1056438" y="137746"/>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B4C1F4FE-67A2-7310-37D9-A4BDDA7F36EB}"/>
              </a:ext>
            </a:extLst>
          </p:cNvPr>
          <p:cNvSpPr txBox="1"/>
          <p:nvPr/>
        </p:nvSpPr>
        <p:spPr>
          <a:xfrm>
            <a:off x="638873" y="948790"/>
            <a:ext cx="5350801" cy="830997"/>
          </a:xfrm>
          <a:prstGeom prst="rect">
            <a:avLst/>
          </a:prstGeom>
          <a:noFill/>
        </p:spPr>
        <p:txBody>
          <a:bodyPr wrap="square" rtlCol="0">
            <a:spAutoFit/>
          </a:bodyPr>
          <a:lstStyle/>
          <a:p>
            <a:r>
              <a:rPr lang="zh-CN" altLang="en-US" sz="2400" dirty="0"/>
              <a:t>（</a:t>
            </a:r>
            <a:r>
              <a:rPr lang="en-US" altLang="zh-CN" sz="2400" dirty="0"/>
              <a:t>11</a:t>
            </a:r>
            <a:r>
              <a:rPr lang="zh-CN" altLang="en-US" sz="2400" dirty="0"/>
              <a:t>）实验结果</a:t>
            </a:r>
            <a:r>
              <a:rPr lang="en-US" altLang="zh-CN" sz="2400" dirty="0"/>
              <a:t>—</a:t>
            </a:r>
            <a:r>
              <a:rPr lang="zh-CN" altLang="en-US" sz="2400" dirty="0"/>
              <a:t>合成数据集：钟摆</a:t>
            </a:r>
            <a:endParaRPr lang="en-US" altLang="zh-CN" sz="2400" dirty="0"/>
          </a:p>
          <a:p>
            <a:endParaRPr lang="en-US" altLang="zh-CN" sz="2400" dirty="0"/>
          </a:p>
        </p:txBody>
      </p:sp>
      <p:pic>
        <p:nvPicPr>
          <p:cNvPr id="5" name="图片 4">
            <a:extLst>
              <a:ext uri="{FF2B5EF4-FFF2-40B4-BE49-F238E27FC236}">
                <a16:creationId xmlns:a16="http://schemas.microsoft.com/office/drawing/2014/main" id="{9477BB50-F8A3-AF6A-EAF3-346BD957D216}"/>
              </a:ext>
            </a:extLst>
          </p:cNvPr>
          <p:cNvPicPr>
            <a:picLocks noChangeAspect="1"/>
          </p:cNvPicPr>
          <p:nvPr/>
        </p:nvPicPr>
        <p:blipFill>
          <a:blip r:embed="rId4"/>
          <a:stretch>
            <a:fillRect/>
          </a:stretch>
        </p:blipFill>
        <p:spPr>
          <a:xfrm>
            <a:off x="617338" y="1695309"/>
            <a:ext cx="10717619" cy="4213901"/>
          </a:xfrm>
          <a:prstGeom prst="rect">
            <a:avLst/>
          </a:prstGeom>
        </p:spPr>
      </p:pic>
    </p:spTree>
    <p:extLst>
      <p:ext uri="{BB962C8B-B14F-4D97-AF65-F5344CB8AC3E}">
        <p14:creationId xmlns:p14="http://schemas.microsoft.com/office/powerpoint/2010/main" val="183359834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978C4C76-2130-43D6-ABF8-A0D42B46969B}"/>
              </a:ext>
            </a:extLst>
          </p:cNvPr>
          <p:cNvGrpSpPr/>
          <p:nvPr/>
        </p:nvGrpSpPr>
        <p:grpSpPr>
          <a:xfrm>
            <a:off x="203760" y="159728"/>
            <a:ext cx="725344" cy="619478"/>
            <a:chOff x="178632" y="159728"/>
            <a:chExt cx="725344" cy="619478"/>
          </a:xfrm>
        </p:grpSpPr>
        <p:sp>
          <p:nvSpPr>
            <p:cNvPr id="16" name="椭圆 15">
              <a:extLst>
                <a:ext uri="{FF2B5EF4-FFF2-40B4-BE49-F238E27FC236}">
                  <a16:creationId xmlns:a16="http://schemas.microsoft.com/office/drawing/2014/main" id="{841D81A0-A6FF-45E1-9BF0-05D9D5C9C10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17" name="文本框 16">
              <a:extLst>
                <a:ext uri="{FF2B5EF4-FFF2-40B4-BE49-F238E27FC236}">
                  <a16:creationId xmlns:a16="http://schemas.microsoft.com/office/drawing/2014/main" id="{A9B7568F-9B2B-42AF-A8F3-094730C7B92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E4B6FE6-02B3-4D19-8490-9DD4D22C831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0" name="标题占位符 1">
            <a:extLst>
              <a:ext uri="{FF2B5EF4-FFF2-40B4-BE49-F238E27FC236}">
                <a16:creationId xmlns:a16="http://schemas.microsoft.com/office/drawing/2014/main" id="{262568E6-65BB-4A70-ADA5-1C64F26B8091}"/>
              </a:ext>
            </a:extLst>
          </p:cNvPr>
          <p:cNvSpPr txBox="1"/>
          <p:nvPr/>
        </p:nvSpPr>
        <p:spPr>
          <a:xfrm>
            <a:off x="1056438" y="137746"/>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B4C1F4FE-67A2-7310-37D9-A4BDDA7F36EB}"/>
              </a:ext>
            </a:extLst>
          </p:cNvPr>
          <p:cNvSpPr txBox="1"/>
          <p:nvPr/>
        </p:nvSpPr>
        <p:spPr>
          <a:xfrm>
            <a:off x="638873" y="948790"/>
            <a:ext cx="4939676" cy="830997"/>
          </a:xfrm>
          <a:prstGeom prst="rect">
            <a:avLst/>
          </a:prstGeom>
          <a:noFill/>
        </p:spPr>
        <p:txBody>
          <a:bodyPr wrap="square" rtlCol="0">
            <a:spAutoFit/>
          </a:bodyPr>
          <a:lstStyle/>
          <a:p>
            <a:r>
              <a:rPr lang="zh-CN" altLang="en-US" sz="2400" dirty="0"/>
              <a:t>（</a:t>
            </a:r>
            <a:r>
              <a:rPr lang="en-US" altLang="zh-CN" sz="2400" dirty="0"/>
              <a:t>12</a:t>
            </a:r>
            <a:r>
              <a:rPr lang="zh-CN" altLang="en-US" sz="2400" dirty="0"/>
              <a:t>）实验结果</a:t>
            </a:r>
            <a:r>
              <a:rPr lang="en-US" altLang="zh-CN" sz="2400" dirty="0"/>
              <a:t>—</a:t>
            </a:r>
            <a:r>
              <a:rPr lang="en-US" altLang="zh-CN" sz="2400" dirty="0" err="1"/>
              <a:t>CelebA</a:t>
            </a:r>
            <a:r>
              <a:rPr lang="en-US" altLang="zh-CN" sz="2400" dirty="0"/>
              <a:t>(SMILE)</a:t>
            </a:r>
          </a:p>
          <a:p>
            <a:endParaRPr lang="en-US" altLang="zh-CN" sz="2400" dirty="0"/>
          </a:p>
        </p:txBody>
      </p:sp>
      <p:pic>
        <p:nvPicPr>
          <p:cNvPr id="3" name="图片 2">
            <a:extLst>
              <a:ext uri="{FF2B5EF4-FFF2-40B4-BE49-F238E27FC236}">
                <a16:creationId xmlns:a16="http://schemas.microsoft.com/office/drawing/2014/main" id="{D959E5A8-162A-4924-A5B3-A9F4FDCB0473}"/>
              </a:ext>
            </a:extLst>
          </p:cNvPr>
          <p:cNvPicPr>
            <a:picLocks noChangeAspect="1"/>
          </p:cNvPicPr>
          <p:nvPr/>
        </p:nvPicPr>
        <p:blipFill>
          <a:blip r:embed="rId4"/>
          <a:stretch>
            <a:fillRect/>
          </a:stretch>
        </p:blipFill>
        <p:spPr>
          <a:xfrm>
            <a:off x="772633" y="1793436"/>
            <a:ext cx="10363200" cy="3990560"/>
          </a:xfrm>
          <a:prstGeom prst="rect">
            <a:avLst/>
          </a:prstGeom>
        </p:spPr>
      </p:pic>
    </p:spTree>
    <p:extLst>
      <p:ext uri="{BB962C8B-B14F-4D97-AF65-F5344CB8AC3E}">
        <p14:creationId xmlns:p14="http://schemas.microsoft.com/office/powerpoint/2010/main" val="5683159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978C4C76-2130-43D6-ABF8-A0D42B46969B}"/>
              </a:ext>
            </a:extLst>
          </p:cNvPr>
          <p:cNvGrpSpPr/>
          <p:nvPr/>
        </p:nvGrpSpPr>
        <p:grpSpPr>
          <a:xfrm>
            <a:off x="203760" y="159728"/>
            <a:ext cx="725344" cy="619478"/>
            <a:chOff x="178632" y="159728"/>
            <a:chExt cx="725344" cy="619478"/>
          </a:xfrm>
        </p:grpSpPr>
        <p:sp>
          <p:nvSpPr>
            <p:cNvPr id="16" name="椭圆 15">
              <a:extLst>
                <a:ext uri="{FF2B5EF4-FFF2-40B4-BE49-F238E27FC236}">
                  <a16:creationId xmlns:a16="http://schemas.microsoft.com/office/drawing/2014/main" id="{841D81A0-A6FF-45E1-9BF0-05D9D5C9C10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17" name="文本框 16">
              <a:extLst>
                <a:ext uri="{FF2B5EF4-FFF2-40B4-BE49-F238E27FC236}">
                  <a16:creationId xmlns:a16="http://schemas.microsoft.com/office/drawing/2014/main" id="{A9B7568F-9B2B-42AF-A8F3-094730C7B92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E4B6FE6-02B3-4D19-8490-9DD4D22C831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0" name="标题占位符 1">
            <a:extLst>
              <a:ext uri="{FF2B5EF4-FFF2-40B4-BE49-F238E27FC236}">
                <a16:creationId xmlns:a16="http://schemas.microsoft.com/office/drawing/2014/main" id="{262568E6-65BB-4A70-ADA5-1C64F26B8091}"/>
              </a:ext>
            </a:extLst>
          </p:cNvPr>
          <p:cNvSpPr txBox="1"/>
          <p:nvPr/>
        </p:nvSpPr>
        <p:spPr>
          <a:xfrm>
            <a:off x="1056438" y="137746"/>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B4C1F4FE-67A2-7310-37D9-A4BDDA7F36EB}"/>
              </a:ext>
            </a:extLst>
          </p:cNvPr>
          <p:cNvSpPr txBox="1"/>
          <p:nvPr/>
        </p:nvSpPr>
        <p:spPr>
          <a:xfrm>
            <a:off x="638873" y="948790"/>
            <a:ext cx="6513294" cy="830997"/>
          </a:xfrm>
          <a:prstGeom prst="rect">
            <a:avLst/>
          </a:prstGeom>
          <a:noFill/>
        </p:spPr>
        <p:txBody>
          <a:bodyPr wrap="square" rtlCol="0">
            <a:spAutoFit/>
          </a:bodyPr>
          <a:lstStyle/>
          <a:p>
            <a:r>
              <a:rPr lang="zh-CN" altLang="en-US" sz="2400" dirty="0"/>
              <a:t>（</a:t>
            </a:r>
            <a:r>
              <a:rPr lang="en-US" altLang="zh-CN" sz="2400" dirty="0"/>
              <a:t>13</a:t>
            </a:r>
            <a:r>
              <a:rPr lang="zh-CN" altLang="en-US" sz="2400" dirty="0"/>
              <a:t>）实验结果</a:t>
            </a:r>
            <a:r>
              <a:rPr lang="en-US" altLang="zh-CN" sz="2400" dirty="0"/>
              <a:t>—</a:t>
            </a:r>
            <a:r>
              <a:rPr lang="en-US" altLang="zh-CN" sz="2400" dirty="0" err="1"/>
              <a:t>CelebA</a:t>
            </a:r>
            <a:r>
              <a:rPr lang="en-US" altLang="zh-CN" sz="2400" dirty="0"/>
              <a:t>(SMILE)</a:t>
            </a:r>
            <a:r>
              <a:rPr lang="zh-CN" altLang="en-US" sz="2400" dirty="0"/>
              <a:t>的邻接矩阵</a:t>
            </a:r>
            <a:r>
              <a:rPr lang="en-US" altLang="zh-CN" sz="2400" dirty="0"/>
              <a:t>A</a:t>
            </a:r>
          </a:p>
          <a:p>
            <a:endParaRPr lang="en-US" altLang="zh-CN" sz="2400" dirty="0"/>
          </a:p>
        </p:txBody>
      </p:sp>
      <p:pic>
        <p:nvPicPr>
          <p:cNvPr id="4" name="图片 3">
            <a:extLst>
              <a:ext uri="{FF2B5EF4-FFF2-40B4-BE49-F238E27FC236}">
                <a16:creationId xmlns:a16="http://schemas.microsoft.com/office/drawing/2014/main" id="{170DFE6E-5EB2-FBBA-EB72-4841EE6E863A}"/>
              </a:ext>
            </a:extLst>
          </p:cNvPr>
          <p:cNvPicPr>
            <a:picLocks noChangeAspect="1"/>
          </p:cNvPicPr>
          <p:nvPr/>
        </p:nvPicPr>
        <p:blipFill>
          <a:blip r:embed="rId4"/>
          <a:stretch>
            <a:fillRect/>
          </a:stretch>
        </p:blipFill>
        <p:spPr>
          <a:xfrm>
            <a:off x="814985" y="2053346"/>
            <a:ext cx="10455349" cy="2204349"/>
          </a:xfrm>
          <a:prstGeom prst="rect">
            <a:avLst/>
          </a:prstGeom>
        </p:spPr>
      </p:pic>
    </p:spTree>
    <p:extLst>
      <p:ext uri="{BB962C8B-B14F-4D97-AF65-F5344CB8AC3E}">
        <p14:creationId xmlns:p14="http://schemas.microsoft.com/office/powerpoint/2010/main" val="4929773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5" name="组合 14">
            <a:extLst>
              <a:ext uri="{FF2B5EF4-FFF2-40B4-BE49-F238E27FC236}">
                <a16:creationId xmlns:a16="http://schemas.microsoft.com/office/drawing/2014/main" id="{978C4C76-2130-43D6-ABF8-A0D42B46969B}"/>
              </a:ext>
            </a:extLst>
          </p:cNvPr>
          <p:cNvGrpSpPr/>
          <p:nvPr/>
        </p:nvGrpSpPr>
        <p:grpSpPr>
          <a:xfrm>
            <a:off x="203760" y="159728"/>
            <a:ext cx="725344" cy="619478"/>
            <a:chOff x="178632" y="159728"/>
            <a:chExt cx="725344" cy="619478"/>
          </a:xfrm>
        </p:grpSpPr>
        <p:sp>
          <p:nvSpPr>
            <p:cNvPr id="16" name="椭圆 15">
              <a:extLst>
                <a:ext uri="{FF2B5EF4-FFF2-40B4-BE49-F238E27FC236}">
                  <a16:creationId xmlns:a16="http://schemas.microsoft.com/office/drawing/2014/main" id="{841D81A0-A6FF-45E1-9BF0-05D9D5C9C10C}"/>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17" name="文本框 16">
              <a:extLst>
                <a:ext uri="{FF2B5EF4-FFF2-40B4-BE49-F238E27FC236}">
                  <a16:creationId xmlns:a16="http://schemas.microsoft.com/office/drawing/2014/main" id="{A9B7568F-9B2B-42AF-A8F3-094730C7B929}"/>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05</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18" name="椭圆 17">
              <a:extLst>
                <a:ext uri="{FF2B5EF4-FFF2-40B4-BE49-F238E27FC236}">
                  <a16:creationId xmlns:a16="http://schemas.microsoft.com/office/drawing/2014/main" id="{9E4B6FE6-02B3-4D19-8490-9DD4D22C8311}"/>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0" name="标题占位符 1">
            <a:extLst>
              <a:ext uri="{FF2B5EF4-FFF2-40B4-BE49-F238E27FC236}">
                <a16:creationId xmlns:a16="http://schemas.microsoft.com/office/drawing/2014/main" id="{262568E6-65BB-4A70-ADA5-1C64F26B8091}"/>
              </a:ext>
            </a:extLst>
          </p:cNvPr>
          <p:cNvSpPr txBox="1"/>
          <p:nvPr/>
        </p:nvSpPr>
        <p:spPr>
          <a:xfrm>
            <a:off x="1056438" y="137746"/>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Experiments</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2" name="文本框 1">
            <a:extLst>
              <a:ext uri="{FF2B5EF4-FFF2-40B4-BE49-F238E27FC236}">
                <a16:creationId xmlns:a16="http://schemas.microsoft.com/office/drawing/2014/main" id="{B4C1F4FE-67A2-7310-37D9-A4BDDA7F36EB}"/>
              </a:ext>
            </a:extLst>
          </p:cNvPr>
          <p:cNvSpPr txBox="1"/>
          <p:nvPr/>
        </p:nvSpPr>
        <p:spPr>
          <a:xfrm>
            <a:off x="638873" y="948790"/>
            <a:ext cx="7987676" cy="461665"/>
          </a:xfrm>
          <a:prstGeom prst="rect">
            <a:avLst/>
          </a:prstGeom>
          <a:noFill/>
        </p:spPr>
        <p:txBody>
          <a:bodyPr wrap="square" rtlCol="0">
            <a:spAutoFit/>
          </a:bodyPr>
          <a:lstStyle/>
          <a:p>
            <a:r>
              <a:rPr lang="zh-CN" altLang="en-US" sz="2400" dirty="0"/>
              <a:t>（</a:t>
            </a:r>
            <a:r>
              <a:rPr lang="en-US" altLang="zh-CN" sz="2400" dirty="0"/>
              <a:t>13</a:t>
            </a:r>
            <a:r>
              <a:rPr lang="zh-CN" altLang="en-US" sz="2400" dirty="0"/>
              <a:t>）实验结果</a:t>
            </a:r>
            <a:r>
              <a:rPr lang="en-US" altLang="zh-CN" sz="2400" dirty="0"/>
              <a:t>—</a:t>
            </a:r>
            <a:r>
              <a:rPr lang="zh-CN" altLang="en-US" sz="2400" dirty="0"/>
              <a:t>学习表示 </a:t>
            </a:r>
            <a:r>
              <a:rPr lang="en-US" altLang="zh-CN" sz="2400" dirty="0"/>
              <a:t>z </a:t>
            </a:r>
            <a:r>
              <a:rPr lang="zh-CN" altLang="en-US" sz="2400" dirty="0"/>
              <a:t>和标签 </a:t>
            </a:r>
            <a:r>
              <a:rPr lang="en-US" altLang="zh-CN" sz="2400" dirty="0"/>
              <a:t>u </a:t>
            </a:r>
            <a:r>
              <a:rPr lang="zh-CN" altLang="en-US" sz="2400" dirty="0"/>
              <a:t>之间的 </a:t>
            </a:r>
            <a:r>
              <a:rPr lang="en-US" altLang="zh-CN" sz="2400" dirty="0"/>
              <a:t>MIC </a:t>
            </a:r>
            <a:r>
              <a:rPr lang="zh-CN" altLang="en-US" sz="2400" dirty="0"/>
              <a:t>和 </a:t>
            </a:r>
            <a:r>
              <a:rPr lang="en-US" altLang="zh-CN" sz="2400" dirty="0"/>
              <a:t>TIC</a:t>
            </a:r>
          </a:p>
        </p:txBody>
      </p:sp>
      <p:pic>
        <p:nvPicPr>
          <p:cNvPr id="3" name="图片 2">
            <a:extLst>
              <a:ext uri="{FF2B5EF4-FFF2-40B4-BE49-F238E27FC236}">
                <a16:creationId xmlns:a16="http://schemas.microsoft.com/office/drawing/2014/main" id="{D2C0B0F7-51B8-9A68-57CB-E9E62FDFC18E}"/>
              </a:ext>
            </a:extLst>
          </p:cNvPr>
          <p:cNvPicPr>
            <a:picLocks noChangeAspect="1"/>
          </p:cNvPicPr>
          <p:nvPr/>
        </p:nvPicPr>
        <p:blipFill>
          <a:blip r:embed="rId4"/>
          <a:stretch>
            <a:fillRect/>
          </a:stretch>
        </p:blipFill>
        <p:spPr>
          <a:xfrm>
            <a:off x="660400" y="1865254"/>
            <a:ext cx="10753062" cy="2573111"/>
          </a:xfrm>
          <a:prstGeom prst="rect">
            <a:avLst/>
          </a:prstGeom>
        </p:spPr>
      </p:pic>
      <p:sp>
        <p:nvSpPr>
          <p:cNvPr id="6" name="文本框 5">
            <a:extLst>
              <a:ext uri="{FF2B5EF4-FFF2-40B4-BE49-F238E27FC236}">
                <a16:creationId xmlns:a16="http://schemas.microsoft.com/office/drawing/2014/main" id="{911AAFED-8661-1246-61B9-4C48D6A3F0C2}"/>
              </a:ext>
            </a:extLst>
          </p:cNvPr>
          <p:cNvSpPr txBox="1"/>
          <p:nvPr/>
        </p:nvSpPr>
        <p:spPr>
          <a:xfrm>
            <a:off x="660400" y="4773405"/>
            <a:ext cx="10461704" cy="646331"/>
          </a:xfrm>
          <a:prstGeom prst="rect">
            <a:avLst/>
          </a:prstGeom>
          <a:noFill/>
        </p:spPr>
        <p:txBody>
          <a:bodyPr wrap="square">
            <a:spAutoFit/>
          </a:bodyPr>
          <a:lstStyle/>
          <a:p>
            <a:r>
              <a:rPr lang="zh-CN" altLang="en-US" dirty="0"/>
              <a:t>消融实验：CausalVAE-unsup 模型的简化版本，其结构与 CausalVAE 相同，只是删除了 Mask Layer 和监督条件先验 p(z|u)。</a:t>
            </a:r>
          </a:p>
        </p:txBody>
      </p:sp>
      <p:cxnSp>
        <p:nvCxnSpPr>
          <p:cNvPr id="8" name="直接连接符 7">
            <a:extLst>
              <a:ext uri="{FF2B5EF4-FFF2-40B4-BE49-F238E27FC236}">
                <a16:creationId xmlns:a16="http://schemas.microsoft.com/office/drawing/2014/main" id="{40BF1C9F-C101-62D2-0DF7-88DAC5FFD605}"/>
              </a:ext>
            </a:extLst>
          </p:cNvPr>
          <p:cNvCxnSpPr/>
          <p:nvPr/>
        </p:nvCxnSpPr>
        <p:spPr>
          <a:xfrm>
            <a:off x="5891252" y="2523460"/>
            <a:ext cx="0" cy="2027275"/>
          </a:xfrm>
          <a:prstGeom prst="line">
            <a:avLst/>
          </a:prstGeom>
          <a:ln w="38100">
            <a:solidFill>
              <a:srgbClr val="FF0000"/>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84414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1951492"/>
            <a:ext cx="12192001" cy="1838567"/>
          </a:xfrm>
          <a:prstGeom prst="rect">
            <a:avLst/>
          </a:prstGeom>
          <a:solidFill>
            <a:srgbClr val="1C62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cs typeface="+mn-ea"/>
              <a:sym typeface="+mn-lt"/>
            </a:endParaRPr>
          </a:p>
        </p:txBody>
      </p:sp>
      <p:sp>
        <p:nvSpPr>
          <p:cNvPr id="7" name="文本框 6"/>
          <p:cNvSpPr txBox="1"/>
          <p:nvPr/>
        </p:nvSpPr>
        <p:spPr>
          <a:xfrm>
            <a:off x="5644784" y="2252225"/>
            <a:ext cx="3793130" cy="923330"/>
          </a:xfrm>
          <a:prstGeom prst="rect">
            <a:avLst/>
          </a:prstGeom>
          <a:noFill/>
        </p:spPr>
        <p:txBody>
          <a:bodyPr wrap="square" rtlCol="0">
            <a:spAutoFit/>
          </a:bodyPr>
          <a:lstStyle/>
          <a:p>
            <a:pPr defTabSz="913765">
              <a:defRPr/>
            </a:pPr>
            <a:r>
              <a:rPr lang="zh-CN" altLang="en-US" sz="5400" b="1" dirty="0">
                <a:solidFill>
                  <a:prstClr val="white"/>
                </a:solidFill>
                <a:cs typeface="+mn-ea"/>
                <a:sym typeface="+mn-lt"/>
              </a:rPr>
              <a:t>感 谢 聆 听</a:t>
            </a:r>
          </a:p>
        </p:txBody>
      </p:sp>
      <p:sp>
        <p:nvSpPr>
          <p:cNvPr id="12" name="椭圆 11"/>
          <p:cNvSpPr/>
          <p:nvPr/>
        </p:nvSpPr>
        <p:spPr>
          <a:xfrm>
            <a:off x="1524353" y="1558640"/>
            <a:ext cx="2624273" cy="2624273"/>
          </a:xfrm>
          <a:prstGeom prst="ellipse">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sz="1800">
              <a:solidFill>
                <a:prstClr val="white"/>
              </a:solidFill>
              <a:cs typeface="+mn-ea"/>
              <a:sym typeface="+mn-lt"/>
            </a:endParaRPr>
          </a:p>
        </p:txBody>
      </p:sp>
      <p:pic>
        <p:nvPicPr>
          <p:cNvPr id="9" name="图片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66181" y="1418982"/>
            <a:ext cx="3140616" cy="2903588"/>
          </a:xfrm>
          <a:prstGeom prst="rect">
            <a:avLst/>
          </a:prstGeom>
        </p:spPr>
      </p:pic>
      <p:pic>
        <p:nvPicPr>
          <p:cNvPr id="8" name="图片 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3751" y="212782"/>
            <a:ext cx="1966449" cy="575997"/>
          </a:xfrm>
          <a:prstGeom prst="rect">
            <a:avLst/>
          </a:prstGeom>
        </p:spPr>
      </p:pic>
      <p:sp>
        <p:nvSpPr>
          <p:cNvPr id="19" name="矩形 18"/>
          <p:cNvSpPr/>
          <p:nvPr/>
        </p:nvSpPr>
        <p:spPr>
          <a:xfrm>
            <a:off x="6444598" y="3263845"/>
            <a:ext cx="6498497" cy="276956"/>
          </a:xfrm>
          <a:prstGeom prst="rect">
            <a:avLst/>
          </a:prstGeom>
        </p:spPr>
        <p:txBody>
          <a:bodyPr wrap="square" lIns="91397" tIns="45699" rIns="91397" bIns="45699">
            <a:spAutoFit/>
          </a:bodyPr>
          <a:lstStyle/>
          <a:p>
            <a:pPr defTabSz="913765">
              <a:defRPr/>
            </a:pPr>
            <a:r>
              <a:rPr lang="en-US" altLang="zh-CN" sz="1200" b="1" dirty="0">
                <a:solidFill>
                  <a:prstClr val="white"/>
                </a:solidFill>
                <a:cs typeface="+mn-ea"/>
                <a:sym typeface="+mn-lt"/>
              </a:rPr>
              <a:t>THANKS FOR ALL</a:t>
            </a:r>
          </a:p>
        </p:txBody>
      </p:sp>
    </p:spTree>
  </p:cSld>
  <p:clrMapOvr>
    <a:masterClrMapping/>
  </p:clrMapOvr>
  <mc:AlternateContent xmlns:mc="http://schemas.openxmlformats.org/markup-compatibility/2006" xmlns:p14="http://schemas.microsoft.com/office/powerpoint/2010/main">
    <mc:Choice Requires="p14">
      <p:transition p14:dur="0" advClick="0" advTm="1000"/>
    </mc:Choice>
    <mc:Fallback xmlns="">
      <p:transition advClick="0" advTm="100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01</a:t>
              </a:r>
              <a:endParaRPr kumimoji="0" lang="zh-CN" altLang="en-US"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9" name="标题占位符 1">
            <a:extLst>
              <a:ext uri="{FF2B5EF4-FFF2-40B4-BE49-F238E27FC236}">
                <a16:creationId xmlns:a16="http://schemas.microsoft.com/office/drawing/2014/main" id="{D7B251A9-C9D0-42AC-893C-DDF796B5D1D9}"/>
              </a:ext>
            </a:extLst>
          </p:cNvPr>
          <p:cNvSpPr txBox="1"/>
          <p:nvPr/>
        </p:nvSpPr>
        <p:spPr>
          <a:xfrm>
            <a:off x="1056438" y="149511"/>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Authors</a:t>
            </a:r>
            <a:endParaRPr kumimoji="0" lang="zh-CN" altLang="en-US" sz="2600" b="1" i="0" u="none" strike="noStrike" kern="1200" cap="none" spc="0" normalizeH="0" baseline="0" noProof="0" dirty="0">
              <a:ln>
                <a:noFill/>
              </a:ln>
              <a:solidFill>
                <a:sysClr val="windowText" lastClr="000000"/>
              </a:solidFill>
              <a:effectLst/>
              <a:uLnTx/>
              <a:uFillTx/>
              <a:latin typeface="Arial" panose="020B0604020202020204"/>
              <a:ea typeface="微软雅黑" panose="020B0503020204020204" pitchFamily="34" charset="-122"/>
              <a:cs typeface="+mj-cs"/>
            </a:endParaRPr>
          </a:p>
        </p:txBody>
      </p:sp>
      <p:pic>
        <p:nvPicPr>
          <p:cNvPr id="4" name="图片 3">
            <a:extLst>
              <a:ext uri="{FF2B5EF4-FFF2-40B4-BE49-F238E27FC236}">
                <a16:creationId xmlns:a16="http://schemas.microsoft.com/office/drawing/2014/main" id="{B22631D8-0812-CA5F-272D-3AAF22F95951}"/>
              </a:ext>
            </a:extLst>
          </p:cNvPr>
          <p:cNvPicPr>
            <a:picLocks noChangeAspect="1"/>
          </p:cNvPicPr>
          <p:nvPr/>
        </p:nvPicPr>
        <p:blipFill>
          <a:blip r:embed="rId4"/>
          <a:stretch>
            <a:fillRect/>
          </a:stretch>
        </p:blipFill>
        <p:spPr>
          <a:xfrm>
            <a:off x="203761" y="903254"/>
            <a:ext cx="4030598" cy="1201994"/>
          </a:xfrm>
          <a:prstGeom prst="rect">
            <a:avLst/>
          </a:prstGeom>
        </p:spPr>
      </p:pic>
      <p:pic>
        <p:nvPicPr>
          <p:cNvPr id="5" name="图片 4">
            <a:extLst>
              <a:ext uri="{FF2B5EF4-FFF2-40B4-BE49-F238E27FC236}">
                <a16:creationId xmlns:a16="http://schemas.microsoft.com/office/drawing/2014/main" id="{5067951B-00C9-B056-37AA-6E8CDCDEF4A9}"/>
              </a:ext>
            </a:extLst>
          </p:cNvPr>
          <p:cNvPicPr>
            <a:picLocks noChangeAspect="1"/>
          </p:cNvPicPr>
          <p:nvPr/>
        </p:nvPicPr>
        <p:blipFill>
          <a:blip r:embed="rId5"/>
          <a:stretch>
            <a:fillRect/>
          </a:stretch>
        </p:blipFill>
        <p:spPr>
          <a:xfrm>
            <a:off x="178124" y="2299614"/>
            <a:ext cx="3857877" cy="273701"/>
          </a:xfrm>
          <a:prstGeom prst="rect">
            <a:avLst/>
          </a:prstGeom>
        </p:spPr>
      </p:pic>
      <p:pic>
        <p:nvPicPr>
          <p:cNvPr id="6" name="图片 5">
            <a:extLst>
              <a:ext uri="{FF2B5EF4-FFF2-40B4-BE49-F238E27FC236}">
                <a16:creationId xmlns:a16="http://schemas.microsoft.com/office/drawing/2014/main" id="{9668E65D-1F8A-462C-C7C8-D4842CEB0365}"/>
              </a:ext>
            </a:extLst>
          </p:cNvPr>
          <p:cNvPicPr>
            <a:picLocks noChangeAspect="1"/>
          </p:cNvPicPr>
          <p:nvPr/>
        </p:nvPicPr>
        <p:blipFill>
          <a:blip r:embed="rId6"/>
          <a:stretch>
            <a:fillRect/>
          </a:stretch>
        </p:blipFill>
        <p:spPr>
          <a:xfrm>
            <a:off x="4597186" y="788544"/>
            <a:ext cx="6559769" cy="4377070"/>
          </a:xfrm>
          <a:prstGeom prst="rect">
            <a:avLst/>
          </a:prstGeom>
        </p:spPr>
      </p:pic>
      <p:pic>
        <p:nvPicPr>
          <p:cNvPr id="7" name="图片 6">
            <a:extLst>
              <a:ext uri="{FF2B5EF4-FFF2-40B4-BE49-F238E27FC236}">
                <a16:creationId xmlns:a16="http://schemas.microsoft.com/office/drawing/2014/main" id="{32C6C6AC-049D-779A-5DDE-C89EAC288317}"/>
              </a:ext>
            </a:extLst>
          </p:cNvPr>
          <p:cNvPicPr>
            <a:picLocks noChangeAspect="1"/>
          </p:cNvPicPr>
          <p:nvPr/>
        </p:nvPicPr>
        <p:blipFill>
          <a:blip r:embed="rId7"/>
          <a:stretch>
            <a:fillRect/>
          </a:stretch>
        </p:blipFill>
        <p:spPr>
          <a:xfrm>
            <a:off x="4660981" y="1667989"/>
            <a:ext cx="6107430" cy="4797605"/>
          </a:xfrm>
          <a:prstGeom prst="rect">
            <a:avLst/>
          </a:prstGeom>
        </p:spPr>
      </p:pic>
    </p:spTree>
    <p:extLst>
      <p:ext uri="{BB962C8B-B14F-4D97-AF65-F5344CB8AC3E}">
        <p14:creationId xmlns:p14="http://schemas.microsoft.com/office/powerpoint/2010/main" val="151586282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7" name="标题占位符 1">
            <a:extLst>
              <a:ext uri="{FF2B5EF4-FFF2-40B4-BE49-F238E27FC236}">
                <a16:creationId xmlns:a16="http://schemas.microsoft.com/office/drawing/2014/main" id="{35CE67DA-8DF0-4A90-BBA9-237E6B31F313}"/>
              </a:ext>
            </a:extLst>
          </p:cNvPr>
          <p:cNvSpPr txBox="1"/>
          <p:nvPr/>
        </p:nvSpPr>
        <p:spPr>
          <a:xfrm>
            <a:off x="1042966" y="149511"/>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sp>
        <p:nvSpPr>
          <p:cNvPr id="2" name="文本框 1">
            <a:extLst>
              <a:ext uri="{FF2B5EF4-FFF2-40B4-BE49-F238E27FC236}">
                <a16:creationId xmlns:a16="http://schemas.microsoft.com/office/drawing/2014/main" id="{E7E5F766-96DF-C61F-AB99-DE791F2A8DAB}"/>
              </a:ext>
            </a:extLst>
          </p:cNvPr>
          <p:cNvSpPr txBox="1"/>
          <p:nvPr/>
        </p:nvSpPr>
        <p:spPr>
          <a:xfrm>
            <a:off x="660400" y="904609"/>
            <a:ext cx="1664586" cy="461665"/>
          </a:xfrm>
          <a:prstGeom prst="rect">
            <a:avLst/>
          </a:prstGeom>
          <a:noFill/>
        </p:spPr>
        <p:txBody>
          <a:bodyPr wrap="square" rtlCol="0">
            <a:spAutoFit/>
          </a:bodyPr>
          <a:lstStyle/>
          <a:p>
            <a:r>
              <a:rPr lang="zh-CN" altLang="en-US" sz="2400" dirty="0"/>
              <a:t>（</a:t>
            </a:r>
            <a:r>
              <a:rPr lang="en-US" altLang="zh-CN" sz="2400" dirty="0"/>
              <a:t>1</a:t>
            </a:r>
            <a:r>
              <a:rPr lang="zh-CN" altLang="en-US" sz="2400" dirty="0"/>
              <a:t>）问题</a:t>
            </a:r>
            <a:endParaRPr lang="en-US" altLang="zh-CN" sz="2400" dirty="0"/>
          </a:p>
        </p:txBody>
      </p:sp>
      <p:sp>
        <p:nvSpPr>
          <p:cNvPr id="4" name="文本框 3">
            <a:extLst>
              <a:ext uri="{FF2B5EF4-FFF2-40B4-BE49-F238E27FC236}">
                <a16:creationId xmlns:a16="http://schemas.microsoft.com/office/drawing/2014/main" id="{D563DEBF-72BE-ACA0-D811-AD172F6E6C4A}"/>
              </a:ext>
            </a:extLst>
          </p:cNvPr>
          <p:cNvSpPr txBox="1"/>
          <p:nvPr/>
        </p:nvSpPr>
        <p:spPr>
          <a:xfrm>
            <a:off x="929103" y="1493313"/>
            <a:ext cx="10391026" cy="1323439"/>
          </a:xfrm>
          <a:prstGeom prst="rect">
            <a:avLst/>
          </a:prstGeom>
          <a:noFill/>
        </p:spPr>
        <p:txBody>
          <a:bodyPr wrap="square" rtlCol="0">
            <a:spAutoFit/>
          </a:bodyPr>
          <a:lstStyle/>
          <a:p>
            <a:r>
              <a:rPr lang="en-US" altLang="zh-CN" sz="2000" dirty="0">
                <a:latin typeface="等线" panose="02010600030101010101" pitchFamily="2" charset="-122"/>
                <a:ea typeface="等线" panose="02010600030101010101" pitchFamily="2" charset="-122"/>
              </a:rPr>
              <a:t>        VAE---》</a:t>
            </a:r>
            <a:r>
              <a:rPr lang="zh-CN" altLang="en-US" sz="2000" dirty="0">
                <a:latin typeface="等线" panose="02010600030101010101" pitchFamily="2" charset="-122"/>
                <a:ea typeface="等线" panose="02010600030101010101" pitchFamily="2" charset="-122"/>
              </a:rPr>
              <a:t>强制学习到的潜在因子独立</a:t>
            </a:r>
            <a:r>
              <a:rPr lang="en-US" altLang="zh-CN" sz="2000" dirty="0">
                <a:latin typeface="等线" panose="02010600030101010101" pitchFamily="2" charset="-122"/>
                <a:ea typeface="等线" panose="02010600030101010101" pitchFamily="2" charset="-122"/>
              </a:rPr>
              <a:t>---》</a:t>
            </a:r>
            <a:r>
              <a:rPr lang="zh-CN" altLang="en-US" sz="2000" dirty="0">
                <a:latin typeface="等线" panose="02010600030101010101" pitchFamily="2" charset="-122"/>
                <a:ea typeface="等线" panose="02010600030101010101" pitchFamily="2" charset="-122"/>
              </a:rPr>
              <a:t>增强独立性的方法：在</a:t>
            </a:r>
            <a:r>
              <a:rPr lang="en-US" altLang="zh-CN" sz="2000" dirty="0">
                <a:latin typeface="等线" panose="02010600030101010101" pitchFamily="2" charset="-122"/>
                <a:ea typeface="等线" panose="02010600030101010101" pitchFamily="2" charset="-122"/>
              </a:rPr>
              <a:t>loss</a:t>
            </a:r>
            <a:r>
              <a:rPr lang="zh-CN" altLang="en-US" sz="2000" dirty="0">
                <a:latin typeface="等线" panose="02010600030101010101" pitchFamily="2" charset="-122"/>
                <a:ea typeface="等线" panose="02010600030101010101" pitchFamily="2" charset="-122"/>
              </a:rPr>
              <a:t>中增加新的正则项</a:t>
            </a:r>
            <a:r>
              <a:rPr lang="en-US" altLang="zh-CN" sz="2000" dirty="0">
                <a:latin typeface="等线" panose="02010600030101010101" pitchFamily="2" charset="-122"/>
                <a:ea typeface="等线" panose="02010600030101010101" pitchFamily="2" charset="-122"/>
              </a:rPr>
              <a:t>(17</a:t>
            </a:r>
            <a:r>
              <a:rPr lang="zh-CN" altLang="en-US" sz="2000" dirty="0">
                <a:latin typeface="等线" panose="02010600030101010101" pitchFamily="2" charset="-122"/>
                <a:ea typeface="等线" panose="02010600030101010101" pitchFamily="2" charset="-122"/>
              </a:rPr>
              <a:t>、</a:t>
            </a:r>
            <a:r>
              <a:rPr lang="en-US" altLang="zh-CN" sz="2000" dirty="0">
                <a:latin typeface="等线" panose="02010600030101010101" pitchFamily="2" charset="-122"/>
                <a:ea typeface="等线" panose="02010600030101010101" pitchFamily="2" charset="-122"/>
              </a:rPr>
              <a:t>18</a:t>
            </a:r>
            <a:r>
              <a:rPr lang="zh-CN" altLang="en-US" sz="2000" dirty="0">
                <a:latin typeface="等线" panose="02010600030101010101" pitchFamily="2" charset="-122"/>
                <a:ea typeface="等线" panose="02010600030101010101" pitchFamily="2" charset="-122"/>
              </a:rPr>
              <a:t>年</a:t>
            </a:r>
            <a:r>
              <a:rPr lang="en-US" altLang="zh-CN" sz="2000" dirty="0">
                <a:latin typeface="等线" panose="02010600030101010101" pitchFamily="2" charset="-122"/>
                <a:ea typeface="等线" panose="02010600030101010101" pitchFamily="2" charset="-122"/>
              </a:rPr>
              <a:t>)</a:t>
            </a:r>
          </a:p>
          <a:p>
            <a:endParaRPr lang="en-US" altLang="zh-CN" sz="2000" dirty="0"/>
          </a:p>
          <a:p>
            <a:endParaRPr lang="en-US" altLang="zh-CN" sz="2000" dirty="0"/>
          </a:p>
        </p:txBody>
      </p:sp>
      <p:pic>
        <p:nvPicPr>
          <p:cNvPr id="5" name="图片 4">
            <a:extLst>
              <a:ext uri="{FF2B5EF4-FFF2-40B4-BE49-F238E27FC236}">
                <a16:creationId xmlns:a16="http://schemas.microsoft.com/office/drawing/2014/main" id="{19C58533-08F5-18E8-7FE5-4D5DECBEE0B3}"/>
              </a:ext>
            </a:extLst>
          </p:cNvPr>
          <p:cNvPicPr>
            <a:picLocks noChangeAspect="1"/>
          </p:cNvPicPr>
          <p:nvPr/>
        </p:nvPicPr>
        <p:blipFill>
          <a:blip r:embed="rId4"/>
          <a:stretch>
            <a:fillRect/>
          </a:stretch>
        </p:blipFill>
        <p:spPr>
          <a:xfrm>
            <a:off x="2730782" y="2555418"/>
            <a:ext cx="7340036" cy="3494637"/>
          </a:xfrm>
          <a:prstGeom prst="rect">
            <a:avLst/>
          </a:prstGeom>
        </p:spPr>
      </p:pic>
    </p:spTree>
    <p:extLst>
      <p:ext uri="{BB962C8B-B14F-4D97-AF65-F5344CB8AC3E}">
        <p14:creationId xmlns:p14="http://schemas.microsoft.com/office/powerpoint/2010/main" val="17072973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grpSp>
        <p:nvGrpSpPr>
          <p:cNvPr id="54" name="组合 53"/>
          <p:cNvGrpSpPr/>
          <p:nvPr/>
        </p:nvGrpSpPr>
        <p:grpSpPr>
          <a:xfrm>
            <a:off x="203760" y="159728"/>
            <a:ext cx="725344" cy="619478"/>
            <a:chOff x="178632" y="159728"/>
            <a:chExt cx="725344" cy="619478"/>
          </a:xfrm>
        </p:grpSpPr>
        <p:sp>
          <p:nvSpPr>
            <p:cNvPr id="55" name="椭圆 54"/>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56" name="文本框 55"/>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02</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57" name="椭圆 56"/>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sp>
        <p:nvSpPr>
          <p:cNvPr id="17" name="标题占位符 1">
            <a:extLst>
              <a:ext uri="{FF2B5EF4-FFF2-40B4-BE49-F238E27FC236}">
                <a16:creationId xmlns:a16="http://schemas.microsoft.com/office/drawing/2014/main" id="{35CE67DA-8DF0-4A90-BBA9-237E6B31F313}"/>
              </a:ext>
            </a:extLst>
          </p:cNvPr>
          <p:cNvSpPr txBox="1"/>
          <p:nvPr/>
        </p:nvSpPr>
        <p:spPr>
          <a:xfrm>
            <a:off x="1042966" y="149511"/>
            <a:ext cx="5435600"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Introduction</a:t>
            </a:r>
          </a:p>
        </p:txBody>
      </p:sp>
      <p:sp>
        <p:nvSpPr>
          <p:cNvPr id="2" name="文本框 1">
            <a:extLst>
              <a:ext uri="{FF2B5EF4-FFF2-40B4-BE49-F238E27FC236}">
                <a16:creationId xmlns:a16="http://schemas.microsoft.com/office/drawing/2014/main" id="{E7E5F766-96DF-C61F-AB99-DE791F2A8DAB}"/>
              </a:ext>
            </a:extLst>
          </p:cNvPr>
          <p:cNvSpPr txBox="1"/>
          <p:nvPr/>
        </p:nvSpPr>
        <p:spPr>
          <a:xfrm>
            <a:off x="660400" y="984862"/>
            <a:ext cx="2288363" cy="461665"/>
          </a:xfrm>
          <a:prstGeom prst="rect">
            <a:avLst/>
          </a:prstGeom>
          <a:noFill/>
        </p:spPr>
        <p:txBody>
          <a:bodyPr wrap="square" rtlCol="0">
            <a:spAutoFit/>
          </a:bodyPr>
          <a:lstStyle/>
          <a:p>
            <a:r>
              <a:rPr lang="zh-CN" altLang="en-US" sz="2400" dirty="0"/>
              <a:t>（</a:t>
            </a:r>
            <a:r>
              <a:rPr lang="en-US" altLang="zh-CN" sz="2400" dirty="0"/>
              <a:t>2</a:t>
            </a:r>
            <a:r>
              <a:rPr lang="zh-CN" altLang="en-US" sz="2400" dirty="0"/>
              <a:t>）问题</a:t>
            </a:r>
            <a:endParaRPr lang="en-US" altLang="zh-CN" sz="2400" dirty="0"/>
          </a:p>
        </p:txBody>
      </p:sp>
      <p:sp>
        <p:nvSpPr>
          <p:cNvPr id="5" name="文本框 4">
            <a:extLst>
              <a:ext uri="{FF2B5EF4-FFF2-40B4-BE49-F238E27FC236}">
                <a16:creationId xmlns:a16="http://schemas.microsoft.com/office/drawing/2014/main" id="{27DE1D89-2294-0EFD-059E-5E8861B08BDF}"/>
              </a:ext>
            </a:extLst>
          </p:cNvPr>
          <p:cNvSpPr txBox="1"/>
          <p:nvPr/>
        </p:nvSpPr>
        <p:spPr>
          <a:xfrm>
            <a:off x="845129" y="1547362"/>
            <a:ext cx="10777637" cy="2862322"/>
          </a:xfrm>
          <a:prstGeom prst="rect">
            <a:avLst/>
          </a:prstGeom>
          <a:noFill/>
        </p:spPr>
        <p:txBody>
          <a:bodyPr wrap="square">
            <a:spAutoFit/>
          </a:bodyPr>
          <a:lstStyle/>
          <a:p>
            <a:r>
              <a:rPr lang="en-US" altLang="zh-CN" sz="2000" b="0" i="0" dirty="0">
                <a:effectLst/>
                <a:latin typeface="等线" panose="02010600030101010101" pitchFamily="2" charset="-122"/>
                <a:ea typeface="等线" panose="02010600030101010101" pitchFamily="2" charset="-122"/>
              </a:rPr>
              <a:t>19 ICML best paper</a:t>
            </a:r>
            <a:r>
              <a:rPr lang="zh-CN" altLang="en-US" sz="2000" b="0" i="0" dirty="0">
                <a:effectLst/>
                <a:latin typeface="等线" panose="02010600030101010101" pitchFamily="2" charset="-122"/>
                <a:ea typeface="等线" panose="02010600030101010101" pitchFamily="2" charset="-122"/>
              </a:rPr>
              <a:t>：</a:t>
            </a:r>
            <a:r>
              <a:rPr lang="en-US" altLang="zh-CN" sz="2000" b="0" i="0" dirty="0">
                <a:effectLst/>
                <a:latin typeface="等线" panose="02010600030101010101" pitchFamily="2" charset="-122"/>
                <a:ea typeface="等线" panose="02010600030101010101" pitchFamily="2" charset="-122"/>
              </a:rPr>
              <a:t>Challenging Common Assumptions in the Unsupervised Learning of Disentangled Representations</a:t>
            </a:r>
          </a:p>
          <a:p>
            <a:r>
              <a:rPr lang="zh-CN" altLang="en-US" sz="2000" b="0" i="0" dirty="0">
                <a:effectLst/>
                <a:latin typeface="等线" panose="02010600030101010101" pitchFamily="2" charset="-122"/>
                <a:ea typeface="等线" panose="02010600030101010101" pitchFamily="2" charset="-122"/>
              </a:rPr>
              <a:t>指出</a:t>
            </a:r>
            <a:r>
              <a:rPr lang="zh-CN" altLang="en-US" sz="2000" dirty="0">
                <a:latin typeface="等线" panose="02010600030101010101" pitchFamily="2" charset="-122"/>
                <a:ea typeface="等线" panose="02010600030101010101" pitchFamily="2" charset="-122"/>
              </a:rPr>
              <a:t>：</a:t>
            </a:r>
            <a:r>
              <a:rPr lang="zh-CN" altLang="en-US" sz="2000" b="0" i="0" dirty="0">
                <a:effectLst/>
                <a:latin typeface="等线" panose="02010600030101010101" pitchFamily="2" charset="-122"/>
                <a:ea typeface="等线" panose="02010600030101010101" pitchFamily="2" charset="-122"/>
              </a:rPr>
              <a:t>没有任何先验知识而且完全的无监督根本不可能实现真正意义上的解耦表示，因为缺乏归纳偏置的情况下，难以唯一识别潜在生成因子，会导致可识别性问题。</a:t>
            </a:r>
            <a:endParaRPr lang="en-US" altLang="zh-CN" sz="2000" b="0" i="0" dirty="0">
              <a:effectLst/>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b="0" i="0" dirty="0">
                <a:effectLst/>
                <a:latin typeface="等线" panose="02010600030101010101" pitchFamily="2" charset="-122"/>
                <a:ea typeface="等线" panose="02010600030101010101" pitchFamily="2" charset="-122"/>
              </a:rPr>
              <a:t>所以大量的工作都开始抛弃隐变量独立假设，开始使用</a:t>
            </a:r>
            <a:r>
              <a:rPr lang="zh-CN" altLang="en-US" sz="2000" b="0" i="0" dirty="0">
                <a:solidFill>
                  <a:srgbClr val="FF0000"/>
                </a:solidFill>
                <a:effectLst/>
                <a:latin typeface="等线" panose="02010600030101010101" pitchFamily="2" charset="-122"/>
                <a:ea typeface="等线" panose="02010600030101010101" pitchFamily="2" charset="-122"/>
              </a:rPr>
              <a:t>因果关系，少量标签或者人工干预</a:t>
            </a:r>
            <a:r>
              <a:rPr lang="zh-CN" altLang="en-US" sz="2000" b="0" i="0" dirty="0">
                <a:effectLst/>
                <a:latin typeface="等线" panose="02010600030101010101" pitchFamily="2" charset="-122"/>
                <a:ea typeface="等线" panose="02010600030101010101" pitchFamily="2" charset="-122"/>
              </a:rPr>
              <a:t>来在隐变量相互影响的情况下学到解耦表示，这篇文章讲的都是第一类</a:t>
            </a:r>
            <a:r>
              <a:rPr lang="en-US" altLang="zh-CN" sz="2000" b="0" i="0" dirty="0">
                <a:effectLst/>
                <a:latin typeface="等线" panose="02010600030101010101" pitchFamily="2" charset="-122"/>
                <a:ea typeface="等线" panose="02010600030101010101" pitchFamily="2" charset="-122"/>
              </a:rPr>
              <a:t>+</a:t>
            </a:r>
            <a:r>
              <a:rPr lang="zh-CN" altLang="en-US" sz="2000" b="0" i="0" dirty="0">
                <a:effectLst/>
                <a:latin typeface="等线" panose="02010600030101010101" pitchFamily="2" charset="-122"/>
                <a:ea typeface="等线" panose="02010600030101010101" pitchFamily="2" charset="-122"/>
              </a:rPr>
              <a:t>第二类。</a:t>
            </a:r>
            <a:endParaRPr lang="en-US" altLang="zh-CN" sz="2000" b="0" i="0" dirty="0">
              <a:effectLst/>
              <a:latin typeface="等线" panose="02010600030101010101" pitchFamily="2" charset="-122"/>
              <a:ea typeface="等线" panose="02010600030101010101" pitchFamily="2" charset="-122"/>
            </a:endParaRPr>
          </a:p>
          <a:p>
            <a:endParaRPr lang="en-US" altLang="zh-CN" sz="2000" dirty="0">
              <a:latin typeface="等线" panose="02010600030101010101" pitchFamily="2" charset="-122"/>
              <a:ea typeface="等线" panose="02010600030101010101" pitchFamily="2" charset="-122"/>
            </a:endParaRPr>
          </a:p>
          <a:p>
            <a:r>
              <a:rPr lang="zh-CN" altLang="en-US" sz="2000" dirty="0">
                <a:latin typeface="等线" panose="02010600030101010101" pitchFamily="2" charset="-122"/>
                <a:ea typeface="等线" panose="02010600030101010101" pitchFamily="2" charset="-122"/>
              </a:rPr>
              <a:t>第一个成功实现因果解开思想的工作。</a:t>
            </a:r>
          </a:p>
        </p:txBody>
      </p:sp>
    </p:spTree>
    <p:extLst>
      <p:ext uri="{BB962C8B-B14F-4D97-AF65-F5344CB8AC3E}">
        <p14:creationId xmlns:p14="http://schemas.microsoft.com/office/powerpoint/2010/main" val="45833186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9" name="组合 18">
            <a:extLst>
              <a:ext uri="{FF2B5EF4-FFF2-40B4-BE49-F238E27FC236}">
                <a16:creationId xmlns:a16="http://schemas.microsoft.com/office/drawing/2014/main" id="{D6AF88AF-8690-4EED-BB78-70F6DFC22C2B}"/>
              </a:ext>
            </a:extLst>
          </p:cNvPr>
          <p:cNvGrpSpPr/>
          <p:nvPr/>
        </p:nvGrpSpPr>
        <p:grpSpPr>
          <a:xfrm>
            <a:off x="203760" y="159728"/>
            <a:ext cx="725344" cy="619478"/>
            <a:chOff x="178632" y="159728"/>
            <a:chExt cx="725344" cy="619478"/>
          </a:xfrm>
        </p:grpSpPr>
        <p:sp>
          <p:nvSpPr>
            <p:cNvPr id="20" name="椭圆 19">
              <a:extLst>
                <a:ext uri="{FF2B5EF4-FFF2-40B4-BE49-F238E27FC236}">
                  <a16:creationId xmlns:a16="http://schemas.microsoft.com/office/drawing/2014/main" id="{ED67310B-FB3F-4D06-B8BF-87F4966CB06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C3A336AB-85A1-4B21-8070-FAAE12EF8A8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9CDC6C8E-BB30-4A08-955C-9F0D478ECF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3" name="标题占位符 1">
            <a:extLst>
              <a:ext uri="{FF2B5EF4-FFF2-40B4-BE49-F238E27FC236}">
                <a16:creationId xmlns:a16="http://schemas.microsoft.com/office/drawing/2014/main" id="{F1530D8B-A116-40D5-82DB-AFCEB4A34740}"/>
              </a:ext>
            </a:extLst>
          </p:cNvPr>
          <p:cNvSpPr txBox="1"/>
          <p:nvPr/>
        </p:nvSpPr>
        <p:spPr>
          <a:xfrm>
            <a:off x="1042966" y="140479"/>
            <a:ext cx="2193293"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B8FA3DDB-A29B-6CAB-815C-632BD7C6AE7F}"/>
              </a:ext>
            </a:extLst>
          </p:cNvPr>
          <p:cNvSpPr txBox="1"/>
          <p:nvPr/>
        </p:nvSpPr>
        <p:spPr>
          <a:xfrm>
            <a:off x="660400" y="958043"/>
            <a:ext cx="2862522" cy="461665"/>
          </a:xfrm>
          <a:prstGeom prst="rect">
            <a:avLst/>
          </a:prstGeom>
          <a:noFill/>
        </p:spPr>
        <p:txBody>
          <a:bodyPr wrap="square" rtlCol="0">
            <a:spAutoFit/>
          </a:bodyPr>
          <a:lstStyle/>
          <a:p>
            <a:r>
              <a:rPr lang="zh-CN" altLang="en-US" sz="2400" dirty="0"/>
              <a:t>（</a:t>
            </a:r>
            <a:r>
              <a:rPr lang="en-US" altLang="zh-CN" sz="2400" dirty="0"/>
              <a:t>3</a:t>
            </a:r>
            <a:r>
              <a:rPr lang="zh-CN" altLang="en-US" sz="2400" dirty="0"/>
              <a:t>）方法概述</a:t>
            </a:r>
            <a:endParaRPr lang="en-US" altLang="zh-CN" sz="2400" dirty="0"/>
          </a:p>
        </p:txBody>
      </p:sp>
      <p:sp>
        <p:nvSpPr>
          <p:cNvPr id="4" name="文本框 3">
            <a:extLst>
              <a:ext uri="{FF2B5EF4-FFF2-40B4-BE49-F238E27FC236}">
                <a16:creationId xmlns:a16="http://schemas.microsoft.com/office/drawing/2014/main" id="{907B4D73-BAD3-296A-5CF9-B8C3D0455DC4}"/>
              </a:ext>
            </a:extLst>
          </p:cNvPr>
          <p:cNvSpPr txBox="1"/>
          <p:nvPr/>
        </p:nvSpPr>
        <p:spPr>
          <a:xfrm>
            <a:off x="851338" y="1590172"/>
            <a:ext cx="10362019" cy="707886"/>
          </a:xfrm>
          <a:prstGeom prst="rect">
            <a:avLst/>
          </a:prstGeom>
          <a:noFill/>
        </p:spPr>
        <p:txBody>
          <a:bodyPr wrap="square" rtlCol="0">
            <a:spAutoFit/>
          </a:bodyPr>
          <a:lstStyle/>
          <a:p>
            <a:r>
              <a:rPr lang="zh-CN" altLang="en-US" sz="2000" dirty="0"/>
              <a:t>提出一个基于</a:t>
            </a:r>
            <a:r>
              <a:rPr lang="en-US" altLang="zh-CN" sz="2000" dirty="0"/>
              <a:t>VAE</a:t>
            </a:r>
            <a:r>
              <a:rPr lang="zh-CN" altLang="en-US" sz="2000" dirty="0"/>
              <a:t>的因果解耦表征学习框架</a:t>
            </a:r>
            <a:r>
              <a:rPr lang="en-US" altLang="zh-CN" sz="2000" dirty="0"/>
              <a:t>---》encoder</a:t>
            </a:r>
            <a:r>
              <a:rPr lang="zh-CN" altLang="en-US" sz="2000" dirty="0"/>
              <a:t>（获得独立外生因素）</a:t>
            </a:r>
            <a:r>
              <a:rPr lang="en-US" altLang="zh-CN" sz="2000" dirty="0"/>
              <a:t>- </a:t>
            </a:r>
            <a:r>
              <a:rPr lang="zh-CN" altLang="en-US" sz="2000" dirty="0"/>
              <a:t>结构因果模型层（生成因果表示）</a:t>
            </a:r>
            <a:r>
              <a:rPr lang="en-US" altLang="zh-CN" sz="2000" dirty="0"/>
              <a:t>- decoder</a:t>
            </a:r>
            <a:r>
              <a:rPr lang="zh-CN" altLang="en-US" sz="2000" dirty="0"/>
              <a:t>（用因果表示来重建原始输入）</a:t>
            </a:r>
          </a:p>
        </p:txBody>
      </p:sp>
      <p:pic>
        <p:nvPicPr>
          <p:cNvPr id="2" name="图片 1">
            <a:extLst>
              <a:ext uri="{FF2B5EF4-FFF2-40B4-BE49-F238E27FC236}">
                <a16:creationId xmlns:a16="http://schemas.microsoft.com/office/drawing/2014/main" id="{7351DCD9-2190-78C3-A8D0-58771B6B66B6}"/>
              </a:ext>
            </a:extLst>
          </p:cNvPr>
          <p:cNvPicPr>
            <a:picLocks noChangeAspect="1"/>
          </p:cNvPicPr>
          <p:nvPr/>
        </p:nvPicPr>
        <p:blipFill>
          <a:blip r:embed="rId4"/>
          <a:stretch>
            <a:fillRect/>
          </a:stretch>
        </p:blipFill>
        <p:spPr>
          <a:xfrm>
            <a:off x="4553014" y="2524771"/>
            <a:ext cx="3085971" cy="3674181"/>
          </a:xfrm>
          <a:prstGeom prst="rect">
            <a:avLst/>
          </a:prstGeom>
        </p:spPr>
      </p:pic>
      <p:sp>
        <p:nvSpPr>
          <p:cNvPr id="5" name="矩形 4">
            <a:extLst>
              <a:ext uri="{FF2B5EF4-FFF2-40B4-BE49-F238E27FC236}">
                <a16:creationId xmlns:a16="http://schemas.microsoft.com/office/drawing/2014/main" id="{814CF0BD-37A1-BA1A-8C8A-13A05A2AA551}"/>
              </a:ext>
            </a:extLst>
          </p:cNvPr>
          <p:cNvSpPr/>
          <p:nvPr/>
        </p:nvSpPr>
        <p:spPr>
          <a:xfrm>
            <a:off x="4411247" y="4435174"/>
            <a:ext cx="3520642" cy="194930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0683445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9" name="组合 18">
            <a:extLst>
              <a:ext uri="{FF2B5EF4-FFF2-40B4-BE49-F238E27FC236}">
                <a16:creationId xmlns:a16="http://schemas.microsoft.com/office/drawing/2014/main" id="{D6AF88AF-8690-4EED-BB78-70F6DFC22C2B}"/>
              </a:ext>
            </a:extLst>
          </p:cNvPr>
          <p:cNvGrpSpPr/>
          <p:nvPr/>
        </p:nvGrpSpPr>
        <p:grpSpPr>
          <a:xfrm>
            <a:off x="203760" y="159728"/>
            <a:ext cx="725344" cy="619478"/>
            <a:chOff x="178632" y="159728"/>
            <a:chExt cx="725344" cy="619478"/>
          </a:xfrm>
        </p:grpSpPr>
        <p:sp>
          <p:nvSpPr>
            <p:cNvPr id="20" name="椭圆 19">
              <a:extLst>
                <a:ext uri="{FF2B5EF4-FFF2-40B4-BE49-F238E27FC236}">
                  <a16:creationId xmlns:a16="http://schemas.microsoft.com/office/drawing/2014/main" id="{ED67310B-FB3F-4D06-B8BF-87F4966CB06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C3A336AB-85A1-4B21-8070-FAAE12EF8A8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9CDC6C8E-BB30-4A08-955C-9F0D478ECF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3" name="标题占位符 1">
            <a:extLst>
              <a:ext uri="{FF2B5EF4-FFF2-40B4-BE49-F238E27FC236}">
                <a16:creationId xmlns:a16="http://schemas.microsoft.com/office/drawing/2014/main" id="{F1530D8B-A116-40D5-82DB-AFCEB4A34740}"/>
              </a:ext>
            </a:extLst>
          </p:cNvPr>
          <p:cNvSpPr txBox="1"/>
          <p:nvPr/>
        </p:nvSpPr>
        <p:spPr>
          <a:xfrm>
            <a:off x="1042966" y="140479"/>
            <a:ext cx="2193293"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B8FA3DDB-A29B-6CAB-815C-632BD7C6AE7F}"/>
              </a:ext>
            </a:extLst>
          </p:cNvPr>
          <p:cNvSpPr txBox="1"/>
          <p:nvPr/>
        </p:nvSpPr>
        <p:spPr>
          <a:xfrm>
            <a:off x="660399" y="958043"/>
            <a:ext cx="5244215" cy="830997"/>
          </a:xfrm>
          <a:prstGeom prst="rect">
            <a:avLst/>
          </a:prstGeom>
          <a:noFill/>
        </p:spPr>
        <p:txBody>
          <a:bodyPr wrap="square" rtlCol="0">
            <a:spAutoFit/>
          </a:bodyPr>
          <a:lstStyle/>
          <a:p>
            <a:r>
              <a:rPr lang="zh-CN" altLang="en-US" sz="2400" dirty="0"/>
              <a:t>（</a:t>
            </a:r>
            <a:r>
              <a:rPr lang="en-US" altLang="zh-CN" sz="2400" dirty="0"/>
              <a:t>4</a:t>
            </a:r>
            <a:r>
              <a:rPr lang="zh-CN" altLang="en-US" sz="2400" dirty="0"/>
              <a:t>）独立的外源因素转化为因果表征</a:t>
            </a:r>
          </a:p>
          <a:p>
            <a:endParaRPr lang="en-US" altLang="zh-CN" sz="2400" dirty="0"/>
          </a:p>
        </p:txBody>
      </p:sp>
      <p:pic>
        <p:nvPicPr>
          <p:cNvPr id="4" name="图片 3">
            <a:extLst>
              <a:ext uri="{FF2B5EF4-FFF2-40B4-BE49-F238E27FC236}">
                <a16:creationId xmlns:a16="http://schemas.microsoft.com/office/drawing/2014/main" id="{02FD3E62-313A-08E4-DE7A-5E18D86671A2}"/>
              </a:ext>
            </a:extLst>
          </p:cNvPr>
          <p:cNvPicPr>
            <a:picLocks noChangeAspect="1"/>
          </p:cNvPicPr>
          <p:nvPr/>
        </p:nvPicPr>
        <p:blipFill>
          <a:blip r:embed="rId4"/>
          <a:stretch>
            <a:fillRect/>
          </a:stretch>
        </p:blipFill>
        <p:spPr>
          <a:xfrm>
            <a:off x="1042966" y="1703452"/>
            <a:ext cx="8849789" cy="3062576"/>
          </a:xfrm>
          <a:prstGeom prst="rect">
            <a:avLst/>
          </a:prstGeom>
        </p:spPr>
      </p:pic>
      <p:sp>
        <p:nvSpPr>
          <p:cNvPr id="6" name="矩形 5">
            <a:extLst>
              <a:ext uri="{FF2B5EF4-FFF2-40B4-BE49-F238E27FC236}">
                <a16:creationId xmlns:a16="http://schemas.microsoft.com/office/drawing/2014/main" id="{1E4E3AB1-0589-A237-4121-F82CA7417333}"/>
              </a:ext>
            </a:extLst>
          </p:cNvPr>
          <p:cNvSpPr/>
          <p:nvPr/>
        </p:nvSpPr>
        <p:spPr>
          <a:xfrm>
            <a:off x="1042965" y="2785730"/>
            <a:ext cx="1352905" cy="20485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99AA3C39-4584-0D77-FCFC-BFD7AC7691D6}"/>
              </a:ext>
            </a:extLst>
          </p:cNvPr>
          <p:cNvPicPr>
            <a:picLocks noChangeAspect="1"/>
          </p:cNvPicPr>
          <p:nvPr/>
        </p:nvPicPr>
        <p:blipFill>
          <a:blip r:embed="rId5"/>
          <a:stretch>
            <a:fillRect/>
          </a:stretch>
        </p:blipFill>
        <p:spPr>
          <a:xfrm>
            <a:off x="929104" y="5203194"/>
            <a:ext cx="5020376" cy="590632"/>
          </a:xfrm>
          <a:prstGeom prst="rect">
            <a:avLst/>
          </a:prstGeom>
        </p:spPr>
      </p:pic>
    </p:spTree>
    <p:extLst>
      <p:ext uri="{BB962C8B-B14F-4D97-AF65-F5344CB8AC3E}">
        <p14:creationId xmlns:p14="http://schemas.microsoft.com/office/powerpoint/2010/main" val="13910683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9" name="组合 18">
            <a:extLst>
              <a:ext uri="{FF2B5EF4-FFF2-40B4-BE49-F238E27FC236}">
                <a16:creationId xmlns:a16="http://schemas.microsoft.com/office/drawing/2014/main" id="{D6AF88AF-8690-4EED-BB78-70F6DFC22C2B}"/>
              </a:ext>
            </a:extLst>
          </p:cNvPr>
          <p:cNvGrpSpPr/>
          <p:nvPr/>
        </p:nvGrpSpPr>
        <p:grpSpPr>
          <a:xfrm>
            <a:off x="203760" y="159728"/>
            <a:ext cx="725344" cy="619478"/>
            <a:chOff x="178632" y="159728"/>
            <a:chExt cx="725344" cy="619478"/>
          </a:xfrm>
        </p:grpSpPr>
        <p:sp>
          <p:nvSpPr>
            <p:cNvPr id="20" name="椭圆 19">
              <a:extLst>
                <a:ext uri="{FF2B5EF4-FFF2-40B4-BE49-F238E27FC236}">
                  <a16:creationId xmlns:a16="http://schemas.microsoft.com/office/drawing/2014/main" id="{ED67310B-FB3F-4D06-B8BF-87F4966CB06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C3A336AB-85A1-4B21-8070-FAAE12EF8A8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03</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9CDC6C8E-BB30-4A08-955C-9F0D478ECF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3" name="标题占位符 1">
            <a:extLst>
              <a:ext uri="{FF2B5EF4-FFF2-40B4-BE49-F238E27FC236}">
                <a16:creationId xmlns:a16="http://schemas.microsoft.com/office/drawing/2014/main" id="{F1530D8B-A116-40D5-82DB-AFCEB4A34740}"/>
              </a:ext>
            </a:extLst>
          </p:cNvPr>
          <p:cNvSpPr txBox="1"/>
          <p:nvPr/>
        </p:nvSpPr>
        <p:spPr>
          <a:xfrm>
            <a:off x="1042966" y="140479"/>
            <a:ext cx="2193293"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B8FA3DDB-A29B-6CAB-815C-632BD7C6AE7F}"/>
              </a:ext>
            </a:extLst>
          </p:cNvPr>
          <p:cNvSpPr txBox="1"/>
          <p:nvPr/>
        </p:nvSpPr>
        <p:spPr>
          <a:xfrm>
            <a:off x="660400" y="958043"/>
            <a:ext cx="3422502" cy="461665"/>
          </a:xfrm>
          <a:prstGeom prst="rect">
            <a:avLst/>
          </a:prstGeom>
          <a:noFill/>
        </p:spPr>
        <p:txBody>
          <a:bodyPr wrap="square" rtlCol="0">
            <a:spAutoFit/>
          </a:bodyPr>
          <a:lstStyle/>
          <a:p>
            <a:r>
              <a:rPr lang="zh-CN" altLang="en-US" sz="2400" dirty="0"/>
              <a:t>（</a:t>
            </a:r>
            <a:r>
              <a:rPr lang="en-US" altLang="zh-CN" sz="2400" dirty="0"/>
              <a:t>5</a:t>
            </a:r>
            <a:r>
              <a:rPr lang="zh-CN" altLang="en-US" sz="2400" dirty="0"/>
              <a:t>）掩膜层</a:t>
            </a:r>
            <a:endParaRPr lang="en-US" altLang="zh-CN" sz="2400" dirty="0"/>
          </a:p>
        </p:txBody>
      </p:sp>
      <p:pic>
        <p:nvPicPr>
          <p:cNvPr id="2" name="图片 1">
            <a:extLst>
              <a:ext uri="{FF2B5EF4-FFF2-40B4-BE49-F238E27FC236}">
                <a16:creationId xmlns:a16="http://schemas.microsoft.com/office/drawing/2014/main" id="{9BB3DF19-5D5C-CC7F-A938-A9BDFF3A5D8C}"/>
              </a:ext>
            </a:extLst>
          </p:cNvPr>
          <p:cNvPicPr>
            <a:picLocks noChangeAspect="1"/>
          </p:cNvPicPr>
          <p:nvPr/>
        </p:nvPicPr>
        <p:blipFill>
          <a:blip r:embed="rId4"/>
          <a:stretch>
            <a:fillRect/>
          </a:stretch>
        </p:blipFill>
        <p:spPr>
          <a:xfrm>
            <a:off x="1042966" y="1617337"/>
            <a:ext cx="8849789" cy="3062576"/>
          </a:xfrm>
          <a:prstGeom prst="rect">
            <a:avLst/>
          </a:prstGeom>
        </p:spPr>
      </p:pic>
      <p:sp>
        <p:nvSpPr>
          <p:cNvPr id="5" name="矩形 4">
            <a:extLst>
              <a:ext uri="{FF2B5EF4-FFF2-40B4-BE49-F238E27FC236}">
                <a16:creationId xmlns:a16="http://schemas.microsoft.com/office/drawing/2014/main" id="{6AC764DD-30CB-5006-9766-C86605BE9CBE}"/>
              </a:ext>
            </a:extLst>
          </p:cNvPr>
          <p:cNvSpPr/>
          <p:nvPr/>
        </p:nvSpPr>
        <p:spPr>
          <a:xfrm>
            <a:off x="2371651" y="1617337"/>
            <a:ext cx="7521104" cy="307621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097B60FA-C927-D027-8198-BC04AE28A974}"/>
              </a:ext>
            </a:extLst>
          </p:cNvPr>
          <p:cNvPicPr>
            <a:picLocks noChangeAspect="1"/>
          </p:cNvPicPr>
          <p:nvPr/>
        </p:nvPicPr>
        <p:blipFill>
          <a:blip r:embed="rId5"/>
          <a:stretch>
            <a:fillRect/>
          </a:stretch>
        </p:blipFill>
        <p:spPr>
          <a:xfrm>
            <a:off x="4091305" y="5240663"/>
            <a:ext cx="2753109" cy="543001"/>
          </a:xfrm>
          <a:prstGeom prst="rect">
            <a:avLst/>
          </a:prstGeom>
        </p:spPr>
      </p:pic>
    </p:spTree>
    <p:extLst>
      <p:ext uri="{BB962C8B-B14F-4D97-AF65-F5344CB8AC3E}">
        <p14:creationId xmlns:p14="http://schemas.microsoft.com/office/powerpoint/2010/main" val="32662778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9" name="组合 18">
            <a:extLst>
              <a:ext uri="{FF2B5EF4-FFF2-40B4-BE49-F238E27FC236}">
                <a16:creationId xmlns:a16="http://schemas.microsoft.com/office/drawing/2014/main" id="{D6AF88AF-8690-4EED-BB78-70F6DFC22C2B}"/>
              </a:ext>
            </a:extLst>
          </p:cNvPr>
          <p:cNvGrpSpPr/>
          <p:nvPr/>
        </p:nvGrpSpPr>
        <p:grpSpPr>
          <a:xfrm>
            <a:off x="203760" y="159728"/>
            <a:ext cx="725344" cy="619478"/>
            <a:chOff x="178632" y="159728"/>
            <a:chExt cx="725344" cy="619478"/>
          </a:xfrm>
        </p:grpSpPr>
        <p:sp>
          <p:nvSpPr>
            <p:cNvPr id="20" name="椭圆 19">
              <a:extLst>
                <a:ext uri="{FF2B5EF4-FFF2-40B4-BE49-F238E27FC236}">
                  <a16:creationId xmlns:a16="http://schemas.microsoft.com/office/drawing/2014/main" id="{ED67310B-FB3F-4D06-B8BF-87F4966CB06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C3A336AB-85A1-4B21-8070-FAAE12EF8A8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9CDC6C8E-BB30-4A08-955C-9F0D478ECF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3" name="标题占位符 1">
            <a:extLst>
              <a:ext uri="{FF2B5EF4-FFF2-40B4-BE49-F238E27FC236}">
                <a16:creationId xmlns:a16="http://schemas.microsoft.com/office/drawing/2014/main" id="{F1530D8B-A116-40D5-82DB-AFCEB4A34740}"/>
              </a:ext>
            </a:extLst>
          </p:cNvPr>
          <p:cNvSpPr txBox="1"/>
          <p:nvPr/>
        </p:nvSpPr>
        <p:spPr>
          <a:xfrm>
            <a:off x="1042966" y="140479"/>
            <a:ext cx="2193293"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B8FA3DDB-A29B-6CAB-815C-632BD7C6AE7F}"/>
              </a:ext>
            </a:extLst>
          </p:cNvPr>
          <p:cNvSpPr txBox="1"/>
          <p:nvPr/>
        </p:nvSpPr>
        <p:spPr>
          <a:xfrm>
            <a:off x="660400" y="958043"/>
            <a:ext cx="3422502" cy="461665"/>
          </a:xfrm>
          <a:prstGeom prst="rect">
            <a:avLst/>
          </a:prstGeom>
          <a:noFill/>
        </p:spPr>
        <p:txBody>
          <a:bodyPr wrap="square" rtlCol="0">
            <a:spAutoFit/>
          </a:bodyPr>
          <a:lstStyle/>
          <a:p>
            <a:r>
              <a:rPr lang="zh-CN" altLang="en-US" sz="2400" dirty="0"/>
              <a:t>（</a:t>
            </a:r>
            <a:r>
              <a:rPr lang="en-US" altLang="zh-CN" sz="2400" dirty="0"/>
              <a:t>6</a:t>
            </a:r>
            <a:r>
              <a:rPr lang="zh-CN" altLang="en-US" sz="2400" dirty="0"/>
              <a:t>）</a:t>
            </a:r>
            <a:r>
              <a:rPr lang="en-US" altLang="zh-CN" sz="2400" dirty="0"/>
              <a:t>Loss</a:t>
            </a:r>
          </a:p>
        </p:txBody>
      </p:sp>
      <p:pic>
        <p:nvPicPr>
          <p:cNvPr id="6" name="图片 5">
            <a:extLst>
              <a:ext uri="{FF2B5EF4-FFF2-40B4-BE49-F238E27FC236}">
                <a16:creationId xmlns:a16="http://schemas.microsoft.com/office/drawing/2014/main" id="{0C51DED1-F21C-ACC0-CBD4-F2DFBB17168C}"/>
              </a:ext>
            </a:extLst>
          </p:cNvPr>
          <p:cNvPicPr>
            <a:picLocks noChangeAspect="1"/>
          </p:cNvPicPr>
          <p:nvPr/>
        </p:nvPicPr>
        <p:blipFill>
          <a:blip r:embed="rId4"/>
          <a:stretch>
            <a:fillRect/>
          </a:stretch>
        </p:blipFill>
        <p:spPr>
          <a:xfrm>
            <a:off x="851338" y="1937647"/>
            <a:ext cx="4904990" cy="3189748"/>
          </a:xfrm>
          <a:prstGeom prst="rect">
            <a:avLst/>
          </a:prstGeom>
        </p:spPr>
      </p:pic>
      <p:pic>
        <p:nvPicPr>
          <p:cNvPr id="8" name="图片 7">
            <a:extLst>
              <a:ext uri="{FF2B5EF4-FFF2-40B4-BE49-F238E27FC236}">
                <a16:creationId xmlns:a16="http://schemas.microsoft.com/office/drawing/2014/main" id="{47CF6ABB-1358-6492-C296-D0B1CC9F1282}"/>
              </a:ext>
            </a:extLst>
          </p:cNvPr>
          <p:cNvPicPr>
            <a:picLocks noChangeAspect="1"/>
          </p:cNvPicPr>
          <p:nvPr/>
        </p:nvPicPr>
        <p:blipFill>
          <a:blip r:embed="rId5"/>
          <a:stretch>
            <a:fillRect/>
          </a:stretch>
        </p:blipFill>
        <p:spPr>
          <a:xfrm>
            <a:off x="6048481" y="1986291"/>
            <a:ext cx="5147405" cy="2728362"/>
          </a:xfrm>
          <a:prstGeom prst="rect">
            <a:avLst/>
          </a:prstGeom>
        </p:spPr>
      </p:pic>
    </p:spTree>
    <p:extLst>
      <p:ext uri="{BB962C8B-B14F-4D97-AF65-F5344CB8AC3E}">
        <p14:creationId xmlns:p14="http://schemas.microsoft.com/office/powerpoint/2010/main" val="8604908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1" name="直接连接符 50"/>
          <p:cNvCxnSpPr/>
          <p:nvPr/>
        </p:nvCxnSpPr>
        <p:spPr>
          <a:xfrm>
            <a:off x="660400" y="760413"/>
            <a:ext cx="10858500" cy="0"/>
          </a:xfrm>
          <a:prstGeom prst="line">
            <a:avLst/>
          </a:prstGeom>
          <a:noFill/>
          <a:ln w="22225" cap="flat" cmpd="sng" algn="ctr">
            <a:solidFill>
              <a:srgbClr val="1C6299"/>
            </a:solidFill>
            <a:prstDash val="solid"/>
            <a:miter lim="800000"/>
          </a:ln>
          <a:effectLst/>
        </p:spPr>
      </p:cxnSp>
      <p:sp>
        <p:nvSpPr>
          <p:cNvPr id="52" name="标题占位符 1"/>
          <p:cNvSpPr txBox="1"/>
          <p:nvPr/>
        </p:nvSpPr>
        <p:spPr>
          <a:xfrm>
            <a:off x="965200" y="-100014"/>
            <a:ext cx="5435600" cy="817564"/>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59" name="文本框 58"/>
          <p:cNvSpPr txBox="1"/>
          <p:nvPr/>
        </p:nvSpPr>
        <p:spPr>
          <a:xfrm>
            <a:off x="660400" y="6583649"/>
            <a:ext cx="1941557" cy="246221"/>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000" b="0" i="0" u="none" strike="noStrike" kern="1200" cap="none" spc="600" normalizeH="0" baseline="0" noProof="0" dirty="0">
                <a:ln>
                  <a:noFill/>
                </a:ln>
                <a:solidFill>
                  <a:prstClr val="white"/>
                </a:solidFill>
                <a:effectLst/>
                <a:uLnTx/>
                <a:uFillTx/>
                <a:cs typeface="+mn-ea"/>
                <a:sym typeface="+mn-lt"/>
              </a:rPr>
              <a:t>自强不息 厚德载物</a:t>
            </a:r>
          </a:p>
        </p:txBody>
      </p:sp>
      <p:pic>
        <p:nvPicPr>
          <p:cNvPr id="61" name="图片 6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724913" y="176378"/>
            <a:ext cx="1897854" cy="555905"/>
          </a:xfrm>
          <a:prstGeom prst="rect">
            <a:avLst/>
          </a:prstGeom>
        </p:spPr>
      </p:pic>
      <p:sp>
        <p:nvSpPr>
          <p:cNvPr id="62" name="矩形 61"/>
          <p:cNvSpPr/>
          <p:nvPr/>
        </p:nvSpPr>
        <p:spPr>
          <a:xfrm>
            <a:off x="0" y="6570000"/>
            <a:ext cx="12192000" cy="288000"/>
          </a:xfrm>
          <a:prstGeom prst="rect">
            <a:avLst/>
          </a:prstGeom>
          <a:solidFill>
            <a:srgbClr val="1C629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cs typeface="+mn-ea"/>
              <a:sym typeface="+mn-lt"/>
            </a:endParaRPr>
          </a:p>
        </p:txBody>
      </p:sp>
      <p:sp>
        <p:nvSpPr>
          <p:cNvPr id="63" name="文本框 62"/>
          <p:cNvSpPr txBox="1"/>
          <p:nvPr/>
        </p:nvSpPr>
        <p:spPr>
          <a:xfrm>
            <a:off x="594090" y="6583649"/>
            <a:ext cx="2031325" cy="246221"/>
          </a:xfrm>
          <a:prstGeom prst="rect">
            <a:avLst/>
          </a:prstGeom>
          <a:noFill/>
        </p:spPr>
        <p:txBody>
          <a:bodyPr wrap="none" rtlCol="0">
            <a:spAutoFit/>
          </a:bodyPr>
          <a:lstStyle/>
          <a:p>
            <a:pPr lvl="0">
              <a:defRPr/>
            </a:pPr>
            <a:r>
              <a:rPr lang="zh-CN" altLang="en-US" sz="1000" spc="600" dirty="0">
                <a:solidFill>
                  <a:prstClr val="white"/>
                </a:solidFill>
                <a:cs typeface="+mn-ea"/>
                <a:sym typeface="+mn-lt"/>
              </a:rPr>
              <a:t>知行合一、经世致用</a:t>
            </a:r>
            <a:endParaRPr kumimoji="0" lang="zh-CN" altLang="en-US" sz="1000" b="0" i="0" u="none" strike="noStrike" kern="1200" cap="none" spc="600" normalizeH="0" baseline="0" noProof="0" dirty="0">
              <a:ln>
                <a:noFill/>
              </a:ln>
              <a:solidFill>
                <a:prstClr val="white"/>
              </a:solidFill>
              <a:effectLst/>
              <a:uLnTx/>
              <a:uFillTx/>
              <a:cs typeface="+mn-ea"/>
              <a:sym typeface="+mn-lt"/>
            </a:endParaRPr>
          </a:p>
        </p:txBody>
      </p:sp>
      <p:sp>
        <p:nvSpPr>
          <p:cNvPr id="64" name="文本框 63"/>
          <p:cNvSpPr txBox="1"/>
          <p:nvPr/>
        </p:nvSpPr>
        <p:spPr>
          <a:xfrm>
            <a:off x="9137792" y="6583649"/>
            <a:ext cx="2484975" cy="246221"/>
          </a:xfrm>
          <a:prstGeom prst="rect">
            <a:avLst/>
          </a:prstGeom>
          <a:noFill/>
        </p:spPr>
        <p:txBody>
          <a:bodyPr wrap="none" rtlCol="0">
            <a:spAutoFit/>
          </a:bodyPr>
          <a:lstStyle/>
          <a:p>
            <a:pPr lvl="0" algn="r">
              <a:defRPr/>
            </a:pPr>
            <a:r>
              <a:rPr lang="en-US" altLang="zh-CN" sz="1000" spc="300" dirty="0">
                <a:solidFill>
                  <a:prstClr val="white"/>
                </a:solidFill>
                <a:cs typeface="+mn-ea"/>
                <a:sym typeface="+mn-lt"/>
              </a:rPr>
              <a:t>Central South University</a:t>
            </a:r>
            <a:endParaRPr kumimoji="0" lang="zh-CN" altLang="en-US" sz="1000" b="0" i="0" u="none" strike="noStrike" kern="1200" cap="none" spc="300" normalizeH="0" baseline="0" noProof="0" dirty="0">
              <a:ln>
                <a:noFill/>
              </a:ln>
              <a:solidFill>
                <a:prstClr val="white"/>
              </a:solidFill>
              <a:effectLst/>
              <a:uLnTx/>
              <a:uFillTx/>
              <a:cs typeface="+mn-ea"/>
              <a:sym typeface="+mn-lt"/>
            </a:endParaRPr>
          </a:p>
        </p:txBody>
      </p:sp>
      <p:grpSp>
        <p:nvGrpSpPr>
          <p:cNvPr id="19" name="组合 18">
            <a:extLst>
              <a:ext uri="{FF2B5EF4-FFF2-40B4-BE49-F238E27FC236}">
                <a16:creationId xmlns:a16="http://schemas.microsoft.com/office/drawing/2014/main" id="{D6AF88AF-8690-4EED-BB78-70F6DFC22C2B}"/>
              </a:ext>
            </a:extLst>
          </p:cNvPr>
          <p:cNvGrpSpPr/>
          <p:nvPr/>
        </p:nvGrpSpPr>
        <p:grpSpPr>
          <a:xfrm>
            <a:off x="203760" y="159728"/>
            <a:ext cx="725344" cy="619478"/>
            <a:chOff x="178632" y="159728"/>
            <a:chExt cx="725344" cy="619478"/>
          </a:xfrm>
        </p:grpSpPr>
        <p:sp>
          <p:nvSpPr>
            <p:cNvPr id="20" name="椭圆 19">
              <a:extLst>
                <a:ext uri="{FF2B5EF4-FFF2-40B4-BE49-F238E27FC236}">
                  <a16:creationId xmlns:a16="http://schemas.microsoft.com/office/drawing/2014/main" id="{ED67310B-FB3F-4D06-B8BF-87F4966CB067}"/>
                </a:ext>
              </a:extLst>
            </p:cNvPr>
            <p:cNvSpPr/>
            <p:nvPr/>
          </p:nvSpPr>
          <p:spPr>
            <a:xfrm>
              <a:off x="358210" y="159728"/>
              <a:ext cx="468000" cy="468000"/>
            </a:xfrm>
            <a:prstGeom prst="ellipse">
              <a:avLst/>
            </a:prstGeom>
            <a:gradFill>
              <a:gsLst>
                <a:gs pos="0">
                  <a:srgbClr val="1C6299"/>
                </a:gs>
                <a:gs pos="100000">
                  <a:srgbClr val="5C307D">
                    <a:alpha val="90000"/>
                  </a:srgbClr>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sp>
          <p:nvSpPr>
            <p:cNvPr id="21" name="文本框 20">
              <a:extLst>
                <a:ext uri="{FF2B5EF4-FFF2-40B4-BE49-F238E27FC236}">
                  <a16:creationId xmlns:a16="http://schemas.microsoft.com/office/drawing/2014/main" id="{C3A336AB-85A1-4B21-8070-FAAE12EF8A86}"/>
                </a:ext>
              </a:extLst>
            </p:cNvPr>
            <p:cNvSpPr txBox="1"/>
            <p:nvPr/>
          </p:nvSpPr>
          <p:spPr>
            <a:xfrm>
              <a:off x="230876" y="233483"/>
              <a:ext cx="673100"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1600" b="0" i="1" u="none" strike="noStrike" kern="1200" cap="none" spc="0" normalizeH="0" baseline="0" noProof="0" dirty="0">
                  <a:ln>
                    <a:noFill/>
                  </a:ln>
                  <a:solidFill>
                    <a:prstClr val="white"/>
                  </a:solidFill>
                  <a:effectLst/>
                  <a:uLnTx/>
                  <a:uFillTx/>
                  <a:latin typeface="微软雅黑" panose="020B0503020204020204" pitchFamily="34" charset="-122"/>
                  <a:ea typeface="微软雅黑" panose="020B0503020204020204" pitchFamily="34" charset="-122"/>
                  <a:cs typeface="+mn-cs"/>
                </a:rPr>
                <a:t>04</a:t>
              </a:r>
              <a:endParaRPr kumimoji="0" lang="zh-CN" altLang="en-US" sz="1600" b="0" i="1" u="none" strike="noStrike" kern="1200" cap="none" spc="0" normalizeH="0" baseline="0" noProof="0" dirty="0">
                <a:ln>
                  <a:noFill/>
                </a:ln>
                <a:solidFill>
                  <a:prstClr val="white"/>
                </a:solidFill>
                <a:effectLst/>
                <a:uLnTx/>
                <a:uFillTx/>
                <a:cs typeface="+mn-ea"/>
                <a:sym typeface="+mn-lt"/>
              </a:endParaRPr>
            </a:p>
          </p:txBody>
        </p:sp>
        <p:sp>
          <p:nvSpPr>
            <p:cNvPr id="22" name="椭圆 21">
              <a:extLst>
                <a:ext uri="{FF2B5EF4-FFF2-40B4-BE49-F238E27FC236}">
                  <a16:creationId xmlns:a16="http://schemas.microsoft.com/office/drawing/2014/main" id="{9CDC6C8E-BB30-4A08-955C-9F0D478ECF66}"/>
                </a:ext>
              </a:extLst>
            </p:cNvPr>
            <p:cNvSpPr/>
            <p:nvPr/>
          </p:nvSpPr>
          <p:spPr>
            <a:xfrm>
              <a:off x="178632" y="602993"/>
              <a:ext cx="176213" cy="176213"/>
            </a:xfrm>
            <a:prstGeom prst="ellipse">
              <a:avLst/>
            </a:prstGeom>
            <a:gradFill>
              <a:gsLst>
                <a:gs pos="0">
                  <a:srgbClr val="1C6299"/>
                </a:gs>
                <a:gs pos="100000">
                  <a:srgbClr val="5C307D">
                    <a:alpha val="90000"/>
                  </a:srgb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200" b="0" i="1" u="none" strike="noStrike" kern="1200" cap="none" spc="0" normalizeH="0" baseline="0" noProof="0" dirty="0">
                <a:ln>
                  <a:noFill/>
                </a:ln>
                <a:solidFill>
                  <a:prstClr val="white"/>
                </a:solidFill>
                <a:effectLst/>
                <a:uLnTx/>
                <a:uFillTx/>
                <a:cs typeface="+mn-ea"/>
                <a:sym typeface="+mn-lt"/>
              </a:endParaRPr>
            </a:p>
          </p:txBody>
        </p:sp>
      </p:grpSp>
      <p:sp>
        <p:nvSpPr>
          <p:cNvPr id="23" name="标题占位符 1">
            <a:extLst>
              <a:ext uri="{FF2B5EF4-FFF2-40B4-BE49-F238E27FC236}">
                <a16:creationId xmlns:a16="http://schemas.microsoft.com/office/drawing/2014/main" id="{F1530D8B-A116-40D5-82DB-AFCEB4A34740}"/>
              </a:ext>
            </a:extLst>
          </p:cNvPr>
          <p:cNvSpPr txBox="1"/>
          <p:nvPr/>
        </p:nvSpPr>
        <p:spPr>
          <a:xfrm>
            <a:off x="1042966" y="140479"/>
            <a:ext cx="2193293" cy="506497"/>
          </a:xfrm>
          <a:prstGeom prst="rect">
            <a:avLst/>
          </a:prstGeom>
          <a:ln>
            <a:noFill/>
          </a:ln>
        </p:spPr>
        <p:txBody>
          <a:bodyPr vert="horz" lIns="0" tIns="45720" rIns="91440" bIns="45720" rtlCol="0" anchor="b" anchorCtr="0">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defRPr/>
            </a:pPr>
            <a:r>
              <a:rPr lang="en-US" altLang="zh-CN" sz="2600" b="1" noProof="0" dirty="0">
                <a:ln>
                  <a:noFill/>
                </a:ln>
                <a:solidFill>
                  <a:sysClr val="windowText" lastClr="000000"/>
                </a:solidFill>
                <a:effectLst/>
                <a:uLnTx/>
                <a:uFillTx/>
                <a:latin typeface="Arial" panose="020B0604020202020204"/>
                <a:ea typeface="微软雅黑" panose="020B0503020204020204" pitchFamily="34" charset="-122"/>
                <a:sym typeface="+mn-ea"/>
              </a:rPr>
              <a:t>Methodology</a:t>
            </a:r>
            <a:endParaRPr kumimoji="0" lang="zh-CN" altLang="en-US" sz="2600" b="1" i="0" u="none" strike="noStrike" kern="1200" cap="none" spc="0" normalizeH="0" baseline="0" noProof="0" dirty="0">
              <a:ln>
                <a:noFill/>
              </a:ln>
              <a:solidFill>
                <a:sysClr val="windowText" lastClr="000000"/>
              </a:solidFill>
              <a:effectLst/>
              <a:uLnTx/>
              <a:uFillTx/>
              <a:latin typeface="+mn-lt"/>
              <a:ea typeface="+mn-ea"/>
              <a:cs typeface="+mn-ea"/>
              <a:sym typeface="+mn-lt"/>
            </a:endParaRPr>
          </a:p>
        </p:txBody>
      </p:sp>
      <p:sp>
        <p:nvSpPr>
          <p:cNvPr id="3" name="文本框 2">
            <a:extLst>
              <a:ext uri="{FF2B5EF4-FFF2-40B4-BE49-F238E27FC236}">
                <a16:creationId xmlns:a16="http://schemas.microsoft.com/office/drawing/2014/main" id="{B8FA3DDB-A29B-6CAB-815C-632BD7C6AE7F}"/>
              </a:ext>
            </a:extLst>
          </p:cNvPr>
          <p:cNvSpPr txBox="1"/>
          <p:nvPr/>
        </p:nvSpPr>
        <p:spPr>
          <a:xfrm>
            <a:off x="660400" y="958043"/>
            <a:ext cx="3422502" cy="461665"/>
          </a:xfrm>
          <a:prstGeom prst="rect">
            <a:avLst/>
          </a:prstGeom>
          <a:noFill/>
        </p:spPr>
        <p:txBody>
          <a:bodyPr wrap="square" rtlCol="0">
            <a:spAutoFit/>
          </a:bodyPr>
          <a:lstStyle/>
          <a:p>
            <a:r>
              <a:rPr lang="zh-CN" altLang="en-US" sz="2400" dirty="0"/>
              <a:t>（</a:t>
            </a:r>
            <a:r>
              <a:rPr lang="en-US" altLang="zh-CN" sz="2400" dirty="0"/>
              <a:t>7</a:t>
            </a:r>
            <a:r>
              <a:rPr lang="zh-CN" altLang="en-US" sz="2400" dirty="0"/>
              <a:t>）</a:t>
            </a:r>
            <a:r>
              <a:rPr lang="en-US" altLang="zh-CN" sz="2400" dirty="0"/>
              <a:t>Loss</a:t>
            </a:r>
          </a:p>
        </p:txBody>
      </p:sp>
      <p:pic>
        <p:nvPicPr>
          <p:cNvPr id="6" name="图片 5">
            <a:extLst>
              <a:ext uri="{FF2B5EF4-FFF2-40B4-BE49-F238E27FC236}">
                <a16:creationId xmlns:a16="http://schemas.microsoft.com/office/drawing/2014/main" id="{027D0B3A-EFA7-08D9-EA8E-FF8502E1ABB4}"/>
              </a:ext>
            </a:extLst>
          </p:cNvPr>
          <p:cNvPicPr>
            <a:picLocks noChangeAspect="1"/>
          </p:cNvPicPr>
          <p:nvPr/>
        </p:nvPicPr>
        <p:blipFill>
          <a:blip r:embed="rId4"/>
          <a:stretch>
            <a:fillRect/>
          </a:stretch>
        </p:blipFill>
        <p:spPr>
          <a:xfrm>
            <a:off x="5854995" y="2027108"/>
            <a:ext cx="5767772" cy="781159"/>
          </a:xfrm>
          <a:prstGeom prst="rect">
            <a:avLst/>
          </a:prstGeom>
        </p:spPr>
      </p:pic>
      <p:pic>
        <p:nvPicPr>
          <p:cNvPr id="10" name="图片 9">
            <a:extLst>
              <a:ext uri="{FF2B5EF4-FFF2-40B4-BE49-F238E27FC236}">
                <a16:creationId xmlns:a16="http://schemas.microsoft.com/office/drawing/2014/main" id="{DE11F9EC-10F1-9304-3537-BB58912DFD8E}"/>
              </a:ext>
            </a:extLst>
          </p:cNvPr>
          <p:cNvPicPr>
            <a:picLocks noChangeAspect="1"/>
          </p:cNvPicPr>
          <p:nvPr/>
        </p:nvPicPr>
        <p:blipFill>
          <a:blip r:embed="rId5"/>
          <a:stretch>
            <a:fillRect/>
          </a:stretch>
        </p:blipFill>
        <p:spPr>
          <a:xfrm>
            <a:off x="379973" y="1971379"/>
            <a:ext cx="5147405" cy="2728362"/>
          </a:xfrm>
          <a:prstGeom prst="rect">
            <a:avLst/>
          </a:prstGeom>
        </p:spPr>
      </p:pic>
      <p:pic>
        <p:nvPicPr>
          <p:cNvPr id="12" name="图片 11">
            <a:extLst>
              <a:ext uri="{FF2B5EF4-FFF2-40B4-BE49-F238E27FC236}">
                <a16:creationId xmlns:a16="http://schemas.microsoft.com/office/drawing/2014/main" id="{A45017A2-0E1D-F7DA-CF92-53AB3082DC7E}"/>
              </a:ext>
            </a:extLst>
          </p:cNvPr>
          <p:cNvPicPr>
            <a:picLocks noChangeAspect="1"/>
          </p:cNvPicPr>
          <p:nvPr/>
        </p:nvPicPr>
        <p:blipFill>
          <a:blip r:embed="rId6"/>
          <a:stretch>
            <a:fillRect/>
          </a:stretch>
        </p:blipFill>
        <p:spPr>
          <a:xfrm>
            <a:off x="5770536" y="3488644"/>
            <a:ext cx="4143953" cy="1228896"/>
          </a:xfrm>
          <a:prstGeom prst="rect">
            <a:avLst/>
          </a:prstGeom>
        </p:spPr>
      </p:pic>
    </p:spTree>
    <p:extLst>
      <p:ext uri="{BB962C8B-B14F-4D97-AF65-F5344CB8AC3E}">
        <p14:creationId xmlns:p14="http://schemas.microsoft.com/office/powerpoint/2010/main" val="337754585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advTm="3000">
        <p159:morph option="byObject"/>
      </p:transition>
    </mc:Choice>
    <mc:Fallback xmlns="">
      <p:transition spd="slow" advTm="3000">
        <p:fade/>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wbeyijpg">
      <a:majorFont>
        <a:latin typeface="Times New Roman" panose="020F0302020204030204"/>
        <a:ea typeface="微软雅黑"/>
        <a:cs typeface=""/>
      </a:majorFont>
      <a:minorFont>
        <a:latin typeface="Times New Roman" panose="020F0502020204030204"/>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4-2</Template>
  <TotalTime>18067</TotalTime>
  <Words>1200</Words>
  <Application>Microsoft Office PowerPoint</Application>
  <PresentationFormat>宽屏</PresentationFormat>
  <Paragraphs>150</Paragraphs>
  <Slides>17</Slides>
  <Notes>16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17</vt:i4>
      </vt:variant>
    </vt:vector>
  </HeadingPairs>
  <TitlesOfParts>
    <vt:vector size="25" baseType="lpstr">
      <vt:lpstr>-apple-system</vt:lpstr>
      <vt:lpstr>ui-sans-serif</vt:lpstr>
      <vt:lpstr>等线</vt:lpstr>
      <vt:lpstr>微软雅黑</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won gary</dc:creator>
  <cp:lastModifiedBy>津华 张</cp:lastModifiedBy>
  <cp:revision>1151</cp:revision>
  <dcterms:created xsi:type="dcterms:W3CDTF">2022-04-19T02:24:36Z</dcterms:created>
  <dcterms:modified xsi:type="dcterms:W3CDTF">2024-12-14T01:31:17Z</dcterms:modified>
</cp:coreProperties>
</file>