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4" r:id="rId9"/>
    <p:sldId id="263" r:id="rId10"/>
    <p:sldId id="265" r:id="rId11"/>
    <p:sldId id="267" r:id="rId12"/>
    <p:sldId id="268" r:id="rId13"/>
    <p:sldId id="269" r:id="rId14"/>
    <p:sldId id="282" r:id="rId15"/>
    <p:sldId id="271" r:id="rId16"/>
    <p:sldId id="283" r:id="rId17"/>
    <p:sldId id="284" r:id="rId18"/>
    <p:sldId id="285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4A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7" autoAdjust="0"/>
  </p:normalViewPr>
  <p:slideViewPr>
    <p:cSldViewPr snapToGrid="0" showGuides="1">
      <p:cViewPr varScale="1">
        <p:scale>
          <a:sx n="91" d="100"/>
          <a:sy n="91" d="100"/>
        </p:scale>
        <p:origin x="120" y="498"/>
      </p:cViewPr>
      <p:guideLst>
        <p:guide orient="horz" pos="2160"/>
        <p:guide pos="3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9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w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11085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80915" y="0"/>
            <a:ext cx="31108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191706" y="153527"/>
            <a:ext cx="2123437" cy="2123436"/>
          </a:xfrm>
          <a:prstGeom prst="ellipse">
            <a:avLst/>
          </a:prstGeom>
          <a:gradFill flip="none" rotWithShape="1">
            <a:gsLst>
              <a:gs pos="0">
                <a:srgbClr val="BFBFBF"/>
              </a:gs>
              <a:gs pos="52000">
                <a:srgbClr val="FFFFFF"/>
              </a:gs>
              <a:gs pos="100000">
                <a:srgbClr val="0070C0">
                  <a:tint val="0"/>
                </a:srgbClr>
              </a:gs>
            </a:gsLst>
            <a:lin ang="2700000" scaled="1"/>
            <a:tileRect/>
          </a:gradFill>
          <a:ln w="73025" cap="flat" cmpd="sng" algn="ctr">
            <a:solidFill>
              <a:srgbClr val="F2F2F2"/>
            </a:solidFill>
            <a:prstDash val="solid"/>
          </a:ln>
          <a:effectLst>
            <a:outerShdw blurRad="190500" dist="254000" dir="2699985" rotWithShape="0">
              <a:scrgbClr r="0" g="0" b="0">
                <a:alpha val="23000"/>
              </a:sc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rgbClr val="000000"/>
              </a:solidFill>
              <a:latin typeface="Impact" panose="020B0806030902050204"/>
              <a:ea typeface="方正姚体" panose="02010601030101010101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66" y="271986"/>
            <a:ext cx="2005547" cy="200554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156861" y="5056131"/>
            <a:ext cx="459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来源：</a:t>
            </a:r>
            <a:r>
              <a:rPr lang="en-US" altLang="zh-CN" sz="2400" dirty="0"/>
              <a:t>ICCV 2023</a:t>
            </a:r>
            <a:endParaRPr lang="zh-CN" altLang="en-US" sz="2400" dirty="0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05" y="2557780"/>
            <a:ext cx="8107045" cy="229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 animBg="1"/>
      <p:bldP spid="4" grpId="1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93082" y="2838015"/>
            <a:ext cx="320511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和结果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862931" y="250266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31018" y="2325834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endCxn id="28" idx="1"/>
          </p:cNvCxnSpPr>
          <p:nvPr/>
        </p:nvCxnSpPr>
        <p:spPr>
          <a:xfrm flipH="1">
            <a:off x="7878196" y="2610667"/>
            <a:ext cx="38735" cy="18764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486140" y="4118610"/>
            <a:ext cx="224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862931" y="447088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97785" y="3573780"/>
            <a:ext cx="3795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 and Results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" grpId="0" animBg="1"/>
      <p:bldP spid="10" grpId="1" animBg="1"/>
      <p:bldP spid="11" grpId="0"/>
      <p:bldP spid="13" grpId="0" animBg="1"/>
      <p:bldP spid="13" grpId="1" animBg="1"/>
      <p:bldP spid="13" grpId="2" bldLvl="0" animBg="1"/>
      <p:bldP spid="21" grpId="0"/>
      <p:bldP spid="21" grpId="1"/>
      <p:bldP spid="26" grpId="0"/>
      <p:bldP spid="28" grpId="0" bldLvl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7890" y="264160"/>
            <a:ext cx="4897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数据集（MegaMedical）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8080" y="1511935"/>
            <a:ext cx="89249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一个广泛的开放获取医学分割数据集，包括各种解剖结构，成像模式和标签。有广泛的生物医学领域，如眼睛，肺，脊椎，白色血细胞，腹部和大脑等等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1148080" y="2179955"/>
            <a:ext cx="8326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组成：53个数据集，涵盖26个医学领域和16种成像模式。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054735" y="3246755"/>
            <a:ext cx="85293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对原始数据集、处理后的图像和标签地图等各种格式的数据进行标准化。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用合成分割任务扩展训练数据。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1148080" y="3952240"/>
            <a:ext cx="84359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对于每个数据集d，我们分别用60%、20%和20%的比例构建三个不相交的分割d = {dsupport，ddev，dtest}。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926465" y="4735830"/>
            <a:ext cx="882396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/>
            <a:r>
              <a:rPr lang="zh-CN" altLang="en-US" sz="2400" b="1"/>
              <a:t>评估所用数据集：</a:t>
            </a:r>
            <a:endParaRPr lang="zh-CN" altLang="en-US" sz="2400" b="1"/>
          </a:p>
          <a:p>
            <a:pPr marL="285750" indent="-285750" algn="just" fontAlgn="auto">
              <a:buFont typeface="Wingdings" panose="05000000000000000000" charset="0"/>
              <a:buChar char="Ø"/>
            </a:pPr>
            <a:r>
              <a:rPr lang="zh-CN" altLang="en-US"/>
              <a:t>包含训练数据集解剖结构：ACDC 和SCD（心脏）和STARE（视网膜血管），</a:t>
            </a:r>
            <a:endParaRPr lang="zh-CN" altLang="en-US"/>
          </a:p>
          <a:p>
            <a:pPr marL="285750" indent="-285750" algn="just" fontAlgn="auto">
              <a:buFont typeface="Wingdings" panose="05000000000000000000" charset="0"/>
              <a:buChar char="Ø"/>
            </a:pPr>
            <a:r>
              <a:rPr lang="zh-CN" altLang="en-US"/>
              <a:t>数据集未涵盖的解剖结构：PanDental（下颌骨），SpineWeb （椎骨）和WBC （白色血细胞）。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5830" y="10515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数据集：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926465" y="26822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数据处理：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5" y="975995"/>
            <a:ext cx="3905885" cy="2797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9360" y="1291590"/>
            <a:ext cx="41757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解决未知数据集任务方面的有效性</a:t>
            </a:r>
            <a:endParaRPr lang="zh-CN" altLang="en-US" sz="20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5" y="3766185"/>
            <a:ext cx="9596755" cy="23990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26540" y="193040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相比于其他模型，参数较少，运行时间小，</a:t>
            </a:r>
            <a:r>
              <a:rPr lang="en-US" altLang="zh-CN" sz="2000"/>
              <a:t>Dice</a:t>
            </a:r>
            <a:r>
              <a:rPr lang="zh-CN" altLang="en-US" sz="2000"/>
              <a:t>分数较高。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眼底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图像分割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20" y="1051560"/>
            <a:ext cx="7117080" cy="55327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82335" y="1055370"/>
            <a:ext cx="650875" cy="330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7795" y="1051560"/>
            <a:ext cx="650875" cy="330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03995" y="1106170"/>
            <a:ext cx="650875" cy="330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02825" y="1106170"/>
            <a:ext cx="650875" cy="330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165" y="1182370"/>
            <a:ext cx="650875" cy="20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7090" y="2306320"/>
            <a:ext cx="29584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/>
            <a:r>
              <a:rPr lang="zh-CN" altLang="en-US" sz="2000"/>
              <a:t>UniverSeg产生的分割比任何其他少数分割任务更接近监督基线的分割，特别是在SpineWeb或STARE等具有挑战性的数据集中。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眼底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图像分割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08000" y="52463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364615" y="130111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任务数量和多样性对模型分割质量的影响</a:t>
            </a:r>
            <a:endParaRPr lang="zh-CN" altLang="en-US" sz="20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35" y="2007870"/>
            <a:ext cx="3337560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4615" y="5478780"/>
            <a:ext cx="4164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训练任务越多，性能</a:t>
            </a:r>
            <a:r>
              <a:rPr lang="zh-CN" altLang="en-US"/>
              <a:t>越好；</a:t>
            </a:r>
            <a:endParaRPr lang="zh-CN" altLang="en-US"/>
          </a:p>
          <a:p>
            <a:r>
              <a:rPr lang="zh-CN" altLang="en-US"/>
              <a:t>数据集的选择</a:t>
            </a:r>
            <a:r>
              <a:rPr lang="zh-CN" altLang="en-US"/>
              <a:t>也有很大的影响。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44765" y="130111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消融实验</a:t>
            </a:r>
            <a:endParaRPr lang="zh-CN" altLang="en-US" sz="20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2007870"/>
            <a:ext cx="3942715" cy="248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眼底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图像分割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08000" y="52463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15" y="1873885"/>
            <a:ext cx="4152900" cy="3448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4615" y="130111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支持集数量对模型分割质量的影响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1364615" y="5478780"/>
            <a:ext cx="4164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支持集越多，性能</a:t>
            </a:r>
            <a:r>
              <a:rPr lang="zh-CN" altLang="en-US"/>
              <a:t>越好；</a:t>
            </a:r>
            <a:endParaRPr lang="zh-CN" altLang="en-US"/>
          </a:p>
          <a:p>
            <a:r>
              <a:rPr lang="zh-CN" altLang="en-US"/>
              <a:t>集成</a:t>
            </a:r>
            <a:r>
              <a:rPr lang="zh-CN" altLang="en-US"/>
              <a:t>预测也对性能有所</a:t>
            </a:r>
            <a:r>
              <a:rPr lang="zh-CN" altLang="en-US">
                <a:sym typeface="+mn-ea"/>
              </a:rPr>
              <a:t>提高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00265" y="1292860"/>
            <a:ext cx="44843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标记图像的数量对模型性能的影响</a:t>
            </a:r>
            <a:endParaRPr lang="zh-CN" altLang="en-US" sz="20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785" y="1873885"/>
            <a:ext cx="4037330" cy="3366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00265" y="5478780"/>
            <a:ext cx="4752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N的增加，平均分割质量单调提高，</a:t>
            </a:r>
            <a:endParaRPr lang="zh-CN" altLang="en-US"/>
          </a:p>
          <a:p>
            <a:r>
              <a:rPr lang="zh-CN" altLang="en-US"/>
              <a:t>来自可用数据示例的样本的方差大大降低。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眼底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图像分割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10" y="1596390"/>
            <a:ext cx="7636510" cy="48520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05520" y="4217035"/>
            <a:ext cx="35871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集成大小</a:t>
            </a:r>
            <a:r>
              <a:rPr lang="zh-CN" altLang="en-US">
                <a:sym typeface="+mn-ea"/>
              </a:rPr>
              <a:t>增加，</a:t>
            </a:r>
            <a:r>
              <a:rPr lang="zh-CN" altLang="en-US"/>
              <a:t>方差减少，</a:t>
            </a:r>
            <a:endParaRPr lang="zh-CN" altLang="en-US"/>
          </a:p>
          <a:p>
            <a:r>
              <a:rPr lang="zh-CN" altLang="en-US"/>
              <a:t>对分割精度的影响比增加集成大小大得多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10940" y="1051560"/>
            <a:ext cx="3815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不同支持大小的集成预测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80018" y="2838015"/>
            <a:ext cx="2865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87391" y="254965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455478" y="2372824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041391" y="265765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002027" y="355723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55478" y="337028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041391" y="363760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987391" y="451787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455478" y="4314043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880018" y="3671770"/>
            <a:ext cx="2865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" grpId="0" animBg="1"/>
      <p:bldP spid="11" grpId="0"/>
      <p:bldP spid="13" grpId="0" animBg="1"/>
      <p:bldP spid="13" grpId="1" animBg="1"/>
      <p:bldP spid="21" grpId="0"/>
      <p:bldP spid="21" grpId="1"/>
      <p:bldP spid="25" grpId="0" animBg="1"/>
      <p:bldP spid="26" grpId="0"/>
      <p:bldP spid="28" grpId="0" animBg="1"/>
      <p:bldP spid="3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70" y="969010"/>
            <a:ext cx="8977630" cy="538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1" name="TextBox 7"/>
          <p:cNvSpPr txBox="1"/>
          <p:nvPr>
            <p:custDataLst>
              <p:tags r:id="rId3"/>
            </p:custDataLst>
          </p:nvPr>
        </p:nvSpPr>
        <p:spPr>
          <a:xfrm>
            <a:off x="926465" y="1242695"/>
            <a:ext cx="622744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医学图像分割：对于新的分割任务，需重新设计，调整</a:t>
            </a:r>
            <a:r>
              <a:rPr lang="zh-CN" altLang="en-US" sz="2400" dirty="0"/>
              <a:t>并从头训练。</a:t>
            </a:r>
            <a:endParaRPr lang="zh-CN" altLang="en-US" sz="2400" dirty="0"/>
          </a:p>
          <a:p>
            <a:pPr marL="342900" indent="-342900" fontAlgn="auto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多任务学习</a:t>
            </a:r>
            <a:r>
              <a:rPr lang="zh-CN" altLang="en-US" sz="2400" dirty="0">
                <a:sym typeface="+mn-ea"/>
              </a:rPr>
              <a:t>：任务预先确定，不能解决指定任务之外的任务。</a:t>
            </a:r>
            <a:endParaRPr lang="zh-CN" altLang="en-US" sz="2400" dirty="0">
              <a:sym typeface="+mn-ea"/>
            </a:endParaRPr>
          </a:p>
          <a:p>
            <a:pPr marL="342900" indent="-342900" fontAlgn="auto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ym typeface="+mn-ea"/>
              </a:rPr>
              <a:t>迁移学习：需微调模型，仍要大量训练。</a:t>
            </a:r>
            <a:endParaRPr lang="zh-CN" altLang="en-US" sz="2400" dirty="0">
              <a:sym typeface="+mn-ea"/>
            </a:endParaRPr>
          </a:p>
          <a:p>
            <a:pPr marL="342900" indent="-342900" fontAlgn="auto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ym typeface="+mn-ea"/>
              </a:rPr>
              <a:t>基于优化的元学习：仍要通过微调模型，需要专业的知识和计算资源。</a:t>
            </a:r>
            <a:endParaRPr lang="zh-CN" altLang="en-US" sz="2400" dirty="0">
              <a:sym typeface="+mn-ea"/>
            </a:endParaRPr>
          </a:p>
          <a:p>
            <a:pPr marL="342900" indent="-342900" fontAlgn="auto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ym typeface="+mn-ea"/>
              </a:rPr>
              <a:t>情景学习：适用于自然图像处理。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342900" lvl="0" indent="-342900" fontAlgn="auto">
              <a:spcBef>
                <a:spcPts val="1200"/>
              </a:spcBef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少样本语义分割：专注于有限的数据体系，解决特定任务并推广带特定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子域。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10" y="1632268"/>
            <a:ext cx="46672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0" name="TextBox 7"/>
          <p:cNvSpPr txBox="1"/>
          <p:nvPr>
            <p:custDataLst>
              <p:tags r:id="rId3"/>
            </p:custDataLst>
          </p:nvPr>
        </p:nvSpPr>
        <p:spPr>
          <a:xfrm>
            <a:off x="1153788" y="1536978"/>
            <a:ext cx="988466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通用的</a:t>
            </a:r>
            <a:r>
              <a:rPr lang="zh-CN" altLang="en-US" sz="2400" dirty="0"/>
              <a:t>单个模型：</a:t>
            </a:r>
            <a:endParaRPr lang="zh-CN" altLang="en-US" sz="2400" dirty="0"/>
          </a:p>
          <a:p>
            <a:pPr indent="457200" fontAlgn="auto">
              <a:buFont typeface="Wingdings" panose="05000000000000000000" pitchFamily="2" charset="2"/>
              <a:buNone/>
            </a:pPr>
            <a:r>
              <a:rPr lang="zh-CN" altLang="en-US" sz="2400" dirty="0"/>
              <a:t>无需任何额外的训练（包括处理与训练时有很大不同的任务），在未知领域的表现优于其他模型，甚至接近专门为这些任务训练的全监督网络的</a:t>
            </a:r>
            <a:r>
              <a:rPr lang="zh-CN" altLang="en-US" sz="2400" dirty="0"/>
              <a:t>性能。</a:t>
            </a:r>
            <a:endParaRPr lang="zh-CN" altLang="en-US" sz="2400" dirty="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450" y="3025775"/>
            <a:ext cx="5271770" cy="30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20082" y="2838015"/>
            <a:ext cx="320511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00421" y="70485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39131" y="236868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407218" y="21918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993131" y="2476682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953767" y="3376257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07400" y="3189605"/>
            <a:ext cx="2708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993131" y="3456625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939131" y="433690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407218" y="4133703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推论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59748" y="3573980"/>
            <a:ext cx="2865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" grpId="0" animBg="1"/>
      <p:bldP spid="11" grpId="0"/>
      <p:bldP spid="11" grpId="1"/>
      <p:bldP spid="13" grpId="0" animBg="1"/>
      <p:bldP spid="13" grpId="1" animBg="1"/>
      <p:bldP spid="21" grpId="0"/>
      <p:bldP spid="25" grpId="0" animBg="1"/>
      <p:bldP spid="26" grpId="0"/>
      <p:bldP spid="28" grpId="0" animBg="1"/>
      <p:bldP spid="3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1347470"/>
            <a:ext cx="11257280" cy="460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566420" y="1556385"/>
            <a:ext cx="4994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+mn-ea"/>
                <a:cs typeface="+mn-ea"/>
              </a:rPr>
              <a:t>Crossblock</a:t>
            </a:r>
            <a:r>
              <a:rPr lang="zh-CN" altLang="en-US" sz="2400">
                <a:latin typeface="+mn-ea"/>
                <a:cs typeface="+mn-ea"/>
              </a:rPr>
              <a:t>模块</a:t>
            </a:r>
            <a:r>
              <a:rPr lang="en-US" altLang="zh-CN" sz="2400">
                <a:latin typeface="+mn-ea"/>
                <a:cs typeface="+mn-ea"/>
              </a:rPr>
              <a:t>:</a:t>
            </a:r>
            <a:endParaRPr lang="en-US" altLang="zh-CN" sz="2400">
              <a:latin typeface="+mn-ea"/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65" y="2321560"/>
            <a:ext cx="3209925" cy="676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040" y="1681480"/>
            <a:ext cx="3914775" cy="3495675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150" y="3124200"/>
          <a:ext cx="16002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6" imgW="88265" imgH="203200" progId="Equation.KSEE3">
                  <p:embed/>
                </p:oleObj>
              </mc:Choice>
              <mc:Fallback>
                <p:oleObj name="" r:id="rId6" imgW="88265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150" y="3124200"/>
                        <a:ext cx="16002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52170" y="3124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r>
              <a:rPr lang="zh-CN" altLang="en-US"/>
              <a:t>沿特征维度连接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6420" y="3618865"/>
            <a:ext cx="6394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升级：（每一步产生</a:t>
            </a:r>
            <a:r>
              <a:rPr lang="en-US" altLang="zh-CN" sz="2000"/>
              <a:t>quary</a:t>
            </a:r>
            <a:r>
              <a:rPr lang="zh-CN" altLang="en-US" sz="2000"/>
              <a:t>代表</a:t>
            </a:r>
            <a:r>
              <a:rPr lang="en-US" altLang="zh-CN" sz="2000"/>
              <a:t>u</a:t>
            </a:r>
            <a:r>
              <a:rPr lang="zh-CN" altLang="en-US" sz="2000"/>
              <a:t>和</a:t>
            </a:r>
            <a:r>
              <a:rPr lang="en-US" altLang="zh-CN" sz="2000"/>
              <a:t>v</a:t>
            </a:r>
            <a:r>
              <a:rPr lang="zh-CN" altLang="en-US" sz="2000"/>
              <a:t>的更新版，促进</a:t>
            </a:r>
            <a:r>
              <a:rPr lang="zh-CN" altLang="en-US" sz="2000"/>
              <a:t>交互）</a:t>
            </a:r>
            <a:endParaRPr lang="zh-CN" altLang="en-US" sz="20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9265" y="4392295"/>
            <a:ext cx="4856480" cy="124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28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55" y="1462405"/>
            <a:ext cx="5343525" cy="3933825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7700" y="5655310"/>
          <a:ext cx="35623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4" imgW="139700" imgH="152400" progId="Equation.KSEE3">
                  <p:embed/>
                </p:oleObj>
              </mc:Choice>
              <mc:Fallback>
                <p:oleObj name="" r:id="rId4" imgW="139700" imgH="152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97700" y="5655310"/>
                        <a:ext cx="35623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193915" y="5655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：大量且变化的</a:t>
            </a:r>
            <a:r>
              <a:rPr lang="zh-CN" altLang="en-US"/>
              <a:t>任务集。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4820" y="13557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损失：</a:t>
            </a:r>
            <a:endParaRPr lang="zh-CN" altLang="en-US" sz="2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90" y="1754505"/>
            <a:ext cx="4238625" cy="590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4820" y="260604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任务内增强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739140" y="3087370"/>
            <a:ext cx="5452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减少对单个任务的过拟合。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方式</a:t>
            </a:r>
            <a:r>
              <a:rPr lang="zh-CN" altLang="en-US"/>
              <a:t>有仿射变化，弹性变形和在支持集里加入</a:t>
            </a:r>
            <a:r>
              <a:rPr lang="zh-CN" altLang="en-US"/>
              <a:t>图像噪声。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1820" y="409194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任务增强</a:t>
            </a:r>
            <a:endParaRPr lang="zh-CN" altLang="en-US" sz="2000"/>
          </a:p>
        </p:txBody>
      </p:sp>
      <p:sp>
        <p:nvSpPr>
          <p:cNvPr id="19" name="文本框 18"/>
          <p:cNvSpPr txBox="1"/>
          <p:nvPr/>
        </p:nvSpPr>
        <p:spPr>
          <a:xfrm>
            <a:off x="866140" y="4462145"/>
            <a:ext cx="5452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减少过拟合以推广到其他任务中（特别是和训练任务相差较大</a:t>
            </a:r>
            <a:r>
              <a:rPr lang="zh-CN" altLang="en-US"/>
              <a:t>的）。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分割图的边缘检测或对所有图像和标签的水平翻转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9960" y="2611120"/>
          <a:ext cx="126619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787400" imgH="241300" progId="Equation.KSEE3">
                  <p:embed/>
                </p:oleObj>
              </mc:Choice>
              <mc:Fallback>
                <p:oleObj name="" r:id="rId7" imgW="787400" imgH="241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9960" y="2611120"/>
                        <a:ext cx="1266190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35480" y="4097338"/>
          <a:ext cx="163449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9" imgW="1016000" imgH="241300" progId="Equation.KSEE3">
                  <p:embed/>
                </p:oleObj>
              </mc:Choice>
              <mc:Fallback>
                <p:oleObj name="" r:id="rId9" imgW="1016000" imgH="241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5480" y="4097338"/>
                        <a:ext cx="163449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NDg0ZWE5Y2RiZWM4ZTQ1ODNmMDA5ZTY2MmIyNDI1Z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演示</Application>
  <PresentationFormat>宽屏</PresentationFormat>
  <Paragraphs>136</Paragraphs>
  <Slides>16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Impact</vt:lpstr>
      <vt:lpstr>方正姚体</vt:lpstr>
      <vt:lpstr>微软雅黑</vt:lpstr>
      <vt:lpstr>Wingdings</vt:lpstr>
      <vt:lpstr>Calibri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演示文稿3</dc:title>
  <dc:creator>LYK</dc:creator>
  <cp:lastModifiedBy>水墨画</cp:lastModifiedBy>
  <cp:revision>56</cp:revision>
  <dcterms:created xsi:type="dcterms:W3CDTF">2016-04-09T13:02:00Z</dcterms:created>
  <dcterms:modified xsi:type="dcterms:W3CDTF">2024-03-21T09:07:52Z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34961F330F204F538F23F5D1B1D149DE_12</vt:lpwstr>
  </property>
</Properties>
</file>