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329" r:id="rId4"/>
    <p:sldId id="345" r:id="rId5"/>
    <p:sldId id="309" r:id="rId6"/>
    <p:sldId id="331" r:id="rId7"/>
    <p:sldId id="340" r:id="rId8"/>
    <p:sldId id="341" r:id="rId9"/>
    <p:sldId id="342" r:id="rId10"/>
    <p:sldId id="314" r:id="rId11"/>
    <p:sldId id="291" r:id="rId12"/>
    <p:sldId id="333" r:id="rId13"/>
    <p:sldId id="346" r:id="rId14"/>
    <p:sldId id="347" r:id="rId15"/>
    <p:sldId id="34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4A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7" autoAdjust="0"/>
    <p:restoredTop sz="95387" autoAdjust="0"/>
  </p:normalViewPr>
  <p:slideViewPr>
    <p:cSldViewPr snapToGrid="0">
      <p:cViewPr varScale="1">
        <p:scale>
          <a:sx n="84" d="100"/>
          <a:sy n="84" d="100"/>
        </p:scale>
        <p:origin x="285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9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2024/10/11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8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67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59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14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654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71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75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6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7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3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09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95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6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5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4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E627-AC3B-4BB5-A330-7F7F083169B2}" type="datetime1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CBED-1363-4FDB-B4C8-A06ACFE08A33}" type="datetime1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5E6C-173D-433B-A34A-167DC24B4260}" type="datetime1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F0A5-1087-41D0-863F-D517773395D3}" type="datetime1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‹#›</a:t>
            </a:fld>
            <a:r>
              <a:rPr lang="zh-CN" altLang="en-US" dirty="0"/>
              <a:t>页，共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F8BE-5063-4F34-92EA-B3FA843CFEAA}" type="datetime1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r>
              <a:rPr lang="en-US" altLang="zh-CN" dirty="0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2B46-BFB9-4CEF-93EC-34E5AD6D0033}" type="datetime1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AA0C-B1BD-4BCF-A3B8-708428A52EE6}" type="datetime1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93D6-D454-43F6-A870-BD41E383CC80}" type="datetime1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832-DD79-4DDD-BB66-19DFD0E3EA84}" type="datetime1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9E26-EE57-44FC-858A-1B70E6729020}" type="datetime1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F654-30F8-442A-AC99-FC9623976293}" type="datetime1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A9766-F52F-4A3F-8A78-9B1927FC31F0}" type="datetime1">
              <a:rPr lang="zh-CN" altLang="en-US" smtClean="0"/>
              <a:t>2024/10/12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‹#›</a:t>
            </a:fld>
            <a:r>
              <a:rPr lang="zh-CN" altLang="en-US" dirty="0"/>
              <a:t>页，共</a:t>
            </a:r>
            <a:r>
              <a:rPr lang="en-US" altLang="zh-CN" dirty="0"/>
              <a:t>18</a:t>
            </a:r>
            <a:r>
              <a:rPr lang="zh-CN" altLang="en-US" dirty="0"/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11085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880915" y="0"/>
            <a:ext cx="31108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2662096" y="3455347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765140" y="5079845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095186" y="649462"/>
            <a:ext cx="2123437" cy="2123436"/>
          </a:xfrm>
          <a:prstGeom prst="ellipse">
            <a:avLst/>
          </a:prstGeom>
          <a:gradFill flip="none" rotWithShape="1">
            <a:gsLst>
              <a:gs pos="0">
                <a:srgbClr val="BFBFBF"/>
              </a:gs>
              <a:gs pos="52000">
                <a:srgbClr val="FFFFFF"/>
              </a:gs>
              <a:gs pos="100000">
                <a:srgbClr val="0070C0">
                  <a:tint val="0"/>
                </a:srgbClr>
              </a:gs>
            </a:gsLst>
            <a:lin ang="2700000" scaled="1"/>
            <a:tileRect/>
          </a:gradFill>
          <a:ln w="73025" cap="flat" cmpd="sng" algn="ctr">
            <a:solidFill>
              <a:srgbClr val="F2F2F2"/>
            </a:solidFill>
            <a:prstDash val="solid"/>
          </a:ln>
          <a:effectLst>
            <a:outerShdw blurRad="190500" dist="254000" dir="2699985" rotWithShape="0">
              <a:scrgbClr r="0" g="0" b="0">
                <a:alpha val="23000"/>
              </a:scrgbClr>
            </a:outerShdw>
          </a:effectLst>
        </p:spPr>
        <p:txBody>
          <a:bodyPr rtlCol="0" anchor="ctr"/>
          <a:lstStyle/>
          <a:p>
            <a:pPr algn="ctr" defTabSz="1088390">
              <a:defRPr/>
            </a:pPr>
            <a:endParaRPr lang="zh-CN" altLang="en-US" sz="3200" kern="0">
              <a:solidFill>
                <a:srgbClr val="000000"/>
              </a:solidFill>
              <a:latin typeface="Impact"/>
              <a:ea typeface="方正姚体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56" y="746331"/>
            <a:ext cx="2005547" cy="20055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CF77256-3956-0830-7E4A-D1424026245B}"/>
              </a:ext>
            </a:extLst>
          </p:cNvPr>
          <p:cNvSpPr txBox="1"/>
          <p:nvPr/>
        </p:nvSpPr>
        <p:spPr>
          <a:xfrm>
            <a:off x="3549243" y="5564138"/>
            <a:ext cx="600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来源：</a:t>
            </a:r>
            <a:r>
              <a:rPr lang="en-US" altLang="zh-CN" sz="2400" dirty="0"/>
              <a:t>IEEE Transactions on Medical Imaging</a:t>
            </a:r>
            <a:endParaRPr lang="zh-CN" altLang="en-US" sz="240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E5997030-23BE-B3E5-D3CD-B0B4F8AB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1</a:t>
            </a:fld>
            <a:r>
              <a:rPr lang="zh-CN" altLang="en-US" dirty="0"/>
              <a:t>页，共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57D009-4795-537C-006E-9E81A8BE0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076" y="3158745"/>
            <a:ext cx="9857724" cy="20748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57A848F-F94E-F3A8-38BF-CC39A388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10</a:t>
            </a:fld>
            <a:r>
              <a:rPr lang="zh-CN" altLang="en-US" dirty="0"/>
              <a:t>页，共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CA333D-C3C7-EFB1-768E-46F4BDD82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697" y="910555"/>
            <a:ext cx="9212122" cy="53037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46E165F-D6B2-2E04-42F4-699B30C50A96}"/>
              </a:ext>
            </a:extLst>
          </p:cNvPr>
          <p:cNvSpPr/>
          <p:nvPr/>
        </p:nvSpPr>
        <p:spPr>
          <a:xfrm>
            <a:off x="4259628" y="1306286"/>
            <a:ext cx="641784" cy="1658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CF95F2-A5E6-6CE8-5036-6E4F20CAFA73}"/>
              </a:ext>
            </a:extLst>
          </p:cNvPr>
          <p:cNvSpPr/>
          <p:nvPr/>
        </p:nvSpPr>
        <p:spPr>
          <a:xfrm>
            <a:off x="1635697" y="4560640"/>
            <a:ext cx="6230415" cy="579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E3114F-FA99-9A28-7FF9-8A81443EB6D3}"/>
              </a:ext>
            </a:extLst>
          </p:cNvPr>
          <p:cNvSpPr/>
          <p:nvPr/>
        </p:nvSpPr>
        <p:spPr>
          <a:xfrm>
            <a:off x="1635697" y="5551714"/>
            <a:ext cx="6230415" cy="579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22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7D0635-8B03-B47E-AAAB-D691681E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11</a:t>
            </a:fld>
            <a:r>
              <a:rPr lang="zh-CN" altLang="en-US" dirty="0"/>
              <a:t>页，共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05A0AD-4156-82F3-E485-A4D2715F9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00592"/>
            <a:ext cx="12192000" cy="30156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CAC051-9704-CDC5-F382-CCC7468D7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173" y="4079562"/>
            <a:ext cx="4192903" cy="22239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D4C6148-9AAE-1B02-56F9-2DFBB1EB5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2464" y="4054841"/>
            <a:ext cx="5174708" cy="216286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DAEC867-4286-0625-B28F-FF3F4F6A123F}"/>
              </a:ext>
            </a:extLst>
          </p:cNvPr>
          <p:cNvSpPr/>
          <p:nvPr/>
        </p:nvSpPr>
        <p:spPr>
          <a:xfrm>
            <a:off x="4214191" y="3604298"/>
            <a:ext cx="2402430" cy="252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682ADC-5CA7-46E5-5973-8ED8A7349D81}"/>
              </a:ext>
            </a:extLst>
          </p:cNvPr>
          <p:cNvSpPr/>
          <p:nvPr/>
        </p:nvSpPr>
        <p:spPr>
          <a:xfrm>
            <a:off x="9629597" y="3604298"/>
            <a:ext cx="2402430" cy="252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5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9A60FB43-8ACE-BC2F-DB23-6871D786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12</a:t>
            </a:fld>
            <a:r>
              <a:rPr lang="zh-CN" altLang="en-US" dirty="0"/>
              <a:t>页，共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C353EA-4451-02CC-6E50-6A5F407CC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624" y="1047417"/>
            <a:ext cx="967875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29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9A60FB43-8ACE-BC2F-DB23-6871D786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13</a:t>
            </a:fld>
            <a:r>
              <a:rPr lang="zh-CN" altLang="en-US" dirty="0"/>
              <a:t>页，共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0A76CA3-F615-090F-47F3-8F6F5B41351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2991"/>
          <a:stretch/>
        </p:blipFill>
        <p:spPr>
          <a:xfrm>
            <a:off x="2168165" y="931146"/>
            <a:ext cx="6950455" cy="29492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4FA3909-017E-79D9-1804-DD2374F4099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7531"/>
          <a:stretch/>
        </p:blipFill>
        <p:spPr>
          <a:xfrm>
            <a:off x="4011621" y="3908771"/>
            <a:ext cx="5177814" cy="294922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0FC28C-B042-3FD3-FF2B-83072F9F7AF7}"/>
              </a:ext>
            </a:extLst>
          </p:cNvPr>
          <p:cNvSpPr/>
          <p:nvPr/>
        </p:nvSpPr>
        <p:spPr>
          <a:xfrm>
            <a:off x="6633373" y="1000748"/>
            <a:ext cx="1239595" cy="5669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8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9A60FB43-8ACE-BC2F-DB23-6871D786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14</a:t>
            </a:fld>
            <a:r>
              <a:rPr lang="zh-CN" altLang="en-US" dirty="0"/>
              <a:t>页，共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1B4530-7705-7C6D-FCAA-0716A9EF414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4694"/>
          <a:stretch/>
        </p:blipFill>
        <p:spPr>
          <a:xfrm>
            <a:off x="1932495" y="825634"/>
            <a:ext cx="7917593" cy="591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9A60FB43-8ACE-BC2F-DB23-6871D786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15</a:t>
            </a:fld>
            <a:r>
              <a:rPr lang="zh-CN" altLang="en-US" dirty="0"/>
              <a:t>页，共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D90836-F498-BDCA-8910-AD77DFB42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65" y="1418944"/>
            <a:ext cx="1142206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4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B898702F-0819-31B1-16D1-97BAA9CC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461" y="946987"/>
            <a:ext cx="7351573" cy="5675332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49AA313-9345-BBE6-6A7C-17F60AB7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2</a:t>
            </a:fld>
            <a:r>
              <a:rPr lang="zh-CN" altLang="en-US" dirty="0"/>
              <a:t>页，共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A16358-DD4A-174C-A6D7-D5A21A0A737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37" r="17044"/>
          <a:stretch/>
        </p:blipFill>
        <p:spPr>
          <a:xfrm>
            <a:off x="101252" y="946988"/>
            <a:ext cx="4133825" cy="18229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370BA84-636B-BC5C-DA43-A612798608A4}"/>
              </a:ext>
            </a:extLst>
          </p:cNvPr>
          <p:cNvSpPr txBox="1"/>
          <p:nvPr/>
        </p:nvSpPr>
        <p:spPr>
          <a:xfrm>
            <a:off x="242256" y="998158"/>
            <a:ext cx="74364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问题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深度学习依赖大量数据，往往需要从多个医疗数据中心获取，</a:t>
            </a:r>
            <a:r>
              <a:rPr lang="zh-CN" altLang="en-US" sz="2400" dirty="0">
                <a:solidFill>
                  <a:srgbClr val="FF0000"/>
                </a:solidFill>
              </a:rPr>
              <a:t>同时获取多个中心数据并集合到一个统一的框架不实际</a:t>
            </a:r>
            <a:r>
              <a:rPr lang="en-US" altLang="zh-CN" sz="2400" dirty="0"/>
              <a:t>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获取的医疗中心数据往往是</a:t>
            </a:r>
            <a:r>
              <a:rPr lang="zh-CN" altLang="en-US" sz="2400" dirty="0">
                <a:solidFill>
                  <a:srgbClr val="FF0000"/>
                </a:solidFill>
              </a:rPr>
              <a:t>部分标记</a:t>
            </a:r>
            <a:r>
              <a:rPr lang="zh-CN" altLang="en-US" sz="2400" dirty="0"/>
              <a:t>的。</a:t>
            </a:r>
            <a:endParaRPr lang="en-US" altLang="zh-CN" sz="2400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B1E34A9-D80E-22FE-23F2-F8BB508F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3</a:t>
            </a:fld>
            <a:r>
              <a:rPr lang="zh-CN" altLang="en-US" dirty="0"/>
              <a:t>页，共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7A906B-2A54-5294-9A55-78E4C00B9F14}"/>
              </a:ext>
            </a:extLst>
          </p:cNvPr>
          <p:cNvSpPr txBox="1"/>
          <p:nvPr/>
        </p:nvSpPr>
        <p:spPr>
          <a:xfrm>
            <a:off x="192750" y="4356271"/>
            <a:ext cx="11806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背景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naïve SSCL</a:t>
            </a:r>
            <a:r>
              <a:rPr lang="zh-CN" altLang="en-US" sz="2400" dirty="0"/>
              <a:t>在持续学习框架中集成半监督学习范式，尽管在视频监控连续活动识别和人群计数证明了有效性，但在医学领域使用有很大限制（</a:t>
            </a:r>
            <a:r>
              <a:rPr lang="zh-CN" altLang="en-US" sz="2400" dirty="0">
                <a:solidFill>
                  <a:srgbClr val="FF0000"/>
                </a:solidFill>
              </a:rPr>
              <a:t>高数据异构性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9E09FA1E-C026-B1AE-0345-7D16BA47755F}"/>
              </a:ext>
            </a:extLst>
          </p:cNvPr>
          <p:cNvSpPr/>
          <p:nvPr/>
        </p:nvSpPr>
        <p:spPr>
          <a:xfrm>
            <a:off x="7618673" y="1732252"/>
            <a:ext cx="1033670" cy="200464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28D8D2-8CBB-977B-EFA0-3CDA94800AF0}"/>
              </a:ext>
            </a:extLst>
          </p:cNvPr>
          <p:cNvSpPr txBox="1"/>
          <p:nvPr/>
        </p:nvSpPr>
        <p:spPr>
          <a:xfrm>
            <a:off x="8726792" y="2345377"/>
            <a:ext cx="3272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如何在动态跨域差异下有效地利用未标记数据</a:t>
            </a:r>
          </a:p>
        </p:txBody>
      </p:sp>
    </p:spTree>
    <p:extLst>
      <p:ext uri="{BB962C8B-B14F-4D97-AF65-F5344CB8AC3E}">
        <p14:creationId xmlns:p14="http://schemas.microsoft.com/office/powerpoint/2010/main" val="16811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B1E34A9-D80E-22FE-23F2-F8BB508F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4</a:t>
            </a:fld>
            <a:r>
              <a:rPr lang="zh-CN" altLang="en-US" dirty="0"/>
              <a:t>页，共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0681FC-18AD-D163-2E06-EBCCDB93C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283" y="1196823"/>
            <a:ext cx="8899434" cy="432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0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51BEA0-8021-C1A9-C685-68ED9235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5</a:t>
            </a:fld>
            <a:r>
              <a:rPr lang="zh-CN" altLang="en-US" dirty="0"/>
              <a:t>页，共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10A30B-32D0-871D-83C1-D745715F75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71945"/>
          <a:stretch/>
        </p:blipFill>
        <p:spPr>
          <a:xfrm>
            <a:off x="78747" y="2836012"/>
            <a:ext cx="12034505" cy="14909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0B95FF1-98CF-E83D-F6EB-5707BB2A23F9}"/>
              </a:ext>
            </a:extLst>
          </p:cNvPr>
          <p:cNvSpPr txBox="1"/>
          <p:nvPr/>
        </p:nvSpPr>
        <p:spPr>
          <a:xfrm>
            <a:off x="299882" y="1014924"/>
            <a:ext cx="8094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为未标记数据构建一个域不变的特征嵌入，弥合域差异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F45E53-F3D8-C52E-4A12-27D75009CEBD}"/>
              </a:ext>
            </a:extLst>
          </p:cNvPr>
          <p:cNvSpPr txBox="1"/>
          <p:nvPr/>
        </p:nvSpPr>
        <p:spPr>
          <a:xfrm>
            <a:off x="5978287" y="1635683"/>
            <a:ext cx="4211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加强内容不变表示，避免打乱先前学习的内容嵌入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919E17-2622-1543-ED08-2363822A9137}"/>
              </a:ext>
            </a:extLst>
          </p:cNvPr>
          <p:cNvSpPr txBox="1"/>
          <p:nvPr/>
        </p:nvSpPr>
        <p:spPr>
          <a:xfrm>
            <a:off x="6095999" y="5156021"/>
            <a:ext cx="4280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重新校准针对风格变化的内容嵌入，减少模型对风格变化的敏感性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51290CD-77D4-E44A-6731-27549F040A42}"/>
              </a:ext>
            </a:extLst>
          </p:cNvPr>
          <p:cNvSpPr/>
          <p:nvPr/>
        </p:nvSpPr>
        <p:spPr>
          <a:xfrm>
            <a:off x="3623524" y="1613175"/>
            <a:ext cx="484632" cy="14361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EA9E032-0DAB-035A-AD68-896CE5C7A40C}"/>
              </a:ext>
            </a:extLst>
          </p:cNvPr>
          <p:cNvSpPr/>
          <p:nvPr/>
        </p:nvSpPr>
        <p:spPr>
          <a:xfrm>
            <a:off x="7923283" y="2474777"/>
            <a:ext cx="268865" cy="5745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863F77A-C6C7-703A-87F7-A759281B377F}"/>
              </a:ext>
            </a:extLst>
          </p:cNvPr>
          <p:cNvSpPr/>
          <p:nvPr/>
        </p:nvSpPr>
        <p:spPr>
          <a:xfrm rot="10800000">
            <a:off x="7936947" y="4392558"/>
            <a:ext cx="268865" cy="5745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77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4391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整体结构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996A8-E08D-EBA3-EEB3-36DC34B0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6</a:t>
            </a:fld>
            <a:r>
              <a:rPr lang="zh-CN" altLang="en-US" dirty="0"/>
              <a:t>页，共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76C843-BEB4-3387-0AF1-B95ED46E7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7" y="1042144"/>
            <a:ext cx="12034505" cy="531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8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586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在线半监督解纠缠（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OSSD)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996A8-E08D-EBA3-EEB3-36DC34B0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7</a:t>
            </a:fld>
            <a:r>
              <a:rPr lang="zh-CN" altLang="en-US" dirty="0"/>
              <a:t>页，共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76C843-BEB4-3387-0AF1-B95ED46E7C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307" r="25823" b="33791"/>
          <a:stretch/>
        </p:blipFill>
        <p:spPr>
          <a:xfrm>
            <a:off x="346954" y="1079713"/>
            <a:ext cx="11282267" cy="261280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8121D5D-2DC9-22E2-B27A-8867AFD6E37C}"/>
              </a:ext>
            </a:extLst>
          </p:cNvPr>
          <p:cNvSpPr txBox="1"/>
          <p:nvPr/>
        </p:nvSpPr>
        <p:spPr>
          <a:xfrm>
            <a:off x="143244" y="4039748"/>
            <a:ext cx="117900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Content encoder</a:t>
            </a:r>
            <a:r>
              <a:rPr lang="zh-CN" altLang="en-US" sz="2400" dirty="0"/>
              <a:t>：使用</a:t>
            </a:r>
            <a:r>
              <a:rPr lang="en-US" altLang="zh-CN" sz="2400" dirty="0"/>
              <a:t>Gumbel - </a:t>
            </a:r>
            <a:r>
              <a:rPr lang="en-US" altLang="zh-CN" sz="2400" dirty="0" err="1"/>
              <a:t>softmax</a:t>
            </a:r>
            <a:r>
              <a:rPr lang="zh-CN" altLang="en-US" sz="2400" dirty="0"/>
              <a:t>进行类别约束，为每个像素分配对应的解剖通道。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1B3C09-8771-53D6-A8EE-6446D3CDC50A}"/>
              </a:ext>
            </a:extLst>
          </p:cNvPr>
          <p:cNvSpPr txBox="1"/>
          <p:nvPr/>
        </p:nvSpPr>
        <p:spPr>
          <a:xfrm>
            <a:off x="143243" y="4848643"/>
            <a:ext cx="117900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Style encoder</a:t>
            </a:r>
            <a:r>
              <a:rPr lang="zh-CN" altLang="en-US" sz="2400" dirty="0"/>
              <a:t>：利用</a:t>
            </a:r>
            <a:r>
              <a:rPr lang="en-US" altLang="zh-CN" sz="2400" dirty="0"/>
              <a:t>VAE</a:t>
            </a:r>
            <a:r>
              <a:rPr lang="zh-CN" altLang="en-US" sz="2400" dirty="0"/>
              <a:t>生成风格码，与先验各向同性高斯分布进行对齐：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0BE3C2-EF84-5FE3-31E0-416BAB839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3101" y="5521800"/>
            <a:ext cx="6697574" cy="95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3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512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基于内容的参数整合（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CPC)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996A8-E08D-EBA3-EEB3-36DC34B0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8</a:t>
            </a:fld>
            <a:r>
              <a:rPr lang="zh-CN" altLang="en-US" dirty="0"/>
              <a:t>页，共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76C843-BEB4-3387-0AF1-B95ED46E7C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5354" r="63796"/>
          <a:stretch/>
        </p:blipFill>
        <p:spPr>
          <a:xfrm>
            <a:off x="7729950" y="1740323"/>
            <a:ext cx="4356945" cy="18411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D1BBF1-8CA6-887C-FC38-67C0481A0715}"/>
              </a:ext>
            </a:extLst>
          </p:cNvPr>
          <p:cNvSpPr txBox="1"/>
          <p:nvPr/>
        </p:nvSpPr>
        <p:spPr>
          <a:xfrm>
            <a:off x="380525" y="1132463"/>
            <a:ext cx="971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新站点的</a:t>
            </a:r>
            <a:r>
              <a:rPr lang="en-US" altLang="zh-CN" sz="2400" dirty="0"/>
              <a:t>OSSD</a:t>
            </a:r>
            <a:r>
              <a:rPr lang="zh-CN" altLang="en-US" sz="2400" dirty="0"/>
              <a:t>过程可能会扰乱先前站点学习到的内容嵌入，导致遗忘。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562B89-E883-2F9C-B08D-D2A30138D095}"/>
              </a:ext>
            </a:extLst>
          </p:cNvPr>
          <p:cNvSpPr txBox="1"/>
          <p:nvPr/>
        </p:nvSpPr>
        <p:spPr>
          <a:xfrm>
            <a:off x="744014" y="1999186"/>
            <a:ext cx="698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）与内容保留相关的参数：联合估计内容表示和分割预测对模型参数变换的敏感性：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28C878-BA4C-A45B-9BDB-CDA72F5F6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301" y="3189408"/>
            <a:ext cx="5853499" cy="91193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88A82A7-4B03-CF5A-36A2-EFD399D038C2}"/>
              </a:ext>
            </a:extLst>
          </p:cNvPr>
          <p:cNvSpPr txBox="1"/>
          <p:nvPr/>
        </p:nvSpPr>
        <p:spPr>
          <a:xfrm>
            <a:off x="744013" y="4366592"/>
            <a:ext cx="9831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）自适应参数整合：采用一个自适应的参数合并损失，对</a:t>
            </a:r>
            <a:r>
              <a:rPr lang="en-US" altLang="zh-CN" sz="2400" dirty="0"/>
              <a:t>ψ</a:t>
            </a:r>
            <a:r>
              <a:rPr lang="zh-CN" altLang="en-US" sz="2400" dirty="0"/>
              <a:t>较高的参数的变化施加更高的惩罚，以减轻潜在的内容转移：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A4B7B75-2BB5-B493-CE0D-E18F4C453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573" y="5462835"/>
            <a:ext cx="3447556" cy="8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7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168165" y="264321"/>
            <a:ext cx="5192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风格诱导一致性训练（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SCL)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675" y="71847"/>
            <a:ext cx="2336220" cy="673654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C996A8-E08D-EBA3-EEB3-36DC34B0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18C8E5C5-05D3-4171-9F3F-370131363719}" type="slidenum">
              <a:rPr lang="zh-CN" altLang="en-US" smtClean="0"/>
              <a:pPr/>
              <a:t>9</a:t>
            </a:fld>
            <a:r>
              <a:rPr lang="zh-CN" altLang="en-US" dirty="0"/>
              <a:t>页，共</a:t>
            </a:r>
            <a:r>
              <a:rPr lang="en-US" altLang="zh-CN" dirty="0"/>
              <a:t>15</a:t>
            </a:r>
            <a:r>
              <a:rPr lang="zh-CN" altLang="en-US" dirty="0"/>
              <a:t>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76C843-BEB4-3387-0AF1-B95ED46E7C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5543" t="65996" r="26041"/>
          <a:stretch/>
        </p:blipFill>
        <p:spPr>
          <a:xfrm>
            <a:off x="7463780" y="1768721"/>
            <a:ext cx="4623115" cy="180706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1FE8883-9DBC-B327-8767-2C83EA145C15}"/>
              </a:ext>
            </a:extLst>
          </p:cNvPr>
          <p:cNvSpPr txBox="1"/>
          <p:nvPr/>
        </p:nvSpPr>
        <p:spPr>
          <a:xfrm>
            <a:off x="380525" y="1132463"/>
            <a:ext cx="11603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OSSD</a:t>
            </a:r>
            <a:r>
              <a:rPr lang="zh-CN" altLang="en-US" sz="2400" dirty="0"/>
              <a:t>逐站点执行</a:t>
            </a:r>
            <a:r>
              <a:rPr lang="zh-CN" altLang="en-US" sz="24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可能会使模型在当前具有特定风格的站点上过度拟合。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740D01-A92E-D1D3-489F-6493EF1C231F}"/>
              </a:ext>
            </a:extLst>
          </p:cNvPr>
          <p:cNvSpPr txBox="1"/>
          <p:nvPr/>
        </p:nvSpPr>
        <p:spPr>
          <a:xfrm>
            <a:off x="744014" y="1999186"/>
            <a:ext cx="698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）内容表征中与风格相关的扰动：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00D575-A1FA-FB9E-8CEC-EC6F7520F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165" y="2460851"/>
            <a:ext cx="4440863" cy="9349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D249FD5-2AAD-B8B3-8525-10B73B9DA309}"/>
              </a:ext>
            </a:extLst>
          </p:cNvPr>
          <p:cNvSpPr txBox="1"/>
          <p:nvPr/>
        </p:nvSpPr>
        <p:spPr>
          <a:xfrm>
            <a:off x="744014" y="4914880"/>
            <a:ext cx="698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）一致性训练：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5E10FE5-0EFE-364C-C0A2-D93E9676E3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4338" y="5556851"/>
            <a:ext cx="5888733" cy="9246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A61692-196F-9974-94AE-CED4C75573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541" y="3754690"/>
            <a:ext cx="7265090" cy="99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11256</TotalTime>
  <Words>448</Words>
  <Application>Microsoft Office PowerPoint</Application>
  <PresentationFormat>宽屏</PresentationFormat>
  <Paragraphs>65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微软雅黑</vt:lpstr>
      <vt:lpstr>Arial</vt:lpstr>
      <vt:lpstr>Calibri</vt:lpstr>
      <vt:lpstr>Calibri Light</vt:lpstr>
      <vt:lpstr>Impact</vt:lpstr>
      <vt:lpstr>Noto Sans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演示文稿3</dc:title>
  <dc:creator>LYK</dc:creator>
  <cp:lastModifiedBy>Ating Yang</cp:lastModifiedBy>
  <cp:revision>218</cp:revision>
  <dcterms:created xsi:type="dcterms:W3CDTF">2016-04-09T13:02:00Z</dcterms:created>
  <dcterms:modified xsi:type="dcterms:W3CDTF">2024-10-12T10:39:25Z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