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329" r:id="rId5"/>
    <p:sldId id="309" r:id="rId6"/>
    <p:sldId id="297" r:id="rId7"/>
    <p:sldId id="331" r:id="rId8"/>
    <p:sldId id="298" r:id="rId9"/>
    <p:sldId id="330" r:id="rId10"/>
    <p:sldId id="339" r:id="rId11"/>
    <p:sldId id="338" r:id="rId12"/>
    <p:sldId id="270" r:id="rId13"/>
    <p:sldId id="290" r:id="rId14"/>
    <p:sldId id="314" r:id="rId15"/>
    <p:sldId id="291" r:id="rId16"/>
    <p:sldId id="332" r:id="rId17"/>
    <p:sldId id="324" r:id="rId18"/>
    <p:sldId id="33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4A7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7" autoAdjust="0"/>
  </p:normalViewPr>
  <p:slideViewPr>
    <p:cSldViewPr snapToGrid="0">
      <p:cViewPr varScale="1">
        <p:scale>
          <a:sx n="84" d="100"/>
          <a:sy n="84" d="100"/>
        </p:scale>
        <p:origin x="21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pPr/>
              <a:t>2024/6/29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8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67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716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459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748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507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59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14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46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421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654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7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7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32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98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72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52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69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65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2024/6/29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2024/6/29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2024/6/29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2024/6/29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2024/6/29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2024/6/29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  <a:pPr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11085" cy="6857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880915" y="0"/>
            <a:ext cx="31108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2662096" y="3455347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765140" y="5079845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095186" y="649462"/>
            <a:ext cx="2123437" cy="2123436"/>
          </a:xfrm>
          <a:prstGeom prst="ellipse">
            <a:avLst/>
          </a:prstGeom>
          <a:gradFill flip="none" rotWithShape="1">
            <a:gsLst>
              <a:gs pos="0">
                <a:srgbClr val="BFBFBF"/>
              </a:gs>
              <a:gs pos="52000">
                <a:srgbClr val="FFFFFF"/>
              </a:gs>
              <a:gs pos="100000">
                <a:srgbClr val="0070C0">
                  <a:tint val="0"/>
                </a:srgbClr>
              </a:gs>
            </a:gsLst>
            <a:lin ang="2700000" scaled="1"/>
            <a:tileRect/>
          </a:gradFill>
          <a:ln w="73025" cap="flat" cmpd="sng" algn="ctr">
            <a:solidFill>
              <a:srgbClr val="F2F2F2"/>
            </a:solidFill>
            <a:prstDash val="solid"/>
          </a:ln>
          <a:effectLst>
            <a:outerShdw blurRad="190500" dist="254000" dir="2699985" rotWithShape="0">
              <a:scrgbClr r="0" g="0" b="0">
                <a:alpha val="23000"/>
              </a:sc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3200" kern="0">
              <a:solidFill>
                <a:srgbClr val="000000"/>
              </a:solidFill>
              <a:latin typeface="Impact"/>
              <a:ea typeface="方正姚体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56" y="746331"/>
            <a:ext cx="2005547" cy="200554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CF77256-3956-0830-7E4A-D1424026245B}"/>
              </a:ext>
            </a:extLst>
          </p:cNvPr>
          <p:cNvSpPr txBox="1"/>
          <p:nvPr/>
        </p:nvSpPr>
        <p:spPr>
          <a:xfrm>
            <a:off x="3470396" y="5393312"/>
            <a:ext cx="60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来源：</a:t>
            </a:r>
            <a:r>
              <a:rPr lang="en-US" altLang="zh-CN" sz="2400" dirty="0"/>
              <a:t>AAAI 2024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92F7903-E750-14CE-57C9-BD65C30CA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43" y="3528480"/>
            <a:ext cx="11197772" cy="15164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439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学生内类一致性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273E17A-D919-3E39-3226-1E8C94AF0907}"/>
              </a:ext>
            </a:extLst>
          </p:cNvPr>
          <p:cNvSpPr txBox="1"/>
          <p:nvPr/>
        </p:nvSpPr>
        <p:spPr>
          <a:xfrm>
            <a:off x="556591" y="1112949"/>
            <a:ext cx="2057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类间分离损失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4041D1-B4B5-42F0-86B3-31093DC1377D}"/>
              </a:ext>
            </a:extLst>
          </p:cNvPr>
          <p:cNvSpPr txBox="1"/>
          <p:nvPr/>
        </p:nvSpPr>
        <p:spPr>
          <a:xfrm>
            <a:off x="1037869" y="1757723"/>
            <a:ext cx="9247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对于类特定的原型，通过最大化原型之间差异降低类间依赖性：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346C88-9AD1-50D8-C9FC-C3B8FF146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6930" y="2479202"/>
            <a:ext cx="5367315" cy="8659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28A8EEC-C9BD-8F8B-4963-525CFE64F27E}"/>
              </a:ext>
            </a:extLst>
          </p:cNvPr>
          <p:cNvSpPr txBox="1"/>
          <p:nvPr/>
        </p:nvSpPr>
        <p:spPr>
          <a:xfrm>
            <a:off x="556591" y="365642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类内一致性损失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C90A48C-D233-38D2-7ABB-A3EAFE414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4590" y="4408106"/>
            <a:ext cx="7050078" cy="8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5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439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学生间知识转移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5E27141-B928-705B-F7CF-9969820819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815"/>
          <a:stretch/>
        </p:blipFill>
        <p:spPr>
          <a:xfrm>
            <a:off x="2597670" y="1924295"/>
            <a:ext cx="4826906" cy="37539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C337D2C-12BD-ACDE-402C-D0B74D71CEF2}"/>
              </a:ext>
            </a:extLst>
          </p:cNvPr>
          <p:cNvSpPr txBox="1"/>
          <p:nvPr/>
        </p:nvSpPr>
        <p:spPr>
          <a:xfrm>
            <a:off x="959621" y="406458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学生间的知识转移损失为：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99972BF-55FC-8A29-ED42-4BA26077133D}"/>
              </a:ext>
            </a:extLst>
          </p:cNvPr>
          <p:cNvGrpSpPr/>
          <p:nvPr/>
        </p:nvGrpSpPr>
        <p:grpSpPr>
          <a:xfrm>
            <a:off x="7521471" y="1924295"/>
            <a:ext cx="4565424" cy="475937"/>
            <a:chOff x="5090972" y="3124157"/>
            <a:chExt cx="6999794" cy="60968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9722212-3E13-45A2-DEF5-D72034D29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90972" y="3124157"/>
              <a:ext cx="2010056" cy="60968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37DFA09A-453F-7757-A0BE-9A9427917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32338" y="3157500"/>
              <a:ext cx="4858428" cy="543001"/>
            </a:xfrm>
            <a:prstGeom prst="rect">
              <a:avLst/>
            </a:prstGeom>
          </p:spPr>
        </p:pic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B8BDF99-1D59-32F6-5C9A-C590710A00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1984" y="3152233"/>
            <a:ext cx="5930698" cy="57514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DF068E0-E10D-5BDC-A804-E7943134B1E5}"/>
              </a:ext>
            </a:extLst>
          </p:cNvPr>
          <p:cNvSpPr txBox="1"/>
          <p:nvPr/>
        </p:nvSpPr>
        <p:spPr>
          <a:xfrm>
            <a:off x="525959" y="1215042"/>
            <a:ext cx="11344360" cy="1774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/>
              <a:t>为了研究流形空间中互补的类级统计量，提出了一种学生间的知识迁移损失，给定两个类流形</a:t>
            </a:r>
            <a:endParaRPr lang="en-US" altLang="zh-CN" sz="2400" dirty="0"/>
          </a:p>
          <a:p>
            <a:pPr indent="457200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/>
              <a:t>计算这些流形的协方差矩阵为：</a:t>
            </a:r>
            <a:endParaRPr lang="en-US" altLang="zh-CN" sz="24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4A37FB0-5766-3E86-730D-FADF16D5AD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5215" y="4689318"/>
            <a:ext cx="5930698" cy="74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7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68666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56916" y="2838015"/>
            <a:ext cx="2865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12" name="矩形 11"/>
          <p:cNvSpPr/>
          <p:nvPr/>
        </p:nvSpPr>
        <p:spPr>
          <a:xfrm>
            <a:off x="6900421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023168" y="1781004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8609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569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023168" y="2778469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对比实验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8609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8555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023168" y="3722858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888E1B-8E4A-E891-900F-EF0A12BF91C3}"/>
              </a:ext>
            </a:extLst>
          </p:cNvPr>
          <p:cNvSpPr txBox="1"/>
          <p:nvPr/>
        </p:nvSpPr>
        <p:spPr>
          <a:xfrm>
            <a:off x="656590" y="1566544"/>
            <a:ext cx="11278235" cy="3811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2400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400" dirty="0"/>
              <a:t>ACDC</a:t>
            </a:r>
            <a:r>
              <a:rPr lang="zh-CN" altLang="en-US" sz="2400" dirty="0"/>
              <a:t>：心脏</a:t>
            </a:r>
            <a:r>
              <a:rPr lang="en-US" altLang="zh-CN" sz="2400" dirty="0"/>
              <a:t>MRI</a:t>
            </a:r>
            <a:r>
              <a:rPr lang="zh-CN" altLang="en-US" sz="2400" dirty="0"/>
              <a:t>数据集，</a:t>
            </a:r>
            <a:r>
              <a:rPr lang="en-US" altLang="zh-CN" sz="2400" dirty="0"/>
              <a:t>100</a:t>
            </a:r>
            <a:r>
              <a:rPr lang="zh-CN" altLang="en-US" sz="2400" dirty="0"/>
              <a:t>个样本，其中训练集</a:t>
            </a:r>
            <a:r>
              <a:rPr lang="en-US" altLang="zh-CN" sz="2400" dirty="0"/>
              <a:t>70</a:t>
            </a:r>
            <a:r>
              <a:rPr lang="zh-CN" altLang="en-US" sz="2400" dirty="0"/>
              <a:t>，验证集</a:t>
            </a:r>
            <a:r>
              <a:rPr lang="en-US" altLang="zh-CN" sz="2400" dirty="0"/>
              <a:t>10</a:t>
            </a:r>
            <a:r>
              <a:rPr lang="zh-CN" altLang="en-US" sz="2400" dirty="0"/>
              <a:t>，测试集</a:t>
            </a:r>
            <a:r>
              <a:rPr lang="en-US" altLang="zh-CN" sz="2400" dirty="0"/>
              <a:t>20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400" dirty="0"/>
              <a:t>ISIC</a:t>
            </a:r>
            <a:r>
              <a:rPr lang="zh-CN" altLang="en-US" sz="2400" dirty="0"/>
              <a:t>： 皮肤病变数据集，</a:t>
            </a:r>
            <a:r>
              <a:rPr lang="en-US" altLang="zh-CN" sz="2400" dirty="0"/>
              <a:t>2594</a:t>
            </a:r>
            <a:r>
              <a:rPr lang="zh-CN" altLang="en-US" sz="2400" dirty="0"/>
              <a:t>张图像，训练集</a:t>
            </a:r>
            <a:r>
              <a:rPr lang="en-US" altLang="zh-CN" sz="2400" dirty="0"/>
              <a:t>1838</a:t>
            </a:r>
            <a:r>
              <a:rPr lang="zh-CN" altLang="en-US" sz="2400" dirty="0"/>
              <a:t>张图像，验证集</a:t>
            </a:r>
            <a:r>
              <a:rPr lang="en-US" altLang="zh-CN" sz="2400" dirty="0"/>
              <a:t>756</a:t>
            </a:r>
            <a:r>
              <a:rPr lang="zh-CN" altLang="en-US" sz="2400" dirty="0"/>
              <a:t>张图像；</a:t>
            </a:r>
          </a:p>
          <a:p>
            <a:endParaRPr lang="en-US" altLang="zh-CN" sz="2400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2400" dirty="0"/>
              <a:t>Synapse</a:t>
            </a:r>
            <a:r>
              <a:rPr lang="zh-CN" altLang="en-US" sz="2400" dirty="0"/>
              <a:t>：腹部</a:t>
            </a:r>
            <a:r>
              <a:rPr lang="en-US" altLang="zh-CN" sz="2400" dirty="0"/>
              <a:t>CT</a:t>
            </a:r>
            <a:r>
              <a:rPr lang="zh-CN" altLang="en-US" sz="2400" dirty="0"/>
              <a:t>图像，</a:t>
            </a:r>
            <a:r>
              <a:rPr lang="en-US" altLang="zh-CN" sz="2400" dirty="0"/>
              <a:t>30</a:t>
            </a:r>
            <a:r>
              <a:rPr lang="zh-CN" altLang="en-US" sz="2400" dirty="0"/>
              <a:t>个样本，其中训练集</a:t>
            </a:r>
            <a:r>
              <a:rPr lang="en-US" altLang="zh-CN" sz="2400" dirty="0"/>
              <a:t>18</a:t>
            </a:r>
            <a:r>
              <a:rPr lang="zh-CN" altLang="en-US" sz="2400" dirty="0"/>
              <a:t>个样本，验证集</a:t>
            </a:r>
            <a:r>
              <a:rPr lang="en-US" altLang="zh-CN" sz="2400" dirty="0"/>
              <a:t>12</a:t>
            </a:r>
            <a:r>
              <a:rPr lang="zh-CN" altLang="en-US" sz="2400" dirty="0"/>
              <a:t>。</a:t>
            </a: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2400" dirty="0"/>
          </a:p>
          <a:p>
            <a:pPr marL="285750" indent="-285750" algn="l">
              <a:buFont typeface="Wingdings" panose="05000000000000000000" charset="0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98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6E680C-EC57-C484-F149-3AA935924580}"/>
              </a:ext>
            </a:extLst>
          </p:cNvPr>
          <p:cNvSpPr txBox="1"/>
          <p:nvPr/>
        </p:nvSpPr>
        <p:spPr>
          <a:xfrm>
            <a:off x="835661" y="1051862"/>
            <a:ext cx="6101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ACDC</a:t>
            </a:r>
            <a:r>
              <a:rPr lang="zh-CN" altLang="en-US" sz="2800" dirty="0"/>
              <a:t>和</a:t>
            </a:r>
            <a:r>
              <a:rPr lang="en-US" altLang="zh-CN" sz="2800" dirty="0"/>
              <a:t>ISIC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数据集上的性能比较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133C8FC-0540-6A54-EA90-0C81E5E70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84" y="1611168"/>
            <a:ext cx="10922632" cy="443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2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6E680C-EC57-C484-F149-3AA935924580}"/>
              </a:ext>
            </a:extLst>
          </p:cNvPr>
          <p:cNvSpPr txBox="1"/>
          <p:nvPr/>
        </p:nvSpPr>
        <p:spPr>
          <a:xfrm>
            <a:off x="859567" y="1171008"/>
            <a:ext cx="6101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Synapse </a:t>
            </a:r>
            <a:r>
              <a:rPr lang="zh-CN" altLang="en-US" sz="2800" b="1" dirty="0"/>
              <a:t>数据集上的性能比较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C01A6B-B8CE-843E-2931-E874063D9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439" y="1694228"/>
            <a:ext cx="6734737" cy="45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1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6E680C-EC57-C484-F149-3AA935924580}"/>
              </a:ext>
            </a:extLst>
          </p:cNvPr>
          <p:cNvSpPr txBox="1"/>
          <p:nvPr/>
        </p:nvSpPr>
        <p:spPr>
          <a:xfrm>
            <a:off x="859567" y="1171008"/>
            <a:ext cx="6101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Synapse </a:t>
            </a:r>
            <a:r>
              <a:rPr lang="zh-CN" altLang="en-US" sz="2800" b="1" dirty="0"/>
              <a:t>数据集上的性能比较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A337D3-F251-A3D3-A5B1-1D29F85B7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997" y="2112397"/>
            <a:ext cx="9812119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79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98A846-82E3-30C3-4C15-3243CB1AE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44" y="1727913"/>
            <a:ext cx="5974463" cy="35253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D0702A-E90E-BD35-61A8-095F23974C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60"/>
          <a:stretch/>
        </p:blipFill>
        <p:spPr>
          <a:xfrm>
            <a:off x="6140081" y="1727913"/>
            <a:ext cx="5946814" cy="353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50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65C77E-E41A-E4CE-F537-77E4668CE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21" y="986447"/>
            <a:ext cx="6100544" cy="30473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303B5E-E6E1-F411-F330-3FDE6B622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082" y="1051863"/>
            <a:ext cx="5835123" cy="27690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53A43A2-4F05-9683-C046-68DE100FB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887" y="4033755"/>
            <a:ext cx="5762270" cy="274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2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69682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80018" y="2838015"/>
            <a:ext cx="2865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sp>
        <p:nvSpPr>
          <p:cNvPr id="12" name="矩形 11"/>
          <p:cNvSpPr/>
          <p:nvPr/>
        </p:nvSpPr>
        <p:spPr>
          <a:xfrm>
            <a:off x="6900421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023168" y="1781004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8609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569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023168" y="2778469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8609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8555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023168" y="3722858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AEC169-6A55-DE8B-5958-5F3D0F860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19630"/>
            <a:ext cx="8286599" cy="31931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915D9B1-E360-6C52-5131-E68F8D853C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82170"/>
            <a:ext cx="12192000" cy="17179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31806" y="1611123"/>
            <a:ext cx="46377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pPr marL="7200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基于</a:t>
            </a:r>
            <a:r>
              <a:rPr lang="en-US" altLang="zh-CN" sz="2400" dirty="0"/>
              <a:t>CNN</a:t>
            </a:r>
            <a:r>
              <a:rPr lang="zh-CN" altLang="en-US" sz="2400" dirty="0"/>
              <a:t>的学习缺乏全局注意力，无法对局部区域以外的显式远程关系进行建模；</a:t>
            </a:r>
            <a:endParaRPr lang="en-US" altLang="zh-CN" sz="2400" dirty="0"/>
          </a:p>
          <a:p>
            <a:pPr marL="720000"/>
            <a:endParaRPr lang="en-US" altLang="zh-CN" sz="2400" dirty="0"/>
          </a:p>
          <a:p>
            <a:pPr marL="7200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现有</a:t>
            </a:r>
            <a:r>
              <a:rPr lang="en-US" altLang="zh-CN" sz="2400" dirty="0"/>
              <a:t>SSL</a:t>
            </a:r>
            <a:r>
              <a:rPr lang="zh-CN" altLang="en-US" sz="2400" dirty="0"/>
              <a:t>方法直接利用像素级预测，忽略了类级依赖；</a:t>
            </a:r>
            <a:endParaRPr lang="en-US" altLang="zh-CN" sz="2400" dirty="0"/>
          </a:p>
          <a:p>
            <a:pPr marL="7200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7200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基于</a:t>
            </a:r>
            <a:r>
              <a:rPr lang="en-US" altLang="zh-CN" sz="2400" dirty="0"/>
              <a:t>Transformer</a:t>
            </a:r>
            <a:r>
              <a:rPr lang="zh-CN" altLang="en-US" sz="2400" dirty="0"/>
              <a:t>的学习缺乏归纳偏差导致较低的有效学习。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742FAE-6537-15C3-7258-3643C90200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5570"/>
          <a:stretch/>
        </p:blipFill>
        <p:spPr>
          <a:xfrm>
            <a:off x="105105" y="1689488"/>
            <a:ext cx="7608176" cy="228903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974D0C1-4BDF-AF9B-2FD1-BED4A762BD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554"/>
          <a:stretch/>
        </p:blipFill>
        <p:spPr>
          <a:xfrm>
            <a:off x="242256" y="4059072"/>
            <a:ext cx="7033851" cy="253460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370BA84-636B-BC5C-DA43-A612798608A4}"/>
              </a:ext>
            </a:extLst>
          </p:cNvPr>
          <p:cNvSpPr txBox="1"/>
          <p:nvPr/>
        </p:nvSpPr>
        <p:spPr>
          <a:xfrm>
            <a:off x="242256" y="998158"/>
            <a:ext cx="61037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现有方法局限</a:t>
            </a:r>
            <a:r>
              <a:rPr lang="zh-CN" altLang="en-US" sz="2400" dirty="0"/>
              <a:t>：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811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2968" y="1594128"/>
            <a:ext cx="98846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提出了一种新的流形空间中的</a:t>
            </a:r>
            <a:r>
              <a:rPr lang="en-US" altLang="zh-CN" sz="2400" dirty="0"/>
              <a:t>CNN-Transformer</a:t>
            </a:r>
            <a:r>
              <a:rPr lang="zh-CN" altLang="en-US" sz="2400" dirty="0"/>
              <a:t>学习框架；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在学生内部，提出一种新颖的类别一致性损失，以促进区分性和紧凑型目标特征表示的学习；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在学生间，使用基于原型的最优传输方法对</a:t>
            </a:r>
            <a:r>
              <a:rPr lang="en-US" altLang="zh-CN" sz="2400" dirty="0"/>
              <a:t>CNN</a:t>
            </a:r>
            <a:r>
              <a:rPr lang="zh-CN" altLang="en-US" sz="2400" dirty="0"/>
              <a:t>和</a:t>
            </a:r>
            <a:r>
              <a:rPr lang="en-US" altLang="zh-CN" sz="2400" dirty="0"/>
              <a:t>Transformer</a:t>
            </a:r>
            <a:r>
              <a:rPr lang="zh-CN" altLang="en-US" sz="2400" dirty="0"/>
              <a:t>特征进行对齐。</a:t>
            </a:r>
          </a:p>
        </p:txBody>
      </p:sp>
    </p:spTree>
    <p:extLst>
      <p:ext uri="{BB962C8B-B14F-4D97-AF65-F5344CB8AC3E}">
        <p14:creationId xmlns:p14="http://schemas.microsoft.com/office/powerpoint/2010/main" val="332277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69682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80018" y="2838015"/>
            <a:ext cx="2865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sp>
        <p:nvSpPr>
          <p:cNvPr id="12" name="矩形 11"/>
          <p:cNvSpPr/>
          <p:nvPr/>
        </p:nvSpPr>
        <p:spPr>
          <a:xfrm>
            <a:off x="6918692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023168" y="1781004"/>
            <a:ext cx="271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整体结构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8609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569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023168" y="2778469"/>
            <a:ext cx="266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学生内类一致性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2AE20BF-B491-5A1C-624F-46C423329284}"/>
              </a:ext>
            </a:extLst>
          </p:cNvPr>
          <p:cNvCxnSpPr/>
          <p:nvPr/>
        </p:nvCxnSpPr>
        <p:spPr>
          <a:xfrm>
            <a:off x="8609081" y="3053192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733CF96A-D62D-0D70-0199-256D0EDA0016}"/>
              </a:ext>
            </a:extLst>
          </p:cNvPr>
          <p:cNvSpPr/>
          <p:nvPr/>
        </p:nvSpPr>
        <p:spPr>
          <a:xfrm>
            <a:off x="8569716" y="3903047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28FBB4-FF47-A596-998A-B1E1E1C36049}"/>
              </a:ext>
            </a:extLst>
          </p:cNvPr>
          <p:cNvSpPr txBox="1"/>
          <p:nvPr/>
        </p:nvSpPr>
        <p:spPr>
          <a:xfrm>
            <a:off x="9077647" y="3672214"/>
            <a:ext cx="266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学生间知识转移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439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整体结构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DC532F7-4E02-C560-D45B-921E9298B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91" y="1152706"/>
            <a:ext cx="11729247" cy="47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8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439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整体结构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B5A567F-97A3-BD12-4DA2-B581AAC036CA}"/>
              </a:ext>
            </a:extLst>
          </p:cNvPr>
          <p:cNvSpPr txBox="1"/>
          <p:nvPr/>
        </p:nvSpPr>
        <p:spPr>
          <a:xfrm>
            <a:off x="556591" y="1112949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像素级一致性损失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368E9D-6641-0054-90CA-FC6DFB6AB1E8}"/>
              </a:ext>
            </a:extLst>
          </p:cNvPr>
          <p:cNvSpPr txBox="1"/>
          <p:nvPr/>
        </p:nvSpPr>
        <p:spPr>
          <a:xfrm>
            <a:off x="1266530" y="1772005"/>
            <a:ext cx="5275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计算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CNN</a:t>
            </a:r>
            <a:r>
              <a:rPr lang="en-US" altLang="zh-CN" sz="2400" dirty="0"/>
              <a:t> </a:t>
            </a:r>
            <a:r>
              <a:rPr lang="zh-CN" altLang="en-US" sz="2400" dirty="0"/>
              <a:t>和</a:t>
            </a:r>
            <a:r>
              <a:rPr lang="en-US" altLang="zh-CN" sz="2400" dirty="0"/>
              <a:t> P</a:t>
            </a:r>
            <a:r>
              <a:rPr lang="en-US" altLang="zh-CN" sz="2400" baseline="-25000" dirty="0"/>
              <a:t>Trans </a:t>
            </a:r>
            <a:r>
              <a:rPr lang="zh-CN" altLang="en-US" sz="2400" dirty="0"/>
              <a:t>像素级概率分布的熵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25DCF79-E3E9-E935-DD88-C67BFC4F0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674" y="2431061"/>
            <a:ext cx="6148291" cy="4663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56B4E8C-608D-FB9B-20A4-A6515CA6E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4878" y="3700392"/>
            <a:ext cx="6702244" cy="152464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B9BB0B-A08B-315A-2B46-4527071B1F3D}"/>
              </a:ext>
            </a:extLst>
          </p:cNvPr>
          <p:cNvSpPr txBox="1"/>
          <p:nvPr/>
        </p:nvSpPr>
        <p:spPr>
          <a:xfrm>
            <a:off x="1313061" y="3169270"/>
            <a:ext cx="758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从</a:t>
            </a:r>
            <a:r>
              <a:rPr lang="en-US" altLang="zh-CN" sz="2400" dirty="0"/>
              <a:t>CNN</a:t>
            </a:r>
            <a:r>
              <a:rPr lang="zh-CN" altLang="en-US" sz="2400" dirty="0"/>
              <a:t>和</a:t>
            </a:r>
            <a:r>
              <a:rPr lang="en-US" altLang="zh-CN" sz="2400" dirty="0"/>
              <a:t>Transformer</a:t>
            </a:r>
            <a:r>
              <a:rPr lang="zh-CN" altLang="en-US" sz="2400" dirty="0"/>
              <a:t>中选择更有信心的部分做为伪标签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71D794-0600-A7CF-DCD4-24D1B45438AA}"/>
              </a:ext>
            </a:extLst>
          </p:cNvPr>
          <p:cNvSpPr txBox="1"/>
          <p:nvPr/>
        </p:nvSpPr>
        <p:spPr>
          <a:xfrm>
            <a:off x="1313061" y="5329568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像素级一致性损失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EB94720-9D8A-FE91-726A-9DCB36D270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5674" y="5907824"/>
            <a:ext cx="6543616" cy="68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439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学生内类一致性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273E17A-D919-3E39-3226-1E8C94AF0907}"/>
              </a:ext>
            </a:extLst>
          </p:cNvPr>
          <p:cNvSpPr txBox="1"/>
          <p:nvPr/>
        </p:nvSpPr>
        <p:spPr>
          <a:xfrm>
            <a:off x="556591" y="111294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类内聚合损失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4041D1-B4B5-42F0-86B3-31093DC1377D}"/>
              </a:ext>
            </a:extLst>
          </p:cNvPr>
          <p:cNvSpPr txBox="1"/>
          <p:nvPr/>
        </p:nvSpPr>
        <p:spPr>
          <a:xfrm>
            <a:off x="1037869" y="1757723"/>
            <a:ext cx="73734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第c类的原型可以通过该类的流形平均计算得到：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2CA229-76EB-C8EB-75BF-4F24AE02E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948" y="2356616"/>
            <a:ext cx="2426207" cy="8784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1B9B41A-0448-8AD6-6FB9-3E71A7CF3565}"/>
              </a:ext>
            </a:extLst>
          </p:cNvPr>
          <p:cNvSpPr txBox="1"/>
          <p:nvPr/>
        </p:nvSpPr>
        <p:spPr>
          <a:xfrm>
            <a:off x="1037869" y="3610772"/>
            <a:ext cx="8248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迫使类原型</a:t>
            </a:r>
            <a:r>
              <a:rPr lang="en-US" altLang="zh-CN" sz="2400" dirty="0">
                <a:latin typeface="+mn-ea"/>
              </a:rPr>
              <a:t>G</a:t>
            </a:r>
            <a:r>
              <a:rPr lang="zh-CN" altLang="en-US" sz="2400" dirty="0">
                <a:latin typeface="+mn-ea"/>
              </a:rPr>
              <a:t>在记忆库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中逼近其对应的高质量类特异性表示：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8711079-271D-0ED2-D9DC-237909584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2713" y="4211226"/>
            <a:ext cx="6331348" cy="120832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B0820B1-5687-6AE4-1381-8CE19ADC13BB}"/>
              </a:ext>
            </a:extLst>
          </p:cNvPr>
          <p:cNvSpPr txBox="1"/>
          <p:nvPr/>
        </p:nvSpPr>
        <p:spPr>
          <a:xfrm>
            <a:off x="1109809" y="5745051"/>
            <a:ext cx="82481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记忆库中包含从标记数据中获得的高质量特征</a:t>
            </a:r>
          </a:p>
        </p:txBody>
      </p:sp>
    </p:spTree>
    <p:extLst>
      <p:ext uri="{BB962C8B-B14F-4D97-AF65-F5344CB8AC3E}">
        <p14:creationId xmlns:p14="http://schemas.microsoft.com/office/powerpoint/2010/main" val="288775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7023</TotalTime>
  <Words>426</Words>
  <Application>Microsoft Office PowerPoint</Application>
  <PresentationFormat>宽屏</PresentationFormat>
  <Paragraphs>84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微软雅黑</vt:lpstr>
      <vt:lpstr>Arial</vt:lpstr>
      <vt:lpstr>Calibri</vt:lpstr>
      <vt:lpstr>Calibri Light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演示文稿3</dc:title>
  <dc:creator>LYK</dc:creator>
  <cp:lastModifiedBy>Ating Yang</cp:lastModifiedBy>
  <cp:revision>206</cp:revision>
  <dcterms:created xsi:type="dcterms:W3CDTF">2016-04-09T13:02:00Z</dcterms:created>
  <dcterms:modified xsi:type="dcterms:W3CDTF">2024-06-29T09:34:45Z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