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440021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4"/>
  </p:normalViewPr>
  <p:slideViewPr>
    <p:cSldViewPr snapToGrid="0">
      <p:cViewPr>
        <p:scale>
          <a:sx n="44" d="100"/>
          <a:sy n="44" d="100"/>
        </p:scale>
        <p:origin x="2792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534924"/>
            <a:ext cx="12240181" cy="7519835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1344752"/>
            <a:ext cx="10800160" cy="5214884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BC15-F670-814E-AB30-537AAE319F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AB82-3FA9-1047-B98B-858E829F6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5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BC15-F670-814E-AB30-537AAE319F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AB82-3FA9-1047-B98B-858E829F6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1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149975"/>
            <a:ext cx="3105046" cy="1830459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149975"/>
            <a:ext cx="9135135" cy="18304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BC15-F670-814E-AB30-537AAE319F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AB82-3FA9-1047-B98B-858E829F6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2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BC15-F670-814E-AB30-537AAE319F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AB82-3FA9-1047-B98B-858E829F6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4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5384888"/>
            <a:ext cx="12420184" cy="89848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4454688"/>
            <a:ext cx="12420184" cy="4724895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BC15-F670-814E-AB30-537AAE319F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AB82-3FA9-1047-B98B-858E829F6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5749874"/>
            <a:ext cx="6120091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5749874"/>
            <a:ext cx="6120091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BC15-F670-814E-AB30-537AAE319F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AB82-3FA9-1047-B98B-858E829F6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5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149979"/>
            <a:ext cx="12420184" cy="4174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5294885"/>
            <a:ext cx="6091964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7889827"/>
            <a:ext cx="6091964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5294885"/>
            <a:ext cx="6121966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7889827"/>
            <a:ext cx="6121966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BC15-F670-814E-AB30-537AAE319F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AB82-3FA9-1047-B98B-858E829F6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BC15-F670-814E-AB30-537AAE319F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AB82-3FA9-1047-B98B-858E829F6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4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BC15-F670-814E-AB30-537AAE319F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AB82-3FA9-1047-B98B-858E829F6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1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3109937"/>
            <a:ext cx="7290108" cy="1534966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BC15-F670-814E-AB30-537AAE319F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AB82-3FA9-1047-B98B-858E829F6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6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3109937"/>
            <a:ext cx="7290108" cy="1534966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BC15-F670-814E-AB30-537AAE319F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AB82-3FA9-1047-B98B-858E829F6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5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149979"/>
            <a:ext cx="1242018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5749874"/>
            <a:ext cx="1242018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4DBC15-F670-814E-AB30-537AAE319F85}" type="datetimeFigureOut">
              <a:rPr lang="en-US" smtClean="0"/>
              <a:t>11/24/24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0019564"/>
            <a:ext cx="486007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DAB82-3FA9-1047-B98B-858E829F6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2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11D3F0D-8DFD-6F57-8E5C-A23C5B908F85}"/>
              </a:ext>
            </a:extLst>
          </p:cNvPr>
          <p:cNvSpPr/>
          <p:nvPr/>
        </p:nvSpPr>
        <p:spPr>
          <a:xfrm>
            <a:off x="5807052" y="6942129"/>
            <a:ext cx="2482846" cy="261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51A59-9E3D-96CF-3458-95EB95FC1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207" y="7117814"/>
            <a:ext cx="2388702" cy="2426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842953-BFBD-0E49-D442-9D9467EB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344" y="3460555"/>
            <a:ext cx="1786672" cy="2655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7CCA4D-C884-161A-5D2F-B113734F76F2}"/>
              </a:ext>
            </a:extLst>
          </p:cNvPr>
          <p:cNvSpPr txBox="1"/>
          <p:nvPr/>
        </p:nvSpPr>
        <p:spPr>
          <a:xfrm>
            <a:off x="8058976" y="6225846"/>
            <a:ext cx="199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Crystallographic</a:t>
            </a:r>
          </a:p>
          <a:p>
            <a:pPr algn="ctr"/>
            <a:r>
              <a:rPr lang="en-US" dirty="0"/>
              <a:t>Information Files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19A00B-434A-C08A-4A4B-D0C4CC593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974" y="4921314"/>
            <a:ext cx="1662112" cy="11994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437871-8A62-B1AE-8360-189FDC9ED876}"/>
              </a:ext>
            </a:extLst>
          </p:cNvPr>
          <p:cNvSpPr txBox="1"/>
          <p:nvPr/>
        </p:nvSpPr>
        <p:spPr>
          <a:xfrm>
            <a:off x="6378190" y="4921319"/>
            <a:ext cx="1404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Materials Science Community Discourse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2315012-6EC8-0FAD-FAF7-6D0206EA1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6909" y="3303337"/>
            <a:ext cx="1447963" cy="14479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5499C7-98DE-EB56-AC81-01B284ED586B}"/>
              </a:ext>
            </a:extLst>
          </p:cNvPr>
          <p:cNvSpPr txBox="1"/>
          <p:nvPr/>
        </p:nvSpPr>
        <p:spPr>
          <a:xfrm>
            <a:off x="4678721" y="3445168"/>
            <a:ext cx="1628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Peer-reviewed Materials Science Publications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9AA89-7A0C-08C1-86F9-4B284A6DDF89}"/>
              </a:ext>
            </a:extLst>
          </p:cNvPr>
          <p:cNvSpPr/>
          <p:nvPr/>
        </p:nvSpPr>
        <p:spPr>
          <a:xfrm>
            <a:off x="4760974" y="3420025"/>
            <a:ext cx="3162680" cy="1583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65C182-C49D-1349-4F81-7C0C75E4A84B}"/>
              </a:ext>
            </a:extLst>
          </p:cNvPr>
          <p:cNvSpPr/>
          <p:nvPr/>
        </p:nvSpPr>
        <p:spPr>
          <a:xfrm>
            <a:off x="4760974" y="5078579"/>
            <a:ext cx="3162680" cy="1037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72DBDE-41A8-C5E3-863C-E94948C6044E}"/>
              </a:ext>
            </a:extLst>
          </p:cNvPr>
          <p:cNvSpPr/>
          <p:nvPr/>
        </p:nvSpPr>
        <p:spPr>
          <a:xfrm>
            <a:off x="8112447" y="3402767"/>
            <a:ext cx="1996909" cy="325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00E7D4-E5E9-055E-AE67-03DD6B8603D6}"/>
              </a:ext>
            </a:extLst>
          </p:cNvPr>
          <p:cNvSpPr/>
          <p:nvPr/>
        </p:nvSpPr>
        <p:spPr>
          <a:xfrm>
            <a:off x="6870809" y="6429188"/>
            <a:ext cx="1996909" cy="325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9821FBC-4609-EB28-237F-B424E0D4B5A0}"/>
              </a:ext>
            </a:extLst>
          </p:cNvPr>
          <p:cNvSpPr/>
          <p:nvPr/>
        </p:nvSpPr>
        <p:spPr>
          <a:xfrm>
            <a:off x="4640204" y="2625039"/>
            <a:ext cx="5360812" cy="56962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PRETRAINING  DATASETS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44E391-7670-FE0F-B500-C771B56D3E61}"/>
              </a:ext>
            </a:extLst>
          </p:cNvPr>
          <p:cNvSpPr txBox="1"/>
          <p:nvPr/>
        </p:nvSpPr>
        <p:spPr>
          <a:xfrm>
            <a:off x="4625459" y="6191456"/>
            <a:ext cx="3433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RedPajama :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Subset of original corpus</a:t>
            </a:r>
          </a:p>
        </p:txBody>
      </p:sp>
      <p:pic>
        <p:nvPicPr>
          <p:cNvPr id="29" name="Graphic 28" descr="Atom with solid fill">
            <a:extLst>
              <a:ext uri="{FF2B5EF4-FFF2-40B4-BE49-F238E27FC236}">
                <a16:creationId xmlns:a16="http://schemas.microsoft.com/office/drawing/2014/main" id="{201CF52C-40C8-21E4-DF2F-0CE4F0EE7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6159" y="4769453"/>
            <a:ext cx="751592" cy="751592"/>
          </a:xfrm>
          <a:prstGeom prst="rect">
            <a:avLst/>
          </a:prstGeom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9AD55E1-3DC9-B635-78E0-01A9BB836D79}"/>
              </a:ext>
            </a:extLst>
          </p:cNvPr>
          <p:cNvSpPr/>
          <p:nvPr/>
        </p:nvSpPr>
        <p:spPr>
          <a:xfrm>
            <a:off x="3090566" y="8088162"/>
            <a:ext cx="2482846" cy="11102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Finetuning for materials science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EF487D1F-2E66-A6E7-931E-448C98E32440}"/>
              </a:ext>
            </a:extLst>
          </p:cNvPr>
          <p:cNvSpPr/>
          <p:nvPr/>
        </p:nvSpPr>
        <p:spPr>
          <a:xfrm>
            <a:off x="2991571" y="11642192"/>
            <a:ext cx="2482846" cy="11102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LLaMat</a:t>
            </a:r>
            <a:r>
              <a:rPr lang="en-US" sz="28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-chat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36DF574-7BB6-C70A-63BA-EE3FA5F9FC65}"/>
              </a:ext>
            </a:extLst>
          </p:cNvPr>
          <p:cNvSpPr/>
          <p:nvPr/>
        </p:nvSpPr>
        <p:spPr>
          <a:xfrm>
            <a:off x="9011988" y="11642191"/>
            <a:ext cx="2482846" cy="11102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LLaMat</a:t>
            </a:r>
            <a:r>
              <a:rPr lang="en-US" sz="28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-CIF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377F1D3-29CC-A471-DB04-7EA287766388}"/>
              </a:ext>
            </a:extLst>
          </p:cNvPr>
          <p:cNvCxnSpPr>
            <a:cxnSpLocks/>
            <a:stCxn id="37" idx="3"/>
            <a:endCxn id="44" idx="3"/>
          </p:cNvCxnSpPr>
          <p:nvPr/>
        </p:nvCxnSpPr>
        <p:spPr>
          <a:xfrm flipH="1">
            <a:off x="5474419" y="8643298"/>
            <a:ext cx="98995" cy="3554030"/>
          </a:xfrm>
          <a:prstGeom prst="bentConnector3">
            <a:avLst>
              <a:gd name="adj1" fmla="val -230921"/>
            </a:avLst>
          </a:prstGeom>
          <a:ln w="254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88CC063-560D-260C-6971-56D11A777086}"/>
              </a:ext>
            </a:extLst>
          </p:cNvPr>
          <p:cNvCxnSpPr>
            <a:cxnSpLocks/>
            <a:endCxn id="44" idx="3"/>
          </p:cNvCxnSpPr>
          <p:nvPr/>
        </p:nvCxnSpPr>
        <p:spPr>
          <a:xfrm rot="5400000">
            <a:off x="5097499" y="10041524"/>
            <a:ext cx="2532722" cy="177888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47CC570-20AB-9D4F-675D-A955ECBA5622}"/>
              </a:ext>
            </a:extLst>
          </p:cNvPr>
          <p:cNvCxnSpPr>
            <a:cxnSpLocks/>
            <a:endCxn id="45" idx="1"/>
          </p:cNvCxnSpPr>
          <p:nvPr/>
        </p:nvCxnSpPr>
        <p:spPr>
          <a:xfrm rot="16200000" flipH="1">
            <a:off x="6888831" y="10074169"/>
            <a:ext cx="2477533" cy="176878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E1DFB9DA-A8AD-8C7B-5268-53C9F11EE9DF}"/>
              </a:ext>
            </a:extLst>
          </p:cNvPr>
          <p:cNvCxnSpPr>
            <a:cxnSpLocks/>
            <a:stCxn id="71" idx="1"/>
            <a:endCxn id="45" idx="1"/>
          </p:cNvCxnSpPr>
          <p:nvPr/>
        </p:nvCxnSpPr>
        <p:spPr>
          <a:xfrm rot="10800000" flipH="1" flipV="1">
            <a:off x="8927894" y="8643299"/>
            <a:ext cx="84094" cy="3554029"/>
          </a:xfrm>
          <a:prstGeom prst="bentConnector3">
            <a:avLst>
              <a:gd name="adj1" fmla="val -271839"/>
            </a:avLst>
          </a:prstGeom>
          <a:ln w="254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9BF3BAFD-864C-1977-97BC-FAD529877B71}"/>
              </a:ext>
            </a:extLst>
          </p:cNvPr>
          <p:cNvSpPr/>
          <p:nvPr/>
        </p:nvSpPr>
        <p:spPr>
          <a:xfrm>
            <a:off x="8927896" y="8088162"/>
            <a:ext cx="2713151" cy="11102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Finetuning for materials generation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E195745F-C643-CC16-FD96-20329796992F}"/>
              </a:ext>
            </a:extLst>
          </p:cNvPr>
          <p:cNvSpPr/>
          <p:nvPr/>
        </p:nvSpPr>
        <p:spPr>
          <a:xfrm>
            <a:off x="459876" y="16468365"/>
            <a:ext cx="6793427" cy="902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research co-pilot</a:t>
            </a:r>
          </a:p>
        </p:txBody>
      </p:sp>
      <p:pic>
        <p:nvPicPr>
          <p:cNvPr id="84" name="Picture 2" descr="Open-Orca/OpenOrca-Preview1-13B · Hugging Face">
            <a:extLst>
              <a:ext uri="{FF2B5EF4-FFF2-40B4-BE49-F238E27FC236}">
                <a16:creationId xmlns:a16="http://schemas.microsoft.com/office/drawing/2014/main" id="{936AED04-3566-8DF4-95F6-C47114C85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898" y="9367878"/>
            <a:ext cx="1285839" cy="128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Graphic 84" descr="Mathematics with solid fill">
            <a:extLst>
              <a:ext uri="{FF2B5EF4-FFF2-40B4-BE49-F238E27FC236}">
                <a16:creationId xmlns:a16="http://schemas.microsoft.com/office/drawing/2014/main" id="{F1BE68C5-C9D0-9D6C-3288-48B1949D5A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48597" y="10741437"/>
            <a:ext cx="1041428" cy="1041428"/>
          </a:xfrm>
          <a:prstGeom prst="rect">
            <a:avLst/>
          </a:prstGeom>
        </p:spPr>
      </p:pic>
      <p:pic>
        <p:nvPicPr>
          <p:cNvPr id="86" name="Graphic 85" descr="Books on shelf with solid fill">
            <a:extLst>
              <a:ext uri="{FF2B5EF4-FFF2-40B4-BE49-F238E27FC236}">
                <a16:creationId xmlns:a16="http://schemas.microsoft.com/office/drawing/2014/main" id="{6D2A03A4-0465-FAED-F8F5-3897CE021F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48897" y="10741438"/>
            <a:ext cx="1041427" cy="104142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ED65A93C-FE72-13AD-B50F-A334C68BB4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19867" y="9354011"/>
            <a:ext cx="1444116" cy="129970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959DC56-7ED1-327F-D3C3-79F364E9013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81565" y="10809293"/>
            <a:ext cx="1060795" cy="874139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F47CCC-6D3D-AF9E-88DD-3C98FB03D22C}"/>
              </a:ext>
            </a:extLst>
          </p:cNvPr>
          <p:cNvCxnSpPr>
            <a:cxnSpLocks/>
          </p:cNvCxnSpPr>
          <p:nvPr/>
        </p:nvCxnSpPr>
        <p:spPr>
          <a:xfrm>
            <a:off x="7253303" y="12197328"/>
            <a:ext cx="0" cy="5412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BBF7057-BB8A-DB81-DB29-CAFA73812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328" y="9399069"/>
            <a:ext cx="1699920" cy="2526907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651EBD-552E-AA29-BCC6-83EE51D1A189}"/>
              </a:ext>
            </a:extLst>
          </p:cNvPr>
          <p:cNvSpPr txBox="1"/>
          <p:nvPr/>
        </p:nvSpPr>
        <p:spPr>
          <a:xfrm>
            <a:off x="10309444" y="9766156"/>
            <a:ext cx="12554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Understanding CIF files syntax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F4110-4D0F-7B61-DDFD-4289A3B0F05C}"/>
              </a:ext>
            </a:extLst>
          </p:cNvPr>
          <p:cNvSpPr txBox="1"/>
          <p:nvPr/>
        </p:nvSpPr>
        <p:spPr>
          <a:xfrm>
            <a:off x="10309444" y="10334383"/>
            <a:ext cx="12554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Learning atoms and their coordinates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8FA4D1-E7D1-5DCE-7445-D0A153FDFE45}"/>
              </a:ext>
            </a:extLst>
          </p:cNvPr>
          <p:cNvSpPr txBox="1"/>
          <p:nvPr/>
        </p:nvSpPr>
        <p:spPr>
          <a:xfrm>
            <a:off x="10323475" y="11081043"/>
            <a:ext cx="12554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Learning co-occurrence of elements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FB2CB-83A2-788C-47F0-761C2551B2B9}"/>
              </a:ext>
            </a:extLst>
          </p:cNvPr>
          <p:cNvSpPr txBox="1"/>
          <p:nvPr/>
        </p:nvSpPr>
        <p:spPr>
          <a:xfrm>
            <a:off x="8028075" y="15220996"/>
            <a:ext cx="416256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Generated crystal structures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0D659D3-8285-3E27-8D00-637C4F720DA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108669">
            <a:off x="8876786" y="12951326"/>
            <a:ext cx="2893378" cy="19902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53BC79-DDD8-9D1D-6BC1-808A9FDC893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03601" y="13420937"/>
            <a:ext cx="1504684" cy="164839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AEFC8CF-6F96-ED1D-371F-434E308DE28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478283">
            <a:off x="9140355" y="12452947"/>
            <a:ext cx="2171700" cy="13462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F03ED3F-850E-E758-D553-47115FB7144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7690626" y="12072069"/>
            <a:ext cx="1288632" cy="188241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3D97902-09ED-0DEB-5131-01C0C8DAF93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2090600">
            <a:off x="10934814" y="12465886"/>
            <a:ext cx="1849304" cy="133760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320CF1D-65A5-C4D3-FE31-4520C8C3363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432320" y="13723702"/>
            <a:ext cx="1328133" cy="16064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0CF627D-42DC-D01C-A8F7-A68ADD4E4CC6}"/>
              </a:ext>
            </a:extLst>
          </p:cNvPr>
          <p:cNvSpPr txBox="1"/>
          <p:nvPr/>
        </p:nvSpPr>
        <p:spPr>
          <a:xfrm>
            <a:off x="459876" y="12765925"/>
            <a:ext cx="43010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Oxidation in ceria infiltrated metal supported SOFCs - A TEM investigation - The oxidation resistance of the Fe–Cr alloy backbone structure of metal supported solid oxide fuel cells is significantly improved when infiltrated with gadolinium doped ceria (CGO) particles.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7177E0-E402-5D10-7293-4A8BF3A11416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4760974" y="13550755"/>
            <a:ext cx="4437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C149FE8-C117-9141-A713-CA202B1B971C}"/>
              </a:ext>
            </a:extLst>
          </p:cNvPr>
          <p:cNvSpPr txBox="1"/>
          <p:nvPr/>
        </p:nvSpPr>
        <p:spPr>
          <a:xfrm>
            <a:off x="5207811" y="12765925"/>
            <a:ext cx="196089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{‘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’: ‘ceria’,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’: [‘gadolinium doped’, ’particles’],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acronym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’: ‘CGO’,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‘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’ : [‘solid oxide fuel cells’]}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F63FAF-98C8-868C-D5EC-A186A9ABC4E8}"/>
              </a:ext>
            </a:extLst>
          </p:cNvPr>
          <p:cNvSpPr txBox="1"/>
          <p:nvPr/>
        </p:nvSpPr>
        <p:spPr>
          <a:xfrm>
            <a:off x="459876" y="12438024"/>
            <a:ext cx="662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STRUCTURED INFORMATION EXTRACTION FROM TEXT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3D40633-E2D8-66AE-B46B-00005B288E7A}"/>
              </a:ext>
            </a:extLst>
          </p:cNvPr>
          <p:cNvCxnSpPr/>
          <p:nvPr/>
        </p:nvCxnSpPr>
        <p:spPr>
          <a:xfrm>
            <a:off x="459876" y="14526944"/>
            <a:ext cx="66203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8F946B6-6845-DD2F-2603-9FBA749243C6}"/>
              </a:ext>
            </a:extLst>
          </p:cNvPr>
          <p:cNvSpPr txBox="1"/>
          <p:nvPr/>
        </p:nvSpPr>
        <p:spPr>
          <a:xfrm>
            <a:off x="465037" y="14613401"/>
            <a:ext cx="662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INFORMATION EXTRACTION FROM TABLES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AE3C14C-40E5-3AFF-2ED8-999643AB73C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b="34901"/>
          <a:stretch/>
        </p:blipFill>
        <p:spPr>
          <a:xfrm>
            <a:off x="556487" y="15001933"/>
            <a:ext cx="2072552" cy="1370181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284D9F8-1559-7FDB-055B-905EB0CAF3A7}"/>
              </a:ext>
            </a:extLst>
          </p:cNvPr>
          <p:cNvCxnSpPr>
            <a:cxnSpLocks/>
          </p:cNvCxnSpPr>
          <p:nvPr/>
        </p:nvCxnSpPr>
        <p:spPr>
          <a:xfrm>
            <a:off x="2769680" y="15756092"/>
            <a:ext cx="4437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5A5405D-61F5-75B8-1B88-CE1DE41A013A}"/>
              </a:ext>
            </a:extLst>
          </p:cNvPr>
          <p:cNvSpPr txBox="1"/>
          <p:nvPr/>
        </p:nvSpPr>
        <p:spPr>
          <a:xfrm>
            <a:off x="3259344" y="15078984"/>
            <a:ext cx="388756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{'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comp_table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': [1], '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composition_row_index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': [1, 2, 3, 4], '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chemical_col_index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': [1, 2, 3, 4], '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gid_col_index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': [0], 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regex_table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': [0]}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3CB44EF7-0B58-9280-8457-C8A7FFBAEC71}"/>
              </a:ext>
            </a:extLst>
          </p:cNvPr>
          <p:cNvSpPr/>
          <p:nvPr/>
        </p:nvSpPr>
        <p:spPr>
          <a:xfrm>
            <a:off x="7263400" y="16468365"/>
            <a:ext cx="6187127" cy="9020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structure generator</a:t>
            </a:r>
          </a:p>
        </p:txBody>
      </p:sp>
    </p:spTree>
    <p:extLst>
      <p:ext uri="{BB962C8B-B14F-4D97-AF65-F5344CB8AC3E}">
        <p14:creationId xmlns:p14="http://schemas.microsoft.com/office/powerpoint/2010/main" val="216882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192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 Zaki</dc:creator>
  <cp:lastModifiedBy>Mohd Zaki</cp:lastModifiedBy>
  <cp:revision>6</cp:revision>
  <dcterms:created xsi:type="dcterms:W3CDTF">2024-11-24T09:23:50Z</dcterms:created>
  <dcterms:modified xsi:type="dcterms:W3CDTF">2024-11-24T18:28:53Z</dcterms:modified>
</cp:coreProperties>
</file>