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8C98-30C2-FEA6-4B5A-9E18B822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F296A-571A-5060-A93E-3DD5BB81A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4AF1-1B5C-B8CB-B962-E963C441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78374-D0AA-FD7A-3BEC-F450FF5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75B2-6D9D-97D4-E619-3AD5534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BEB-E34A-CE01-CE03-94DD44F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BF072-FA96-ABDD-CC46-979EB10F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D34E-AA74-8679-60BF-97031116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5265-3762-B96C-53E9-5AD0E45C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1511-C4E9-1BB9-C9B5-4C679C1E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E4968-BFBC-F91D-4ED4-593722051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67975-3029-C660-AEB7-BB24BE62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9FA2-3392-E5DA-C1C0-C68FE7C1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EF4D-7561-955F-5B4C-C1CA3E4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ADAD-FE92-4593-4E12-E7C86006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300B-DAC3-1E43-290C-81C9717F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88C3-DC9E-E0AE-EA1A-4BE7C7C2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0067-80D1-024C-6D5C-5721D0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04DC-6865-A67F-732B-22B2B35C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2C4A-42A8-2F12-69E2-42CEDF3E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2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71AE-B874-6CDE-B56B-69342E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71ED-A474-9997-D7B6-4777E4DD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B9CE-DB32-A0F7-7595-E0680F31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DB80-3AB6-D68F-DE16-8DD3BC3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8D9B-D8AA-40A1-C992-DB43004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0308-0ECC-2868-8C63-815C98A2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969B-3127-7848-7DBC-6C1579571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DCEF6-FAA4-23FD-4961-041535C1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DDF4-D534-BA47-B40B-30B303A0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95AE-62EB-4802-93DD-A99E4A14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27E5-E344-2F2E-4ACE-5441C46F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0C6A-97C0-0020-B3BB-729F092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E8A1-E474-AC6C-4FE9-F49FF767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D71A1-604D-B6CC-3FB0-A08D144CE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53405-9CBB-4E9A-BABC-2A9DF6EEB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61937-878B-8ED3-F3D4-87A8E4AC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7613A-4674-6966-FFD9-A21A8EA1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8087B-106B-0D2B-83FC-8973191F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9FB11-47AB-B71F-32AA-E44D6659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9C6-9A1A-D4F5-7126-B6DE6BE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A7791-97BF-2D16-6310-F612BCA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E0B4-34C6-B100-AF4F-DC14430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9A285-268B-6C0C-7F4B-9B33264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6288B-4305-6F15-FC7F-D957C0E1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81732-95F2-2848-0637-196CE5C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48300-B814-E3FF-98D9-F929070C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A31F-F305-3A29-2EDC-7145E047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B8F2-250F-4760-89E3-F581FAFA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E435E-9C3B-07DD-9E76-43186CF9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18EB-C4D3-62CE-B384-FE51A456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7AF73-3850-FD95-A860-A275D59F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D637-BC68-C82D-D6F2-671FF440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E9B1-E87A-4969-2AE8-530D4DEF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5B165-71F6-B6DC-FEE0-689B9A73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0330-0CFE-A181-FD35-855EDA0C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2126-EDBE-9E04-5D5D-5DC086B5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D761-042A-8544-1060-DB3476AF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25C7-7355-B5FB-0339-B601DF38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3ECF5-79CC-A68B-AF27-10FF2B92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0522-1DF2-4247-28B8-34AA951B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DA5B-4E94-AC25-4310-237D7302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7DDC-D46F-4893-ADD7-8A139496E53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29EA-6374-A903-47A1-DDD0CEB88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CB97-307B-7F56-77B4-7B57A2DC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B5EF-9B7D-4F39-BA7D-E312FC43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48EF66-5B59-C8CA-E07F-11C9F776F196}"/>
              </a:ext>
            </a:extLst>
          </p:cNvPr>
          <p:cNvSpPr/>
          <p:nvPr/>
        </p:nvSpPr>
        <p:spPr>
          <a:xfrm>
            <a:off x="9800713" y="4385524"/>
            <a:ext cx="2179675" cy="2165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36A82-8838-0B6C-60C7-87AA21D924A9}"/>
              </a:ext>
            </a:extLst>
          </p:cNvPr>
          <p:cNvSpPr/>
          <p:nvPr/>
        </p:nvSpPr>
        <p:spPr>
          <a:xfrm>
            <a:off x="2657407" y="578380"/>
            <a:ext cx="6912430" cy="4970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LogixHealth</a:t>
            </a:r>
            <a:r>
              <a:rPr lang="en-US" sz="1000" dirty="0">
                <a:solidFill>
                  <a:schemeClr val="tx1"/>
                </a:solidFill>
              </a:rPr>
              <a:t> Appeal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5782F-E066-AD39-39E9-C60E408028C6}"/>
              </a:ext>
            </a:extLst>
          </p:cNvPr>
          <p:cNvSpPr/>
          <p:nvPr/>
        </p:nvSpPr>
        <p:spPr>
          <a:xfrm>
            <a:off x="9797143" y="577016"/>
            <a:ext cx="2179675" cy="3707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13D4C-9E86-DF9B-99AB-54EA793A90D3}"/>
              </a:ext>
            </a:extLst>
          </p:cNvPr>
          <p:cNvSpPr/>
          <p:nvPr/>
        </p:nvSpPr>
        <p:spPr>
          <a:xfrm>
            <a:off x="283029" y="571716"/>
            <a:ext cx="1807028" cy="596842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File Server (K Drive)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5FB3-BC88-9CE7-37B0-7206A0BCF10A}"/>
              </a:ext>
            </a:extLst>
          </p:cNvPr>
          <p:cNvSpPr txBox="1"/>
          <p:nvPr/>
        </p:nvSpPr>
        <p:spPr>
          <a:xfrm>
            <a:off x="287382" y="610969"/>
            <a:ext cx="1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Server</a:t>
            </a:r>
          </a:p>
          <a:p>
            <a:r>
              <a:rPr lang="en-US" sz="1200" dirty="0"/>
              <a:t>(K Drive)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118B7DDB-98D5-0F82-17B1-5C6BC0BC7A9E}"/>
              </a:ext>
            </a:extLst>
          </p:cNvPr>
          <p:cNvSpPr/>
          <p:nvPr/>
        </p:nvSpPr>
        <p:spPr>
          <a:xfrm>
            <a:off x="511631" y="1671685"/>
            <a:ext cx="1371600" cy="940525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Folder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364E550A-4508-19D5-BFA7-0203C7335A28}"/>
              </a:ext>
            </a:extLst>
          </p:cNvPr>
          <p:cNvSpPr/>
          <p:nvPr/>
        </p:nvSpPr>
        <p:spPr>
          <a:xfrm>
            <a:off x="500743" y="3413402"/>
            <a:ext cx="1371600" cy="940525"/>
          </a:xfrm>
          <a:prstGeom prst="flowChartMulti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Failed Folder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E150012-E596-152F-1026-834EE012FBA7}"/>
              </a:ext>
            </a:extLst>
          </p:cNvPr>
          <p:cNvSpPr/>
          <p:nvPr/>
        </p:nvSpPr>
        <p:spPr>
          <a:xfrm>
            <a:off x="483326" y="5107225"/>
            <a:ext cx="1371600" cy="940525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Success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5BC40-9AB3-09C9-5B4D-CEF6413C9228}"/>
              </a:ext>
            </a:extLst>
          </p:cNvPr>
          <p:cNvSpPr/>
          <p:nvPr/>
        </p:nvSpPr>
        <p:spPr>
          <a:xfrm>
            <a:off x="10040982" y="705391"/>
            <a:ext cx="1467395" cy="15348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UHC Auth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2E7BCE-F0B1-B8EB-FB9C-8E14E43B9034}"/>
              </a:ext>
            </a:extLst>
          </p:cNvPr>
          <p:cNvSpPr/>
          <p:nvPr/>
        </p:nvSpPr>
        <p:spPr>
          <a:xfrm>
            <a:off x="10040982" y="2625634"/>
            <a:ext cx="1467395" cy="15348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UHC All Claims API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0DB411D-2528-3D62-0937-6FFA3262B576}"/>
              </a:ext>
            </a:extLst>
          </p:cNvPr>
          <p:cNvSpPr/>
          <p:nvPr/>
        </p:nvSpPr>
        <p:spPr>
          <a:xfrm>
            <a:off x="10040981" y="4491450"/>
            <a:ext cx="1467395" cy="114518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  <a:p>
            <a:pPr algn="ctr"/>
            <a:r>
              <a:rPr lang="en-US" sz="1000" dirty="0"/>
              <a:t>File Status, Appeal Info.</a:t>
            </a:r>
          </a:p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A03D8-13DC-5BB2-4431-FF1987ACA702}"/>
              </a:ext>
            </a:extLst>
          </p:cNvPr>
          <p:cNvSpPr txBox="1"/>
          <p:nvPr/>
        </p:nvSpPr>
        <p:spPr>
          <a:xfrm>
            <a:off x="215182" y="17690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Appeal System Context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3D4E432-DC9B-C5F7-4E2D-12F6D7381CDC}"/>
              </a:ext>
            </a:extLst>
          </p:cNvPr>
          <p:cNvSpPr/>
          <p:nvPr/>
        </p:nvSpPr>
        <p:spPr>
          <a:xfrm>
            <a:off x="9465175" y="4766754"/>
            <a:ext cx="515004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F723D-09FE-4AB3-C839-A1AA049E791D}"/>
              </a:ext>
            </a:extLst>
          </p:cNvPr>
          <p:cNvSpPr txBox="1"/>
          <p:nvPr/>
        </p:nvSpPr>
        <p:spPr>
          <a:xfrm>
            <a:off x="11521383" y="1173222"/>
            <a:ext cx="461665" cy="2519472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r>
              <a:rPr lang="en-US" dirty="0"/>
              <a:t>United Healthcare 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853856-D8E6-066F-EE75-A6B3051AA621}"/>
              </a:ext>
            </a:extLst>
          </p:cNvPr>
          <p:cNvSpPr/>
          <p:nvPr/>
        </p:nvSpPr>
        <p:spPr>
          <a:xfrm>
            <a:off x="10141132" y="5797706"/>
            <a:ext cx="1273086" cy="52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Notifications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C04CD8-9C73-92EE-9367-08F987B7240D}"/>
              </a:ext>
            </a:extLst>
          </p:cNvPr>
          <p:cNvSpPr txBox="1"/>
          <p:nvPr/>
        </p:nvSpPr>
        <p:spPr>
          <a:xfrm>
            <a:off x="11515153" y="4400677"/>
            <a:ext cx="461665" cy="2154613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7ED1D-5DFC-D640-B89E-82B91AFC6DC3}"/>
              </a:ext>
            </a:extLst>
          </p:cNvPr>
          <p:cNvSpPr/>
          <p:nvPr/>
        </p:nvSpPr>
        <p:spPr>
          <a:xfrm>
            <a:off x="2752913" y="845800"/>
            <a:ext cx="3466585" cy="458943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Worker Service</a:t>
            </a:r>
          </a:p>
          <a:p>
            <a:endParaRPr lang="en-US" sz="1000" dirty="0"/>
          </a:p>
          <a:p>
            <a:r>
              <a:rPr lang="en-US" sz="1000" dirty="0"/>
              <a:t>A cross-platform service deployed as Window Service.</a:t>
            </a:r>
          </a:p>
          <a:p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178F-610B-6417-7F71-DBCAD914AF70}"/>
              </a:ext>
            </a:extLst>
          </p:cNvPr>
          <p:cNvSpPr/>
          <p:nvPr/>
        </p:nvSpPr>
        <p:spPr>
          <a:xfrm>
            <a:off x="6807230" y="845800"/>
            <a:ext cx="2631856" cy="30376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Create Appeal Orchestration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049202-BC4C-8FB1-FED9-88616C6003CF}"/>
              </a:ext>
            </a:extLst>
          </p:cNvPr>
          <p:cNvSpPr/>
          <p:nvPr/>
        </p:nvSpPr>
        <p:spPr>
          <a:xfrm>
            <a:off x="6807230" y="4028816"/>
            <a:ext cx="2631856" cy="1406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Atomic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73679E-07BA-9F40-D671-47D058C8CD5B}"/>
              </a:ext>
            </a:extLst>
          </p:cNvPr>
          <p:cNvSpPr/>
          <p:nvPr/>
        </p:nvSpPr>
        <p:spPr>
          <a:xfrm>
            <a:off x="6884861" y="4287101"/>
            <a:ext cx="1146840" cy="4605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Appeal Service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6A6493-12C9-05A3-3089-99549323586A}"/>
              </a:ext>
            </a:extLst>
          </p:cNvPr>
          <p:cNvSpPr/>
          <p:nvPr/>
        </p:nvSpPr>
        <p:spPr>
          <a:xfrm>
            <a:off x="6401575" y="845800"/>
            <a:ext cx="225092" cy="4589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Internal Gateway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497EF7-E9A7-6579-0786-31E0CA4FBE8B}"/>
              </a:ext>
            </a:extLst>
          </p:cNvPr>
          <p:cNvSpPr/>
          <p:nvPr/>
        </p:nvSpPr>
        <p:spPr>
          <a:xfrm>
            <a:off x="8203321" y="4280492"/>
            <a:ext cx="1146839" cy="4605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Status Service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56C0BC9-392B-FC1C-AEE8-4C453CD7EB32}"/>
              </a:ext>
            </a:extLst>
          </p:cNvPr>
          <p:cNvSpPr/>
          <p:nvPr/>
        </p:nvSpPr>
        <p:spPr>
          <a:xfrm>
            <a:off x="6279522" y="4954230"/>
            <a:ext cx="494154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22FD3C-57EC-A2FD-11E5-6668AB752EE2}"/>
              </a:ext>
            </a:extLst>
          </p:cNvPr>
          <p:cNvGrpSpPr/>
          <p:nvPr/>
        </p:nvGrpSpPr>
        <p:grpSpPr>
          <a:xfrm>
            <a:off x="2655558" y="5641488"/>
            <a:ext cx="6918660" cy="903160"/>
            <a:chOff x="2637123" y="571717"/>
            <a:chExt cx="6918660" cy="9031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71C79F-E7A2-07AA-D65D-0CB3E573E91B}"/>
                </a:ext>
              </a:extLst>
            </p:cNvPr>
            <p:cNvSpPr/>
            <p:nvPr/>
          </p:nvSpPr>
          <p:spPr>
            <a:xfrm>
              <a:off x="2643353" y="571717"/>
              <a:ext cx="6912430" cy="903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5DC7A1-36D5-EE37-B172-7B2FBF001500}"/>
                </a:ext>
              </a:extLst>
            </p:cNvPr>
            <p:cNvSpPr txBox="1"/>
            <p:nvPr/>
          </p:nvSpPr>
          <p:spPr>
            <a:xfrm>
              <a:off x="2637123" y="633271"/>
              <a:ext cx="1247457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r>
                <a:rPr lang="en-US" sz="1000" dirty="0" err="1"/>
                <a:t>AllScripts</a:t>
              </a:r>
              <a:r>
                <a:rPr lang="en-US" sz="1000" dirty="0"/>
                <a:t> System DB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48F3C606-7D76-E150-E303-290DE3B51A47}"/>
                </a:ext>
              </a:extLst>
            </p:cNvPr>
            <p:cNvSpPr/>
            <p:nvPr/>
          </p:nvSpPr>
          <p:spPr>
            <a:xfrm>
              <a:off x="5124995" y="623085"/>
              <a:ext cx="1467395" cy="755017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b="1" dirty="0" err="1">
                  <a:solidFill>
                    <a:schemeClr val="accent1">
                      <a:lumMod val="75000"/>
                    </a:schemeClr>
                  </a:solidFill>
                </a:rPr>
                <a:t>AllScripts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/>
                <a:t>Patient Info</a:t>
              </a:r>
            </a:p>
            <a:p>
              <a:pPr algn="ctr"/>
              <a:endParaRPr lang="en-US" sz="1200" dirty="0"/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63623B9-20B5-E703-08E3-6995E096ACD7}"/>
              </a:ext>
            </a:extLst>
          </p:cNvPr>
          <p:cNvSpPr/>
          <p:nvPr/>
        </p:nvSpPr>
        <p:spPr>
          <a:xfrm rot="5400000">
            <a:off x="7933896" y="5505073"/>
            <a:ext cx="419898" cy="37047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2C3CEE-18F8-90CE-1376-E49F9A0CF308}"/>
              </a:ext>
            </a:extLst>
          </p:cNvPr>
          <p:cNvSpPr/>
          <p:nvPr/>
        </p:nvSpPr>
        <p:spPr>
          <a:xfrm>
            <a:off x="6889626" y="1164451"/>
            <a:ext cx="1142074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Retrieve </a:t>
            </a:r>
            <a:r>
              <a:rPr lang="en-US" sz="1000" dirty="0" err="1"/>
              <a:t>AllScripts</a:t>
            </a:r>
            <a:r>
              <a:rPr lang="en-US" sz="1000" dirty="0"/>
              <a:t> Patient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2C2B6-40BD-22C1-8D79-59A6E4420E46}"/>
              </a:ext>
            </a:extLst>
          </p:cNvPr>
          <p:cNvSpPr/>
          <p:nvPr/>
        </p:nvSpPr>
        <p:spPr>
          <a:xfrm>
            <a:off x="6884861" y="4893016"/>
            <a:ext cx="1146840" cy="4638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AllScripts</a:t>
            </a:r>
            <a:r>
              <a:rPr lang="en-US" sz="1000" dirty="0"/>
              <a:t>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C350CC-8355-9C40-499F-88BDB896A1C8}"/>
              </a:ext>
            </a:extLst>
          </p:cNvPr>
          <p:cNvSpPr/>
          <p:nvPr/>
        </p:nvSpPr>
        <p:spPr>
          <a:xfrm>
            <a:off x="8213776" y="1170291"/>
            <a:ext cx="1142074" cy="5541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Retrieve Bearer Token from UHC 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5DE2A2-93BD-678B-0E2E-3189419FBCEF}"/>
              </a:ext>
            </a:extLst>
          </p:cNvPr>
          <p:cNvSpPr/>
          <p:nvPr/>
        </p:nvSpPr>
        <p:spPr>
          <a:xfrm>
            <a:off x="6889626" y="1865133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3. Retrieve Claim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72A41B-E69B-CA8F-F106-1EFD59162713}"/>
              </a:ext>
            </a:extLst>
          </p:cNvPr>
          <p:cNvSpPr/>
          <p:nvPr/>
        </p:nvSpPr>
        <p:spPr>
          <a:xfrm>
            <a:off x="6889626" y="2555547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5. Retrieve Allowed Actions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336DDF-5AE1-DB2E-480B-9567FFEA1036}"/>
              </a:ext>
            </a:extLst>
          </p:cNvPr>
          <p:cNvSpPr/>
          <p:nvPr/>
        </p:nvSpPr>
        <p:spPr>
          <a:xfrm>
            <a:off x="6889626" y="3241392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8. Log Created Appeal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B5212C-7674-7AD6-0943-653A0E9D66A7}"/>
              </a:ext>
            </a:extLst>
          </p:cNvPr>
          <p:cNvSpPr/>
          <p:nvPr/>
        </p:nvSpPr>
        <p:spPr>
          <a:xfrm>
            <a:off x="8208087" y="1866350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4. Retrieve Claim Details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C42C8-8C9B-3225-0C6A-59CC4B4C4D93}"/>
              </a:ext>
            </a:extLst>
          </p:cNvPr>
          <p:cNvSpPr/>
          <p:nvPr/>
        </p:nvSpPr>
        <p:spPr>
          <a:xfrm>
            <a:off x="8208087" y="2556764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6. Upload Attachment(s)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F1E836-6C3C-DF85-A15C-71451EB173CD}"/>
              </a:ext>
            </a:extLst>
          </p:cNvPr>
          <p:cNvSpPr/>
          <p:nvPr/>
        </p:nvSpPr>
        <p:spPr>
          <a:xfrm>
            <a:off x="8208087" y="3242609"/>
            <a:ext cx="1142074" cy="5549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7. Create UHC Appeal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C6F238-2474-0643-16E9-2AF87438D5AA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8031700" y="1442106"/>
            <a:ext cx="182076" cy="52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6BC483-0959-7D60-BFAB-79E53A13D45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8779124" y="1724486"/>
            <a:ext cx="5689" cy="141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D2B98D8A-8D17-3336-EA4B-0B4589D1C82F}"/>
              </a:ext>
            </a:extLst>
          </p:cNvPr>
          <p:cNvSpPr/>
          <p:nvPr/>
        </p:nvSpPr>
        <p:spPr>
          <a:xfrm rot="5400000">
            <a:off x="7870563" y="3841924"/>
            <a:ext cx="504347" cy="370473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8BF250-0F1A-000D-F050-43C15EDF9506}"/>
              </a:ext>
            </a:extLst>
          </p:cNvPr>
          <p:cNvSpPr/>
          <p:nvPr/>
        </p:nvSpPr>
        <p:spPr>
          <a:xfrm>
            <a:off x="8205088" y="4893016"/>
            <a:ext cx="1146840" cy="4638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Notification Service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C8A3BDD-BDB7-6FFA-8318-F7D7B14C560C}"/>
              </a:ext>
            </a:extLst>
          </p:cNvPr>
          <p:cNvSpPr/>
          <p:nvPr/>
        </p:nvSpPr>
        <p:spPr>
          <a:xfrm>
            <a:off x="9449983" y="3195322"/>
            <a:ext cx="552900" cy="370473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999967E-4389-A7C2-1392-CF7CEA4EF034}"/>
              </a:ext>
            </a:extLst>
          </p:cNvPr>
          <p:cNvSpPr/>
          <p:nvPr/>
        </p:nvSpPr>
        <p:spPr>
          <a:xfrm>
            <a:off x="9444180" y="1237534"/>
            <a:ext cx="552900" cy="37047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36B1912-89BA-9155-9E13-AA52D2369A37}"/>
              </a:ext>
            </a:extLst>
          </p:cNvPr>
          <p:cNvSpPr/>
          <p:nvPr/>
        </p:nvSpPr>
        <p:spPr>
          <a:xfrm>
            <a:off x="6281516" y="1844704"/>
            <a:ext cx="492160" cy="370473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235E08F6-A6E8-EF77-0478-3CD1D7F572AD}"/>
              </a:ext>
            </a:extLst>
          </p:cNvPr>
          <p:cNvSpPr/>
          <p:nvPr/>
        </p:nvSpPr>
        <p:spPr>
          <a:xfrm rot="10800000">
            <a:off x="2042489" y="1872543"/>
            <a:ext cx="794152" cy="37047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5C812ACB-ECAC-A8F6-84D7-6F2574C2BA0B}"/>
              </a:ext>
            </a:extLst>
          </p:cNvPr>
          <p:cNvSpPr/>
          <p:nvPr/>
        </p:nvSpPr>
        <p:spPr>
          <a:xfrm>
            <a:off x="2042489" y="3948757"/>
            <a:ext cx="794152" cy="37047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EBB66936-ED19-40BD-4590-A0F50720B933}"/>
              </a:ext>
            </a:extLst>
          </p:cNvPr>
          <p:cNvSpPr/>
          <p:nvPr/>
        </p:nvSpPr>
        <p:spPr>
          <a:xfrm>
            <a:off x="2042489" y="5039796"/>
            <a:ext cx="794152" cy="37047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354366-A2AF-3F46-59D0-D03C4549C872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 flipV="1">
            <a:off x="8031700" y="2142589"/>
            <a:ext cx="176387" cy="1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027116-CD85-462C-D24C-D4B182F183B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460663" y="2420045"/>
            <a:ext cx="0" cy="1355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E01A4A-836F-34D3-87B6-FBAD81F74083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31700" y="2834220"/>
            <a:ext cx="1763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12C144-45BE-DF38-CEC1-4E67801294E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779124" y="3111676"/>
            <a:ext cx="0" cy="1309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441899-FA1A-6D01-394A-C0EE1D12F3BB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 flipV="1">
            <a:off x="8031700" y="3518848"/>
            <a:ext cx="176387" cy="1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4A1AA6D-5BB4-3614-A093-DCB5D090CDB5}"/>
              </a:ext>
            </a:extLst>
          </p:cNvPr>
          <p:cNvSpPr/>
          <p:nvPr/>
        </p:nvSpPr>
        <p:spPr>
          <a:xfrm>
            <a:off x="3010515" y="1680435"/>
            <a:ext cx="2960765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1. Read Input Directory for files to process.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FC96E-A5B4-37A6-2AEA-9D6CCB4984ED}"/>
              </a:ext>
            </a:extLst>
          </p:cNvPr>
          <p:cNvSpPr/>
          <p:nvPr/>
        </p:nvSpPr>
        <p:spPr>
          <a:xfrm>
            <a:off x="3002613" y="2428892"/>
            <a:ext cx="2960765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2. Parse filename for each file to get the TIN, Payer Id, Voucher Number and Date of Appeal.  Group the files by Voucher Number.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E9847-DB6F-AC5D-9D50-A8DC53500B27}"/>
              </a:ext>
            </a:extLst>
          </p:cNvPr>
          <p:cNvSpPr/>
          <p:nvPr/>
        </p:nvSpPr>
        <p:spPr>
          <a:xfrm>
            <a:off x="3005822" y="3210794"/>
            <a:ext cx="2960765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3. If any error in parsing the filename and halt process when error encountered flag is true, send email notification and end the batch processes.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36E658-DB31-C6BD-FB3C-C2BD38E94DE2}"/>
              </a:ext>
            </a:extLst>
          </p:cNvPr>
          <p:cNvSpPr/>
          <p:nvPr/>
        </p:nvSpPr>
        <p:spPr>
          <a:xfrm>
            <a:off x="3002613" y="3962063"/>
            <a:ext cx="2960765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4. Call Create Appeal Orchestration Service to upload files and create appeal for each voucher numbers.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B8EB3-B117-12A3-4703-67C927D03A45}"/>
              </a:ext>
            </a:extLst>
          </p:cNvPr>
          <p:cNvSpPr/>
          <p:nvPr/>
        </p:nvSpPr>
        <p:spPr>
          <a:xfrm>
            <a:off x="3010516" y="4700247"/>
            <a:ext cx="2960765" cy="55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5. If Create Appeal return with Error, move the files to failed folder.  If success, move to success folder.</a:t>
            </a:r>
          </a:p>
        </p:txBody>
      </p:sp>
    </p:spTree>
    <p:extLst>
      <p:ext uri="{BB962C8B-B14F-4D97-AF65-F5344CB8AC3E}">
        <p14:creationId xmlns:p14="http://schemas.microsoft.com/office/powerpoint/2010/main" val="337843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EECDEA2-34B4-C1A2-23B4-AC35D6C7AC2F}"/>
              </a:ext>
            </a:extLst>
          </p:cNvPr>
          <p:cNvSpPr txBox="1"/>
          <p:nvPr/>
        </p:nvSpPr>
        <p:spPr>
          <a:xfrm>
            <a:off x="215182" y="176906"/>
            <a:ext cx="6341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Create Appeal Worker Service Workflow – With Scheduler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467297-CB45-8B08-D1DC-BC681567732C}"/>
              </a:ext>
            </a:extLst>
          </p:cNvPr>
          <p:cNvSpPr/>
          <p:nvPr/>
        </p:nvSpPr>
        <p:spPr>
          <a:xfrm>
            <a:off x="215182" y="577016"/>
            <a:ext cx="9908885" cy="61040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Atomic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7CF35-CF9F-AF30-A539-6A1A30FF339A}"/>
              </a:ext>
            </a:extLst>
          </p:cNvPr>
          <p:cNvSpPr txBox="1"/>
          <p:nvPr/>
        </p:nvSpPr>
        <p:spPr>
          <a:xfrm>
            <a:off x="215182" y="6425735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Window Service - Scheduler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6C59F6-5EA2-6147-40D0-E07C759EA31B}"/>
              </a:ext>
            </a:extLst>
          </p:cNvPr>
          <p:cNvSpPr/>
          <p:nvPr/>
        </p:nvSpPr>
        <p:spPr>
          <a:xfrm>
            <a:off x="489347" y="1588260"/>
            <a:ext cx="1131089" cy="841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 the batch process based on the App Settings file.</a:t>
            </a:r>
          </a:p>
        </p:txBody>
      </p:sp>
      <p:sp>
        <p:nvSpPr>
          <p:cNvPr id="71" name="Flowchart: Terminator 70">
            <a:extLst>
              <a:ext uri="{FF2B5EF4-FFF2-40B4-BE49-F238E27FC236}">
                <a16:creationId xmlns:a16="http://schemas.microsoft.com/office/drawing/2014/main" id="{E723F049-BC8C-F703-3A88-6A5A3B6CA2FA}"/>
              </a:ext>
            </a:extLst>
          </p:cNvPr>
          <p:cNvSpPr/>
          <p:nvPr/>
        </p:nvSpPr>
        <p:spPr>
          <a:xfrm>
            <a:off x="395004" y="904363"/>
            <a:ext cx="1311446" cy="28125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 Service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1F01A8-FC76-9796-4391-6712BF47C838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1050727" y="1185614"/>
            <a:ext cx="4165" cy="4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46265B-62CF-7C84-474A-B84815F64725}"/>
              </a:ext>
            </a:extLst>
          </p:cNvPr>
          <p:cNvSpPr/>
          <p:nvPr/>
        </p:nvSpPr>
        <p:spPr>
          <a:xfrm>
            <a:off x="3089050" y="1099817"/>
            <a:ext cx="787896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first file.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76A5B35F-E732-B160-6A84-1E85F70E264C}"/>
              </a:ext>
            </a:extLst>
          </p:cNvPr>
          <p:cNvSpPr/>
          <p:nvPr/>
        </p:nvSpPr>
        <p:spPr>
          <a:xfrm>
            <a:off x="395004" y="3126071"/>
            <a:ext cx="1311446" cy="586122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 Settings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(Frequency, Interval, </a:t>
            </a:r>
            <a:r>
              <a:rPr lang="en-US" sz="900" dirty="0" err="1">
                <a:solidFill>
                  <a:schemeClr val="tx1"/>
                </a:solidFill>
              </a:rPr>
              <a:t>StartingAt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E82AE-871E-99CC-B809-BF0E85989A3C}"/>
              </a:ext>
            </a:extLst>
          </p:cNvPr>
          <p:cNvCxnSpPr>
            <a:cxnSpLocks/>
            <a:stCxn id="2" idx="0"/>
            <a:endCxn id="70" idx="2"/>
          </p:cNvCxnSpPr>
          <p:nvPr/>
        </p:nvCxnSpPr>
        <p:spPr>
          <a:xfrm flipV="1">
            <a:off x="1050727" y="2430118"/>
            <a:ext cx="4165" cy="6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1ED62-0A6C-1258-5B89-BF2809790659}"/>
              </a:ext>
            </a:extLst>
          </p:cNvPr>
          <p:cNvCxnSpPr>
            <a:cxnSpLocks/>
            <a:stCxn id="157" idx="3"/>
            <a:endCxn id="123" idx="1"/>
          </p:cNvCxnSpPr>
          <p:nvPr/>
        </p:nvCxnSpPr>
        <p:spPr>
          <a:xfrm>
            <a:off x="2802124" y="1334423"/>
            <a:ext cx="286926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DC002E-BF79-A5C4-D3BF-3FE45B8432D6}"/>
              </a:ext>
            </a:extLst>
          </p:cNvPr>
          <p:cNvSpPr/>
          <p:nvPr/>
        </p:nvSpPr>
        <p:spPr>
          <a:xfrm>
            <a:off x="3001086" y="708916"/>
            <a:ext cx="7023237" cy="58399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Timed Hosted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BD0D4B-9B5D-25EC-69FF-3CBCC0A91623}"/>
              </a:ext>
            </a:extLst>
          </p:cNvPr>
          <p:cNvSpPr/>
          <p:nvPr/>
        </p:nvSpPr>
        <p:spPr>
          <a:xfrm>
            <a:off x="10245804" y="577016"/>
            <a:ext cx="1716537" cy="42737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Create Appeal </a:t>
            </a:r>
          </a:p>
          <a:p>
            <a:r>
              <a:rPr lang="en-US" sz="1000" dirty="0"/>
              <a:t>Orchestration Service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6F8884-A863-FECD-382B-0C5BA00473D8}"/>
              </a:ext>
            </a:extLst>
          </p:cNvPr>
          <p:cNvSpPr/>
          <p:nvPr/>
        </p:nvSpPr>
        <p:spPr>
          <a:xfrm>
            <a:off x="10245804" y="5181390"/>
            <a:ext cx="1700341" cy="6567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Email Service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F009861-7CC2-352B-65E0-5B5011285683}"/>
              </a:ext>
            </a:extLst>
          </p:cNvPr>
          <p:cNvSpPr/>
          <p:nvPr/>
        </p:nvSpPr>
        <p:spPr>
          <a:xfrm>
            <a:off x="9620847" y="2481844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582B1157-8B8C-A903-854B-F31A0FCEDC3D}"/>
              </a:ext>
            </a:extLst>
          </p:cNvPr>
          <p:cNvSpPr/>
          <p:nvPr/>
        </p:nvSpPr>
        <p:spPr>
          <a:xfrm>
            <a:off x="9615085" y="5324545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Terminator 156">
            <a:extLst>
              <a:ext uri="{FF2B5EF4-FFF2-40B4-BE49-F238E27FC236}">
                <a16:creationId xmlns:a16="http://schemas.microsoft.com/office/drawing/2014/main" id="{55B4288A-8826-1671-61FC-9FA1EAFBFE79}"/>
              </a:ext>
            </a:extLst>
          </p:cNvPr>
          <p:cNvSpPr/>
          <p:nvPr/>
        </p:nvSpPr>
        <p:spPr>
          <a:xfrm>
            <a:off x="1932498" y="1193797"/>
            <a:ext cx="869626" cy="28125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 Batch Process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5DCBBC0-09B9-4F67-07B1-C1838ED50D5E}"/>
              </a:ext>
            </a:extLst>
          </p:cNvPr>
          <p:cNvSpPr txBox="1"/>
          <p:nvPr/>
        </p:nvSpPr>
        <p:spPr>
          <a:xfrm>
            <a:off x="395004" y="4079655"/>
            <a:ext cx="215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actions (from start to end of the batch process) will be logged to a log file.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50121-5225-986C-B2E9-0723CF58BEBB}"/>
              </a:ext>
            </a:extLst>
          </p:cNvPr>
          <p:cNvSpPr/>
          <p:nvPr/>
        </p:nvSpPr>
        <p:spPr>
          <a:xfrm>
            <a:off x="4963773" y="1093645"/>
            <a:ext cx="1589008" cy="476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Parse first file to get the TIN, Voucher Number, Payer Id and Date of Appeal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13D4380C-04D0-D6B8-ADA9-BD2F4D4EC4D1}"/>
              </a:ext>
            </a:extLst>
          </p:cNvPr>
          <p:cNvSpPr/>
          <p:nvPr/>
        </p:nvSpPr>
        <p:spPr>
          <a:xfrm>
            <a:off x="6714195" y="1093645"/>
            <a:ext cx="1283104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info needed extracted?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246F77-4A55-6F99-8348-8515ECBD1E0B}"/>
              </a:ext>
            </a:extLst>
          </p:cNvPr>
          <p:cNvSpPr/>
          <p:nvPr/>
        </p:nvSpPr>
        <p:spPr>
          <a:xfrm>
            <a:off x="8107329" y="1131043"/>
            <a:ext cx="1254169" cy="476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Call Email Notification Service with list of invalid files.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4C8CCF0B-ED13-7F8D-5031-CBBBBB1B235A}"/>
              </a:ext>
            </a:extLst>
          </p:cNvPr>
          <p:cNvSpPr/>
          <p:nvPr/>
        </p:nvSpPr>
        <p:spPr>
          <a:xfrm>
            <a:off x="6865374" y="2919361"/>
            <a:ext cx="972975" cy="28125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Batch Process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FDA8AE-6966-BD12-B8A7-71FD00907F6F}"/>
              </a:ext>
            </a:extLst>
          </p:cNvPr>
          <p:cNvSpPr/>
          <p:nvPr/>
        </p:nvSpPr>
        <p:spPr>
          <a:xfrm>
            <a:off x="6873022" y="1798684"/>
            <a:ext cx="965449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 file to the collection.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1DCE56-8A9B-6C22-CC25-BB2F04B64C9D}"/>
              </a:ext>
            </a:extLst>
          </p:cNvPr>
          <p:cNvSpPr/>
          <p:nvPr/>
        </p:nvSpPr>
        <p:spPr>
          <a:xfrm>
            <a:off x="4737832" y="2478499"/>
            <a:ext cx="1495164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Group the collection of files by Voucher Number.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A9689F92-AADB-F918-4075-E0217A4F3B53}"/>
              </a:ext>
            </a:extLst>
          </p:cNvPr>
          <p:cNvSpPr/>
          <p:nvPr/>
        </p:nvSpPr>
        <p:spPr>
          <a:xfrm>
            <a:off x="4711592" y="1817367"/>
            <a:ext cx="895206" cy="41891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file?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3AE502-EEE5-15EB-D402-82BD5EF42A9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6552781" y="1330799"/>
            <a:ext cx="161414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47B1D0-C95B-5B8A-8673-6475435F5125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997299" y="1330799"/>
            <a:ext cx="110030" cy="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24B5C4-DB0D-42E9-42F3-F455D3CD8382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7355747" y="1567953"/>
            <a:ext cx="0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9A301833-1FB6-B3C5-0D2F-F8CEC3D5619B}"/>
              </a:ext>
            </a:extLst>
          </p:cNvPr>
          <p:cNvSpPr/>
          <p:nvPr/>
        </p:nvSpPr>
        <p:spPr>
          <a:xfrm>
            <a:off x="4732212" y="3822365"/>
            <a:ext cx="1495164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voucher to process?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63C7D-7C3E-6F94-7FD1-8B94E9BA0DC3}"/>
              </a:ext>
            </a:extLst>
          </p:cNvPr>
          <p:cNvSpPr/>
          <p:nvPr/>
        </p:nvSpPr>
        <p:spPr>
          <a:xfrm>
            <a:off x="4734548" y="3156919"/>
            <a:ext cx="1495164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the first Voucher to process.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14EF04D-D72D-F817-93A9-91D329E3A338}"/>
              </a:ext>
            </a:extLst>
          </p:cNvPr>
          <p:cNvSpPr/>
          <p:nvPr/>
        </p:nvSpPr>
        <p:spPr>
          <a:xfrm>
            <a:off x="4734548" y="4502122"/>
            <a:ext cx="1495164" cy="476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Call Create Appeal Orchestration Service with the voucher and documents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272AC0-5479-0E23-D2F0-57574BF6128C}"/>
              </a:ext>
            </a:extLst>
          </p:cNvPr>
          <p:cNvSpPr/>
          <p:nvPr/>
        </p:nvSpPr>
        <p:spPr>
          <a:xfrm>
            <a:off x="6580533" y="5297893"/>
            <a:ext cx="1191362" cy="4764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Move Voucher Files to Success Folder.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65D5A615-96F8-91DA-1C3D-0D216891854A}"/>
              </a:ext>
            </a:extLst>
          </p:cNvPr>
          <p:cNvSpPr/>
          <p:nvPr/>
        </p:nvSpPr>
        <p:spPr>
          <a:xfrm>
            <a:off x="6428632" y="4506250"/>
            <a:ext cx="1495164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Error?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D44112-71AA-C255-6D36-C98232D1B3C6}"/>
              </a:ext>
            </a:extLst>
          </p:cNvPr>
          <p:cNvSpPr/>
          <p:nvPr/>
        </p:nvSpPr>
        <p:spPr>
          <a:xfrm>
            <a:off x="8123234" y="4505528"/>
            <a:ext cx="1306713" cy="4764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Move Voucher Files to Failed Folder.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0B6CCE-1BFC-5E0B-667A-A22FC62F6E78}"/>
              </a:ext>
            </a:extLst>
          </p:cNvPr>
          <p:cNvSpPr/>
          <p:nvPr/>
        </p:nvSpPr>
        <p:spPr>
          <a:xfrm>
            <a:off x="3375294" y="5295548"/>
            <a:ext cx="1495164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the next Voucher to process.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15F63C-1162-3C2C-8B88-52B96E343D5A}"/>
              </a:ext>
            </a:extLst>
          </p:cNvPr>
          <p:cNvCxnSpPr>
            <a:stCxn id="90" idx="3"/>
            <a:endCxn id="91" idx="1"/>
          </p:cNvCxnSpPr>
          <p:nvPr/>
        </p:nvCxnSpPr>
        <p:spPr>
          <a:xfrm>
            <a:off x="7923796" y="4743404"/>
            <a:ext cx="199438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0A9FDE-23C8-F6D9-162E-FD955BBF8E0E}"/>
              </a:ext>
            </a:extLst>
          </p:cNvPr>
          <p:cNvCxnSpPr>
            <a:cxnSpLocks/>
            <a:stCxn id="90" idx="2"/>
            <a:endCxn id="89" idx="0"/>
          </p:cNvCxnSpPr>
          <p:nvPr/>
        </p:nvCxnSpPr>
        <p:spPr>
          <a:xfrm>
            <a:off x="7176214" y="4980558"/>
            <a:ext cx="0" cy="31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6354320-D014-EBA9-0C55-176ECCF50F2F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rot="5400000">
            <a:off x="6292941" y="2811897"/>
            <a:ext cx="313587" cy="4653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34CFB5-289A-EF8A-D66D-4566F07165F0}"/>
              </a:ext>
            </a:extLst>
          </p:cNvPr>
          <p:cNvCxnSpPr>
            <a:cxnSpLocks/>
            <a:stCxn id="89" idx="1"/>
            <a:endCxn id="92" idx="3"/>
          </p:cNvCxnSpPr>
          <p:nvPr/>
        </p:nvCxnSpPr>
        <p:spPr>
          <a:xfrm flipH="1" flipV="1">
            <a:off x="4870458" y="5533765"/>
            <a:ext cx="1710075" cy="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AB4D262-E7CA-0632-9B20-49478FDA9555}"/>
              </a:ext>
            </a:extLst>
          </p:cNvPr>
          <p:cNvCxnSpPr>
            <a:stCxn id="92" idx="1"/>
            <a:endCxn id="86" idx="1"/>
          </p:cNvCxnSpPr>
          <p:nvPr/>
        </p:nvCxnSpPr>
        <p:spPr>
          <a:xfrm rot="10800000" flipH="1">
            <a:off x="3375294" y="4059519"/>
            <a:ext cx="1356918" cy="1474246"/>
          </a:xfrm>
          <a:prstGeom prst="bentConnector3">
            <a:avLst>
              <a:gd name="adj1" fmla="val -16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7244017-4909-15AC-51A9-4A1135DE316C}"/>
              </a:ext>
            </a:extLst>
          </p:cNvPr>
          <p:cNvCxnSpPr>
            <a:stCxn id="86" idx="3"/>
            <a:endCxn id="39" idx="2"/>
          </p:cNvCxnSpPr>
          <p:nvPr/>
        </p:nvCxnSpPr>
        <p:spPr>
          <a:xfrm flipV="1">
            <a:off x="6227376" y="3200612"/>
            <a:ext cx="1124486" cy="858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6B1B8A-F8B4-DB54-685B-4143AA58BBB2}"/>
              </a:ext>
            </a:extLst>
          </p:cNvPr>
          <p:cNvCxnSpPr>
            <a:stCxn id="87" idx="2"/>
            <a:endCxn id="86" idx="0"/>
          </p:cNvCxnSpPr>
          <p:nvPr/>
        </p:nvCxnSpPr>
        <p:spPr>
          <a:xfrm flipH="1">
            <a:off x="5479794" y="3633352"/>
            <a:ext cx="2336" cy="18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CCF2E7-5B99-423B-6DA8-A147435F0375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479794" y="4296673"/>
            <a:ext cx="2336" cy="20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EA2CDB7-5B85-BC2C-C625-D9C687F41926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>
            <a:off x="6229712" y="4740339"/>
            <a:ext cx="198920" cy="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CB62743-4331-B103-2D59-5907565ED535}"/>
              </a:ext>
            </a:extLst>
          </p:cNvPr>
          <p:cNvSpPr txBox="1"/>
          <p:nvPr/>
        </p:nvSpPr>
        <p:spPr>
          <a:xfrm>
            <a:off x="6972215" y="1577685"/>
            <a:ext cx="343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DE3017-F3B3-013C-A832-81AA95A6EA97}"/>
              </a:ext>
            </a:extLst>
          </p:cNvPr>
          <p:cNvSpPr txBox="1"/>
          <p:nvPr/>
        </p:nvSpPr>
        <p:spPr>
          <a:xfrm>
            <a:off x="7802562" y="1094642"/>
            <a:ext cx="343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CAEE3F6B-E4B2-9FF7-F21E-881B095175CC}"/>
              </a:ext>
            </a:extLst>
          </p:cNvPr>
          <p:cNvSpPr/>
          <p:nvPr/>
        </p:nvSpPr>
        <p:spPr>
          <a:xfrm>
            <a:off x="1801044" y="1772725"/>
            <a:ext cx="1131089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It’s time?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22B8B4E-DAE2-8425-2ED9-8DA7686C16C2}"/>
              </a:ext>
            </a:extLst>
          </p:cNvPr>
          <p:cNvCxnSpPr>
            <a:stCxn id="70" idx="3"/>
            <a:endCxn id="140" idx="1"/>
          </p:cNvCxnSpPr>
          <p:nvPr/>
        </p:nvCxnSpPr>
        <p:spPr>
          <a:xfrm>
            <a:off x="1620436" y="2009189"/>
            <a:ext cx="180608" cy="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997A324-E376-EC09-70C8-60A57E16FCEC}"/>
              </a:ext>
            </a:extLst>
          </p:cNvPr>
          <p:cNvCxnSpPr>
            <a:stCxn id="140" idx="0"/>
            <a:endCxn id="157" idx="2"/>
          </p:cNvCxnSpPr>
          <p:nvPr/>
        </p:nvCxnSpPr>
        <p:spPr>
          <a:xfrm flipV="1">
            <a:off x="2366589" y="1475048"/>
            <a:ext cx="722" cy="2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EEE3E-922D-6452-ED21-F86E9474D588}"/>
              </a:ext>
            </a:extLst>
          </p:cNvPr>
          <p:cNvSpPr txBox="1"/>
          <p:nvPr/>
        </p:nvSpPr>
        <p:spPr>
          <a:xfrm>
            <a:off x="2051227" y="1557485"/>
            <a:ext cx="343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B6C8A1-3885-5347-CC93-04EB461A3288}"/>
              </a:ext>
            </a:extLst>
          </p:cNvPr>
          <p:cNvCxnSpPr>
            <a:stCxn id="49" idx="2"/>
            <a:endCxn id="87" idx="0"/>
          </p:cNvCxnSpPr>
          <p:nvPr/>
        </p:nvCxnSpPr>
        <p:spPr>
          <a:xfrm flipH="1">
            <a:off x="5482130" y="2954932"/>
            <a:ext cx="3284" cy="20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2A1D5E0-0C67-7BA8-CC9E-C7A6D819B9FF}"/>
              </a:ext>
            </a:extLst>
          </p:cNvPr>
          <p:cNvCxnSpPr>
            <a:stCxn id="39" idx="1"/>
            <a:endCxn id="140" idx="2"/>
          </p:cNvCxnSpPr>
          <p:nvPr/>
        </p:nvCxnSpPr>
        <p:spPr>
          <a:xfrm rot="10800000">
            <a:off x="2366590" y="2247033"/>
            <a:ext cx="4498785" cy="812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BC3466E-0845-4606-4E53-7B7E97771E11}"/>
              </a:ext>
            </a:extLst>
          </p:cNvPr>
          <p:cNvSpPr/>
          <p:nvPr/>
        </p:nvSpPr>
        <p:spPr>
          <a:xfrm>
            <a:off x="8145926" y="2002065"/>
            <a:ext cx="1187781" cy="476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Set process reschedule time.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7FBA51D-EA0B-C863-02AF-D842CF41F0D6}"/>
              </a:ext>
            </a:extLst>
          </p:cNvPr>
          <p:cNvCxnSpPr>
            <a:cxnSpLocks/>
            <a:stCxn id="33" idx="2"/>
            <a:endCxn id="173" idx="0"/>
          </p:cNvCxnSpPr>
          <p:nvPr/>
        </p:nvCxnSpPr>
        <p:spPr>
          <a:xfrm>
            <a:off x="8734414" y="1607476"/>
            <a:ext cx="5403" cy="3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Multidocument 179">
            <a:extLst>
              <a:ext uri="{FF2B5EF4-FFF2-40B4-BE49-F238E27FC236}">
                <a16:creationId xmlns:a16="http://schemas.microsoft.com/office/drawing/2014/main" id="{FF328627-0272-0940-2AD9-1CFE45A69099}"/>
              </a:ext>
            </a:extLst>
          </p:cNvPr>
          <p:cNvSpPr/>
          <p:nvPr/>
        </p:nvSpPr>
        <p:spPr>
          <a:xfrm>
            <a:off x="3099732" y="2283963"/>
            <a:ext cx="1023145" cy="474308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D8B1955-B4BC-28F1-89EE-A07E9E6E47F8}"/>
              </a:ext>
            </a:extLst>
          </p:cNvPr>
          <p:cNvCxnSpPr>
            <a:cxnSpLocks/>
          </p:cNvCxnSpPr>
          <p:nvPr/>
        </p:nvCxnSpPr>
        <p:spPr>
          <a:xfrm flipV="1">
            <a:off x="3482998" y="1602789"/>
            <a:ext cx="0" cy="6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Multidocument 183">
            <a:extLst>
              <a:ext uri="{FF2B5EF4-FFF2-40B4-BE49-F238E27FC236}">
                <a16:creationId xmlns:a16="http://schemas.microsoft.com/office/drawing/2014/main" id="{EE7CAFB3-897E-F12A-0295-3E6650A74197}"/>
              </a:ext>
            </a:extLst>
          </p:cNvPr>
          <p:cNvSpPr/>
          <p:nvPr/>
        </p:nvSpPr>
        <p:spPr>
          <a:xfrm>
            <a:off x="8349772" y="3846250"/>
            <a:ext cx="989835" cy="47643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</a:t>
            </a:r>
          </a:p>
        </p:txBody>
      </p:sp>
      <p:sp>
        <p:nvSpPr>
          <p:cNvPr id="185" name="Flowchart: Multidocument 184">
            <a:extLst>
              <a:ext uri="{FF2B5EF4-FFF2-40B4-BE49-F238E27FC236}">
                <a16:creationId xmlns:a16="http://schemas.microsoft.com/office/drawing/2014/main" id="{9B19698F-C565-9D2F-8EBD-CDA9C4CAB093}"/>
              </a:ext>
            </a:extLst>
          </p:cNvPr>
          <p:cNvSpPr/>
          <p:nvPr/>
        </p:nvSpPr>
        <p:spPr>
          <a:xfrm>
            <a:off x="8066152" y="5284710"/>
            <a:ext cx="931372" cy="498107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8E27E299-ADB0-6058-8B6F-67D6FF9708FE}"/>
              </a:ext>
            </a:extLst>
          </p:cNvPr>
          <p:cNvCxnSpPr>
            <a:stCxn id="173" idx="2"/>
            <a:endCxn id="39" idx="3"/>
          </p:cNvCxnSpPr>
          <p:nvPr/>
        </p:nvCxnSpPr>
        <p:spPr>
          <a:xfrm rot="5400000">
            <a:off x="7998339" y="2318508"/>
            <a:ext cx="581489" cy="901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DB7AA27-9034-1F1C-FEAD-5287EB0498EE}"/>
              </a:ext>
            </a:extLst>
          </p:cNvPr>
          <p:cNvCxnSpPr>
            <a:stCxn id="89" idx="3"/>
            <a:endCxn id="185" idx="1"/>
          </p:cNvCxnSpPr>
          <p:nvPr/>
        </p:nvCxnSpPr>
        <p:spPr>
          <a:xfrm flipV="1">
            <a:off x="7771895" y="5533764"/>
            <a:ext cx="294257" cy="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5EBE07E-2A7E-0CB3-20C4-E6D357166F98}"/>
              </a:ext>
            </a:extLst>
          </p:cNvPr>
          <p:cNvCxnSpPr>
            <a:stCxn id="91" idx="0"/>
            <a:endCxn id="184" idx="2"/>
          </p:cNvCxnSpPr>
          <p:nvPr/>
        </p:nvCxnSpPr>
        <p:spPr>
          <a:xfrm flipH="1" flipV="1">
            <a:off x="8775859" y="4304641"/>
            <a:ext cx="732" cy="20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>
            <a:extLst>
              <a:ext uri="{FF2B5EF4-FFF2-40B4-BE49-F238E27FC236}">
                <a16:creationId xmlns:a16="http://schemas.microsoft.com/office/drawing/2014/main" id="{E53E06E0-63E5-BC75-8BAA-ED392F01A90B}"/>
              </a:ext>
            </a:extLst>
          </p:cNvPr>
          <p:cNvSpPr/>
          <p:nvPr/>
        </p:nvSpPr>
        <p:spPr>
          <a:xfrm>
            <a:off x="4007110" y="1100896"/>
            <a:ext cx="833898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file?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665CB83-641F-A6A9-5ADA-CC14FB52F01B}"/>
              </a:ext>
            </a:extLst>
          </p:cNvPr>
          <p:cNvSpPr/>
          <p:nvPr/>
        </p:nvSpPr>
        <p:spPr>
          <a:xfrm>
            <a:off x="5876161" y="1880832"/>
            <a:ext cx="777339" cy="29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next file.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75B9600-BB73-F52A-1D37-08648443CCB2}"/>
              </a:ext>
            </a:extLst>
          </p:cNvPr>
          <p:cNvCxnSpPr>
            <a:stCxn id="48" idx="1"/>
            <a:endCxn id="250" idx="3"/>
          </p:cNvCxnSpPr>
          <p:nvPr/>
        </p:nvCxnSpPr>
        <p:spPr>
          <a:xfrm flipH="1" flipV="1">
            <a:off x="6653500" y="2029926"/>
            <a:ext cx="219522" cy="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A3DE8B-4BF3-2B7D-75F3-DC02B3F34368}"/>
              </a:ext>
            </a:extLst>
          </p:cNvPr>
          <p:cNvCxnSpPr>
            <a:stCxn id="250" idx="1"/>
            <a:endCxn id="56" idx="3"/>
          </p:cNvCxnSpPr>
          <p:nvPr/>
        </p:nvCxnSpPr>
        <p:spPr>
          <a:xfrm flipH="1" flipV="1">
            <a:off x="5606798" y="2026824"/>
            <a:ext cx="269363" cy="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66A61E7-C760-17C6-83A9-5E2F7A06C3C0}"/>
              </a:ext>
            </a:extLst>
          </p:cNvPr>
          <p:cNvCxnSpPr>
            <a:stCxn id="123" idx="3"/>
            <a:endCxn id="233" idx="1"/>
          </p:cNvCxnSpPr>
          <p:nvPr/>
        </p:nvCxnSpPr>
        <p:spPr>
          <a:xfrm>
            <a:off x="3876946" y="1338034"/>
            <a:ext cx="130164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F5ACCA5-2D4E-9CA9-B485-DFC422B4F157}"/>
              </a:ext>
            </a:extLst>
          </p:cNvPr>
          <p:cNvCxnSpPr>
            <a:cxnSpLocks/>
            <a:stCxn id="233" idx="3"/>
            <a:endCxn id="26" idx="1"/>
          </p:cNvCxnSpPr>
          <p:nvPr/>
        </p:nvCxnSpPr>
        <p:spPr>
          <a:xfrm flipV="1">
            <a:off x="4841008" y="1331669"/>
            <a:ext cx="122765" cy="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77477977-BAB2-A5FB-6043-8B02B5B00135}"/>
              </a:ext>
            </a:extLst>
          </p:cNvPr>
          <p:cNvCxnSpPr>
            <a:cxnSpLocks/>
            <a:stCxn id="56" idx="0"/>
            <a:endCxn id="26" idx="2"/>
          </p:cNvCxnSpPr>
          <p:nvPr/>
        </p:nvCxnSpPr>
        <p:spPr>
          <a:xfrm rot="5400000" flipH="1" flipV="1">
            <a:off x="5334899" y="1393989"/>
            <a:ext cx="247674" cy="599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EFB5081-D070-C94A-75C0-8B0F14983801}"/>
              </a:ext>
            </a:extLst>
          </p:cNvPr>
          <p:cNvCxnSpPr>
            <a:stCxn id="56" idx="2"/>
            <a:endCxn id="49" idx="0"/>
          </p:cNvCxnSpPr>
          <p:nvPr/>
        </p:nvCxnSpPr>
        <p:spPr>
          <a:xfrm rot="16200000" flipH="1">
            <a:off x="5201195" y="2194280"/>
            <a:ext cx="242218" cy="326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A23E8818-5766-5AB3-15B0-61E50930D59D}"/>
              </a:ext>
            </a:extLst>
          </p:cNvPr>
          <p:cNvCxnSpPr>
            <a:stCxn id="233" idx="2"/>
            <a:endCxn id="140" idx="3"/>
          </p:cNvCxnSpPr>
          <p:nvPr/>
        </p:nvCxnSpPr>
        <p:spPr>
          <a:xfrm rot="5400000">
            <a:off x="3460759" y="1046578"/>
            <a:ext cx="434675" cy="1491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3E1CE46-2430-75A2-602D-0E16046EAF28}"/>
              </a:ext>
            </a:extLst>
          </p:cNvPr>
          <p:cNvSpPr/>
          <p:nvPr/>
        </p:nvSpPr>
        <p:spPr>
          <a:xfrm>
            <a:off x="10366307" y="1098933"/>
            <a:ext cx="1474297" cy="357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1. Retrieve </a:t>
            </a:r>
            <a:r>
              <a:rPr lang="en-US" sz="1000" dirty="0" err="1"/>
              <a:t>AllScripts</a:t>
            </a:r>
            <a:r>
              <a:rPr lang="en-US" sz="1000" dirty="0"/>
              <a:t> Patient Info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FFDEBE1-C3A2-5F09-C3BA-627684968114}"/>
              </a:ext>
            </a:extLst>
          </p:cNvPr>
          <p:cNvSpPr/>
          <p:nvPr/>
        </p:nvSpPr>
        <p:spPr>
          <a:xfrm>
            <a:off x="10374314" y="1566948"/>
            <a:ext cx="1466290" cy="357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2. Retrieve Bearer Token from UHC SSO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A2E6B1-4EC1-2F97-198A-1934768070E5}"/>
              </a:ext>
            </a:extLst>
          </p:cNvPr>
          <p:cNvSpPr/>
          <p:nvPr/>
        </p:nvSpPr>
        <p:spPr>
          <a:xfrm>
            <a:off x="10374314" y="2015099"/>
            <a:ext cx="1466291" cy="357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3. Retrieve Claim Info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0FFF3D9-048B-6127-0FF3-8B8B8079D04F}"/>
              </a:ext>
            </a:extLst>
          </p:cNvPr>
          <p:cNvSpPr/>
          <p:nvPr/>
        </p:nvSpPr>
        <p:spPr>
          <a:xfrm>
            <a:off x="10363915" y="2957977"/>
            <a:ext cx="1476690" cy="3574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5. Retrieve Allowed Actions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AD35900-BDD8-0E4F-75BA-CD50AFF64AAF}"/>
              </a:ext>
            </a:extLst>
          </p:cNvPr>
          <p:cNvSpPr/>
          <p:nvPr/>
        </p:nvSpPr>
        <p:spPr>
          <a:xfrm>
            <a:off x="10363916" y="4312529"/>
            <a:ext cx="1476688" cy="357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8. Log Created Appeal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4A15EFB-58CA-8497-1B40-69F8DB7667D3}"/>
              </a:ext>
            </a:extLst>
          </p:cNvPr>
          <p:cNvSpPr/>
          <p:nvPr/>
        </p:nvSpPr>
        <p:spPr>
          <a:xfrm>
            <a:off x="10366307" y="2443743"/>
            <a:ext cx="1476689" cy="3574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4. Retrieve Claim Details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8FB7906-4D5D-F691-972E-5276EAB9F455}"/>
              </a:ext>
            </a:extLst>
          </p:cNvPr>
          <p:cNvSpPr/>
          <p:nvPr/>
        </p:nvSpPr>
        <p:spPr>
          <a:xfrm>
            <a:off x="10363915" y="3443792"/>
            <a:ext cx="1476691" cy="3574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6. Upload Attachment(s)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388C11F-E1AC-2A86-67AF-3A18270DE51D}"/>
              </a:ext>
            </a:extLst>
          </p:cNvPr>
          <p:cNvSpPr/>
          <p:nvPr/>
        </p:nvSpPr>
        <p:spPr>
          <a:xfrm>
            <a:off x="10370834" y="3878162"/>
            <a:ext cx="1469771" cy="3574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7. Create UHC Appeal</a:t>
            </a:r>
          </a:p>
        </p:txBody>
      </p:sp>
    </p:spTree>
    <p:extLst>
      <p:ext uri="{BB962C8B-B14F-4D97-AF65-F5344CB8AC3E}">
        <p14:creationId xmlns:p14="http://schemas.microsoft.com/office/powerpoint/2010/main" val="30693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EECDEA2-34B4-C1A2-23B4-AC35D6C7AC2F}"/>
              </a:ext>
            </a:extLst>
          </p:cNvPr>
          <p:cNvSpPr txBox="1"/>
          <p:nvPr/>
        </p:nvSpPr>
        <p:spPr>
          <a:xfrm>
            <a:off x="215182" y="176906"/>
            <a:ext cx="698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Create Appeal Worker Service Process Flow – With </a:t>
            </a:r>
            <a:r>
              <a:rPr lang="en-US" sz="2000" b="1" dirty="0" err="1">
                <a:solidFill>
                  <a:schemeClr val="accent1"/>
                </a:solidFill>
              </a:rPr>
              <a:t>FileWatcher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467297-CB45-8B08-D1DC-BC681567732C}"/>
              </a:ext>
            </a:extLst>
          </p:cNvPr>
          <p:cNvSpPr/>
          <p:nvPr/>
        </p:nvSpPr>
        <p:spPr>
          <a:xfrm>
            <a:off x="215182" y="577016"/>
            <a:ext cx="9908885" cy="61040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Atomic Service</a:t>
            </a:r>
          </a:p>
        </p:txBody>
      </p:sp>
      <p:sp>
        <p:nvSpPr>
          <p:cNvPr id="71" name="Flowchart: Terminator 70">
            <a:extLst>
              <a:ext uri="{FF2B5EF4-FFF2-40B4-BE49-F238E27FC236}">
                <a16:creationId xmlns:a16="http://schemas.microsoft.com/office/drawing/2014/main" id="{E723F049-BC8C-F703-3A88-6A5A3B6CA2FA}"/>
              </a:ext>
            </a:extLst>
          </p:cNvPr>
          <p:cNvSpPr/>
          <p:nvPr/>
        </p:nvSpPr>
        <p:spPr>
          <a:xfrm>
            <a:off x="494442" y="1135771"/>
            <a:ext cx="1311446" cy="28125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 Service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6F8884-A863-FECD-382B-0C5BA00473D8}"/>
              </a:ext>
            </a:extLst>
          </p:cNvPr>
          <p:cNvSpPr/>
          <p:nvPr/>
        </p:nvSpPr>
        <p:spPr>
          <a:xfrm>
            <a:off x="10245357" y="6109715"/>
            <a:ext cx="1700341" cy="5513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Email Service</a:t>
            </a:r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582B1157-8B8C-A903-854B-F31A0FCEDC3D}"/>
              </a:ext>
            </a:extLst>
          </p:cNvPr>
          <p:cNvSpPr/>
          <p:nvPr/>
        </p:nvSpPr>
        <p:spPr>
          <a:xfrm>
            <a:off x="9620846" y="5992761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E245704-0365-A238-69EE-087BBC3D4978}"/>
              </a:ext>
            </a:extLst>
          </p:cNvPr>
          <p:cNvGrpSpPr/>
          <p:nvPr/>
        </p:nvGrpSpPr>
        <p:grpSpPr>
          <a:xfrm>
            <a:off x="10245804" y="1811419"/>
            <a:ext cx="1716537" cy="4223752"/>
            <a:chOff x="10245804" y="670590"/>
            <a:chExt cx="1716537" cy="422375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BD0D4B-9B5D-25EC-69FF-3CBCC0A91623}"/>
                </a:ext>
              </a:extLst>
            </p:cNvPr>
            <p:cNvSpPr/>
            <p:nvPr/>
          </p:nvSpPr>
          <p:spPr>
            <a:xfrm>
              <a:off x="10245804" y="670590"/>
              <a:ext cx="1716537" cy="422375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/>
                <a:t>Create Appeal </a:t>
              </a:r>
            </a:p>
            <a:p>
              <a:r>
                <a:rPr lang="en-US" sz="1000" dirty="0"/>
                <a:t>Orchestration Service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3E1CE46-2430-75A2-602D-0E16046EAF28}"/>
                </a:ext>
              </a:extLst>
            </p:cNvPr>
            <p:cNvSpPr/>
            <p:nvPr/>
          </p:nvSpPr>
          <p:spPr>
            <a:xfrm>
              <a:off x="10366307" y="1098933"/>
              <a:ext cx="1474297" cy="3574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1. Retrieve </a:t>
              </a:r>
              <a:r>
                <a:rPr lang="en-US" sz="1000" dirty="0" err="1"/>
                <a:t>AllScripts</a:t>
              </a:r>
              <a:r>
                <a:rPr lang="en-US" sz="1000" dirty="0"/>
                <a:t> Patient Info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BFFDEBE1-C3A2-5F09-C3BA-627684968114}"/>
                </a:ext>
              </a:extLst>
            </p:cNvPr>
            <p:cNvSpPr/>
            <p:nvPr/>
          </p:nvSpPr>
          <p:spPr>
            <a:xfrm>
              <a:off x="10374314" y="1566948"/>
              <a:ext cx="1466290" cy="3574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2. Retrieve Bearer Token from UHC SSO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A2E6B1-4EC1-2F97-198A-1934768070E5}"/>
                </a:ext>
              </a:extLst>
            </p:cNvPr>
            <p:cNvSpPr/>
            <p:nvPr/>
          </p:nvSpPr>
          <p:spPr>
            <a:xfrm>
              <a:off x="10374314" y="2015099"/>
              <a:ext cx="1466291" cy="3574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3. Retrieve Claim Info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0FFF3D9-048B-6127-0FF3-8B8B8079D04F}"/>
                </a:ext>
              </a:extLst>
            </p:cNvPr>
            <p:cNvSpPr/>
            <p:nvPr/>
          </p:nvSpPr>
          <p:spPr>
            <a:xfrm>
              <a:off x="10363915" y="2957977"/>
              <a:ext cx="1476690" cy="3574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5. Retrieve Allowed Actions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AD35900-BDD8-0E4F-75BA-CD50AFF64AAF}"/>
                </a:ext>
              </a:extLst>
            </p:cNvPr>
            <p:cNvSpPr/>
            <p:nvPr/>
          </p:nvSpPr>
          <p:spPr>
            <a:xfrm>
              <a:off x="10363916" y="4312529"/>
              <a:ext cx="1476688" cy="3574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8. Log Created Appeal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04A15EFB-58CA-8497-1B40-69F8DB7667D3}"/>
                </a:ext>
              </a:extLst>
            </p:cNvPr>
            <p:cNvSpPr/>
            <p:nvPr/>
          </p:nvSpPr>
          <p:spPr>
            <a:xfrm>
              <a:off x="10366307" y="2443743"/>
              <a:ext cx="1476689" cy="3574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4. Retrieve Claim Details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8FB7906-4D5D-F691-972E-5276EAB9F455}"/>
                </a:ext>
              </a:extLst>
            </p:cNvPr>
            <p:cNvSpPr/>
            <p:nvPr/>
          </p:nvSpPr>
          <p:spPr>
            <a:xfrm>
              <a:off x="10363915" y="3443792"/>
              <a:ext cx="1476691" cy="3574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6. Upload Attachment(s)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388C11F-E1AC-2A86-67AF-3A18270DE51D}"/>
                </a:ext>
              </a:extLst>
            </p:cNvPr>
            <p:cNvSpPr/>
            <p:nvPr/>
          </p:nvSpPr>
          <p:spPr>
            <a:xfrm>
              <a:off x="10370834" y="3878162"/>
              <a:ext cx="1469771" cy="3574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7. Create UHC Appeal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86F51A-49C0-B277-37D3-971E082FDCB1}"/>
              </a:ext>
            </a:extLst>
          </p:cNvPr>
          <p:cNvSpPr/>
          <p:nvPr/>
        </p:nvSpPr>
        <p:spPr>
          <a:xfrm>
            <a:off x="1805888" y="2357841"/>
            <a:ext cx="1341896" cy="617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 the built-in File System Watcher Component.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6A803-0506-A0D8-19CA-E8A6FC220036}"/>
              </a:ext>
            </a:extLst>
          </p:cNvPr>
          <p:cNvSpPr txBox="1"/>
          <p:nvPr/>
        </p:nvSpPr>
        <p:spPr>
          <a:xfrm>
            <a:off x="215182" y="6373317"/>
            <a:ext cx="167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Background Process</a:t>
            </a:r>
            <a:endParaRPr lang="en-US" sz="1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55C20FD-E76D-4588-5407-57B48140444A}"/>
              </a:ext>
            </a:extLst>
          </p:cNvPr>
          <p:cNvSpPr/>
          <p:nvPr/>
        </p:nvSpPr>
        <p:spPr>
          <a:xfrm>
            <a:off x="3491222" y="2429320"/>
            <a:ext cx="1131089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new file?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042221-78C4-DAB8-5A4B-61DEBD0AF8C2}"/>
              </a:ext>
            </a:extLst>
          </p:cNvPr>
          <p:cNvSpPr/>
          <p:nvPr/>
        </p:nvSpPr>
        <p:spPr>
          <a:xfrm>
            <a:off x="4965749" y="2427580"/>
            <a:ext cx="1822021" cy="476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Parse and get the TIN, Voucher Number, Payer Id and Date of Appeal from the filename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C9036F-7A02-39D3-13B6-401FBB7E51B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147784" y="2666474"/>
            <a:ext cx="34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DEB6E8-0293-F1E4-0879-829FEA92236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622311" y="2665604"/>
            <a:ext cx="343438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DD893A5-2601-7AF1-DE16-5A7694B444B8}"/>
              </a:ext>
            </a:extLst>
          </p:cNvPr>
          <p:cNvSpPr/>
          <p:nvPr/>
        </p:nvSpPr>
        <p:spPr>
          <a:xfrm>
            <a:off x="5129177" y="3247503"/>
            <a:ext cx="1495164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info needed?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A9BDF-859A-D180-07A0-62F9248E32F2}"/>
              </a:ext>
            </a:extLst>
          </p:cNvPr>
          <p:cNvSpPr/>
          <p:nvPr/>
        </p:nvSpPr>
        <p:spPr>
          <a:xfrm>
            <a:off x="5129177" y="4004064"/>
            <a:ext cx="1495164" cy="4764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Call Create Appeal Orchestration Service 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C5E04-5717-B118-C858-11ED266DF04B}"/>
              </a:ext>
            </a:extLst>
          </p:cNvPr>
          <p:cNvSpPr/>
          <p:nvPr/>
        </p:nvSpPr>
        <p:spPr>
          <a:xfrm>
            <a:off x="5281078" y="5613490"/>
            <a:ext cx="1191362" cy="4764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Move Voucher Files to Success Folder.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5660F6D1-FA6C-20CB-7ACC-CEB083D15AA6}"/>
              </a:ext>
            </a:extLst>
          </p:cNvPr>
          <p:cNvSpPr/>
          <p:nvPr/>
        </p:nvSpPr>
        <p:spPr>
          <a:xfrm>
            <a:off x="5129177" y="4817356"/>
            <a:ext cx="1495164" cy="4743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Error?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4F02C-0BDB-EE48-3FF6-3A1E9049710B}"/>
              </a:ext>
            </a:extLst>
          </p:cNvPr>
          <p:cNvSpPr/>
          <p:nvPr/>
        </p:nvSpPr>
        <p:spPr>
          <a:xfrm>
            <a:off x="6987208" y="4817356"/>
            <a:ext cx="1306713" cy="4764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Move Voucher Files to Failed Folder.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17B230-920E-9D8A-C8D3-FA6442C168E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624341" y="5054510"/>
            <a:ext cx="362867" cy="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6C3B92-2862-573C-A89E-C90BA8793E9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5876759" y="5291664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AD41792-2EEC-4C3A-4F0D-CD36F30EE218}"/>
              </a:ext>
            </a:extLst>
          </p:cNvPr>
          <p:cNvSpPr/>
          <p:nvPr/>
        </p:nvSpPr>
        <p:spPr>
          <a:xfrm>
            <a:off x="8745134" y="4817356"/>
            <a:ext cx="989835" cy="47643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D4E36972-C986-C420-C64A-B0F3412C0CAD}"/>
              </a:ext>
            </a:extLst>
          </p:cNvPr>
          <p:cNvSpPr/>
          <p:nvPr/>
        </p:nvSpPr>
        <p:spPr>
          <a:xfrm>
            <a:off x="6950545" y="5611608"/>
            <a:ext cx="931372" cy="498107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83FCA-C0EE-209D-1A3B-1C3D29F260A2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6472440" y="5851707"/>
            <a:ext cx="478105" cy="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A7FD18-B1EE-5B1E-2D7B-9F8EE98A36B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8293921" y="5055573"/>
            <a:ext cx="451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112CF-E111-3F45-113F-BB48273AB79A}"/>
              </a:ext>
            </a:extLst>
          </p:cNvPr>
          <p:cNvSpPr/>
          <p:nvPr/>
        </p:nvSpPr>
        <p:spPr>
          <a:xfrm>
            <a:off x="7013479" y="3247503"/>
            <a:ext cx="1254169" cy="476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Send Invalid File Email </a:t>
            </a:r>
            <a:r>
              <a:rPr lang="en-US" sz="900" dirty="0" err="1"/>
              <a:t>Notifcation</a:t>
            </a:r>
            <a:r>
              <a:rPr lang="en-US" sz="900" dirty="0"/>
              <a:t>. (No Log)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C37A96-824C-D3FD-E982-E25690F45DBA}"/>
              </a:ext>
            </a:extLst>
          </p:cNvPr>
          <p:cNvSpPr txBox="1"/>
          <p:nvPr/>
        </p:nvSpPr>
        <p:spPr>
          <a:xfrm>
            <a:off x="1698298" y="3270439"/>
            <a:ext cx="16428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FileSystemWatcher</a:t>
            </a:r>
            <a:r>
              <a:rPr lang="en-US" sz="1200" dirty="0"/>
              <a:t> is  a built-in component that invoke Create or Update events when any file is added or updated in the Input folder.  </a:t>
            </a:r>
          </a:p>
          <a:p>
            <a:endParaRPr lang="en-US" sz="1200" dirty="0"/>
          </a:p>
          <a:p>
            <a:r>
              <a:rPr lang="en-US" sz="1200" dirty="0"/>
              <a:t>Files added will be processed synchronously.</a:t>
            </a:r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8DF64561-1490-22DC-6B56-0344A0006F58}"/>
              </a:ext>
            </a:extLst>
          </p:cNvPr>
          <p:cNvSpPr/>
          <p:nvPr/>
        </p:nvSpPr>
        <p:spPr>
          <a:xfrm>
            <a:off x="401986" y="2432429"/>
            <a:ext cx="989835" cy="476434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BCB08FF-3414-73A6-AECC-8E859FE5B516}"/>
              </a:ext>
            </a:extLst>
          </p:cNvPr>
          <p:cNvCxnSpPr>
            <a:stCxn id="6" idx="2"/>
            <a:endCxn id="3" idx="2"/>
          </p:cNvCxnSpPr>
          <p:nvPr/>
        </p:nvCxnSpPr>
        <p:spPr>
          <a:xfrm rot="5400000">
            <a:off x="3231063" y="2149402"/>
            <a:ext cx="71479" cy="1579931"/>
          </a:xfrm>
          <a:prstGeom prst="bentConnector3">
            <a:avLst>
              <a:gd name="adj1" fmla="val 419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CD584F-0E32-0DCD-CE39-04B14603ACAB}"/>
              </a:ext>
            </a:extLst>
          </p:cNvPr>
          <p:cNvCxnSpPr>
            <a:stCxn id="41" idx="3"/>
            <a:endCxn id="3" idx="1"/>
          </p:cNvCxnSpPr>
          <p:nvPr/>
        </p:nvCxnSpPr>
        <p:spPr>
          <a:xfrm flipV="1">
            <a:off x="1391821" y="2666474"/>
            <a:ext cx="414067" cy="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2E4FBC-45F1-53F9-5279-63FA56C97D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876759" y="2903628"/>
            <a:ext cx="1" cy="34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070BBD-FFC6-8C57-B2A0-D9B5541C21C5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6624341" y="3484657"/>
            <a:ext cx="389138" cy="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E92908-E2CF-90B5-880F-3DA5BCE14FF2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7640564" y="3723936"/>
            <a:ext cx="1" cy="10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4D7F01-735C-52A3-AD15-C9D4F93C2AE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876759" y="3721811"/>
            <a:ext cx="0" cy="2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B302BB-56BF-BB0F-CD13-C41E5050295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5876759" y="4480497"/>
            <a:ext cx="0" cy="33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CF4A6F-508D-1EE5-E58D-87C8445DB69E}"/>
              </a:ext>
            </a:extLst>
          </p:cNvPr>
          <p:cNvSpPr/>
          <p:nvPr/>
        </p:nvSpPr>
        <p:spPr>
          <a:xfrm>
            <a:off x="3823131" y="1038373"/>
            <a:ext cx="1455201" cy="476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Configure Reprocess Scheduler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294DA4-6C6C-BB92-0C58-EFBDE84ECB40}"/>
              </a:ext>
            </a:extLst>
          </p:cNvPr>
          <p:cNvSpPr/>
          <p:nvPr/>
        </p:nvSpPr>
        <p:spPr>
          <a:xfrm>
            <a:off x="349004" y="1924382"/>
            <a:ext cx="9675320" cy="4348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File System Watcher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D91C38C-CFB5-5075-3304-A275DA1F55FA}"/>
              </a:ext>
            </a:extLst>
          </p:cNvPr>
          <p:cNvSpPr/>
          <p:nvPr/>
        </p:nvSpPr>
        <p:spPr>
          <a:xfrm>
            <a:off x="3434656" y="680002"/>
            <a:ext cx="6589668" cy="10814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Timed Hosted Service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4068BC-34B2-5FDC-8E18-0E6E987B13A7}"/>
              </a:ext>
            </a:extLst>
          </p:cNvPr>
          <p:cNvCxnSpPr>
            <a:cxnSpLocks/>
            <a:stCxn id="71" idx="3"/>
            <a:endCxn id="130" idx="1"/>
          </p:cNvCxnSpPr>
          <p:nvPr/>
        </p:nvCxnSpPr>
        <p:spPr>
          <a:xfrm>
            <a:off x="1805888" y="1276397"/>
            <a:ext cx="201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A7F8ABE-BAA7-F9E9-B587-A805A63B2E1A}"/>
              </a:ext>
            </a:extLst>
          </p:cNvPr>
          <p:cNvSpPr/>
          <p:nvPr/>
        </p:nvSpPr>
        <p:spPr>
          <a:xfrm>
            <a:off x="10245357" y="574951"/>
            <a:ext cx="1716537" cy="11619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Reprocess Appeal </a:t>
            </a:r>
          </a:p>
          <a:p>
            <a:r>
              <a:rPr lang="en-US" sz="1000" dirty="0"/>
              <a:t>Orchestration Service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23163EE-C9FB-5925-22E6-D549D7DD0FF6}"/>
              </a:ext>
            </a:extLst>
          </p:cNvPr>
          <p:cNvSpPr/>
          <p:nvPr/>
        </p:nvSpPr>
        <p:spPr>
          <a:xfrm>
            <a:off x="9620845" y="1045307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0EF473-54B9-F9D5-F16A-3FE226D9246C}"/>
              </a:ext>
            </a:extLst>
          </p:cNvPr>
          <p:cNvSpPr/>
          <p:nvPr/>
        </p:nvSpPr>
        <p:spPr>
          <a:xfrm>
            <a:off x="5666807" y="1036355"/>
            <a:ext cx="1455201" cy="47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Call Reprocess Appeal Orchestration Service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1BEFBD-46AC-C56A-5EB7-9D680B9B58A8}"/>
              </a:ext>
            </a:extLst>
          </p:cNvPr>
          <p:cNvCxnSpPr>
            <a:stCxn id="130" idx="3"/>
            <a:endCxn id="145" idx="1"/>
          </p:cNvCxnSpPr>
          <p:nvPr/>
        </p:nvCxnSpPr>
        <p:spPr>
          <a:xfrm flipV="1">
            <a:off x="5278332" y="1274379"/>
            <a:ext cx="388475" cy="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D46E33-366B-F814-13FE-A0CEA3F0B5B7}"/>
              </a:ext>
            </a:extLst>
          </p:cNvPr>
          <p:cNvSpPr/>
          <p:nvPr/>
        </p:nvSpPr>
        <p:spPr>
          <a:xfrm>
            <a:off x="10325897" y="940358"/>
            <a:ext cx="1514707" cy="286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Get Unsuccessful </a:t>
            </a:r>
            <a:r>
              <a:rPr lang="en-US" sz="1000" dirty="0" err="1"/>
              <a:t>Apeal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E73C317-A8A5-8B79-BFF0-C42438C6ACCF}"/>
              </a:ext>
            </a:extLst>
          </p:cNvPr>
          <p:cNvSpPr/>
          <p:nvPr/>
        </p:nvSpPr>
        <p:spPr>
          <a:xfrm>
            <a:off x="10324533" y="1274378"/>
            <a:ext cx="1514707" cy="3802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Reprocess and Update Status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F009861-7CC2-352B-65E0-5B5011285683}"/>
              </a:ext>
            </a:extLst>
          </p:cNvPr>
          <p:cNvSpPr/>
          <p:nvPr/>
        </p:nvSpPr>
        <p:spPr>
          <a:xfrm>
            <a:off x="9608242" y="3705175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0CB91A2-ECFB-4AF5-BA4D-71DBD6F33B0A}"/>
              </a:ext>
            </a:extLst>
          </p:cNvPr>
          <p:cNvCxnSpPr>
            <a:stCxn id="71" idx="3"/>
            <a:endCxn id="3" idx="0"/>
          </p:cNvCxnSpPr>
          <p:nvPr/>
        </p:nvCxnSpPr>
        <p:spPr>
          <a:xfrm>
            <a:off x="1805888" y="1276397"/>
            <a:ext cx="670948" cy="108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1A690-A158-8351-5AC5-1AFBC66E5CD0}"/>
              </a:ext>
            </a:extLst>
          </p:cNvPr>
          <p:cNvSpPr txBox="1"/>
          <p:nvPr/>
        </p:nvSpPr>
        <p:spPr>
          <a:xfrm>
            <a:off x="215182" y="176906"/>
            <a:ext cx="5456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Create Appeal Orchestration Service Process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EEDAB-D140-9798-573D-72C9A3D21683}"/>
              </a:ext>
            </a:extLst>
          </p:cNvPr>
          <p:cNvSpPr/>
          <p:nvPr/>
        </p:nvSpPr>
        <p:spPr>
          <a:xfrm>
            <a:off x="215182" y="577016"/>
            <a:ext cx="10288255" cy="6006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Atomic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90D0D-9A98-9195-A4F8-CBA6D3B758CF}"/>
              </a:ext>
            </a:extLst>
          </p:cNvPr>
          <p:cNvSpPr txBox="1"/>
          <p:nvPr/>
        </p:nvSpPr>
        <p:spPr>
          <a:xfrm>
            <a:off x="160911" y="6348872"/>
            <a:ext cx="1286115" cy="297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74E1E-E76D-B585-CD21-9E8341F09911}"/>
              </a:ext>
            </a:extLst>
          </p:cNvPr>
          <p:cNvSpPr/>
          <p:nvPr/>
        </p:nvSpPr>
        <p:spPr>
          <a:xfrm>
            <a:off x="366098" y="714655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 Call Retrieve </a:t>
            </a:r>
            <a:r>
              <a:rPr lang="en-US" sz="900" dirty="0" err="1"/>
              <a:t>AllScript</a:t>
            </a:r>
            <a:r>
              <a:rPr lang="en-US" sz="900" dirty="0"/>
              <a:t> Patient Info by Voucher Number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3C361A7-709B-7B54-21BD-4BBD766604D0}"/>
              </a:ext>
            </a:extLst>
          </p:cNvPr>
          <p:cNvGrpSpPr/>
          <p:nvPr/>
        </p:nvGrpSpPr>
        <p:grpSpPr>
          <a:xfrm>
            <a:off x="10702918" y="577016"/>
            <a:ext cx="1301655" cy="3707601"/>
            <a:chOff x="10928424" y="577016"/>
            <a:chExt cx="1139980" cy="3707601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F0910F9-BEC7-EAF2-61D2-2EE6A4A43F9C}"/>
                </a:ext>
              </a:extLst>
            </p:cNvPr>
            <p:cNvSpPr/>
            <p:nvPr/>
          </p:nvSpPr>
          <p:spPr>
            <a:xfrm>
              <a:off x="10928424" y="577016"/>
              <a:ext cx="1139980" cy="3707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UHC System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C52055B-780F-9B21-F018-C76E07C77062}"/>
                </a:ext>
              </a:extLst>
            </p:cNvPr>
            <p:cNvSpPr/>
            <p:nvPr/>
          </p:nvSpPr>
          <p:spPr>
            <a:xfrm>
              <a:off x="11044208" y="989837"/>
              <a:ext cx="932609" cy="15348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UHC Auth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D58C9C-FF64-268E-E396-31E630DA05FA}"/>
                </a:ext>
              </a:extLst>
            </p:cNvPr>
            <p:cNvSpPr/>
            <p:nvPr/>
          </p:nvSpPr>
          <p:spPr>
            <a:xfrm>
              <a:off x="11044208" y="2625634"/>
              <a:ext cx="932609" cy="15348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UHC All Claims API</a:t>
              </a:r>
              <a:endParaRPr lang="en-US" dirty="0"/>
            </a:p>
          </p:txBody>
        </p:sp>
      </p:grp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7B60BFA6-5DA2-957F-B7F7-8694C6D42A13}"/>
              </a:ext>
            </a:extLst>
          </p:cNvPr>
          <p:cNvSpPr/>
          <p:nvPr/>
        </p:nvSpPr>
        <p:spPr>
          <a:xfrm>
            <a:off x="10029037" y="2255161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3A43A3EB-481E-7A24-82A1-9D94E876FAF5}"/>
              </a:ext>
            </a:extLst>
          </p:cNvPr>
          <p:cNvSpPr/>
          <p:nvPr/>
        </p:nvSpPr>
        <p:spPr>
          <a:xfrm>
            <a:off x="10029037" y="5117799"/>
            <a:ext cx="616129" cy="370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8BA852A-5427-2AD9-C0BB-0A8FB317DBF9}"/>
              </a:ext>
            </a:extLst>
          </p:cNvPr>
          <p:cNvSpPr txBox="1"/>
          <p:nvPr/>
        </p:nvSpPr>
        <p:spPr>
          <a:xfrm>
            <a:off x="8584575" y="815795"/>
            <a:ext cx="16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Payload: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Voucher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Payer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Date of Appeal?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Doc Type?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List of Documents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7FB6E1-B81E-4987-BABB-A15B26C24934}"/>
              </a:ext>
            </a:extLst>
          </p:cNvPr>
          <p:cNvSpPr/>
          <p:nvPr/>
        </p:nvSpPr>
        <p:spPr>
          <a:xfrm>
            <a:off x="10691152" y="4701500"/>
            <a:ext cx="1301655" cy="1424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/>
              <a:t>LogixHealth</a:t>
            </a:r>
            <a:r>
              <a:rPr lang="en-US" sz="1000" dirty="0"/>
              <a:t> Microservices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81C09C-3A1D-4A41-B99F-0FAC67F404D1}"/>
              </a:ext>
            </a:extLst>
          </p:cNvPr>
          <p:cNvSpPr/>
          <p:nvPr/>
        </p:nvSpPr>
        <p:spPr>
          <a:xfrm>
            <a:off x="10788306" y="5086839"/>
            <a:ext cx="1116720" cy="4334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Appeal Service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077A153-A82F-73FE-E5CB-D7D5FDFEC975}"/>
              </a:ext>
            </a:extLst>
          </p:cNvPr>
          <p:cNvSpPr/>
          <p:nvPr/>
        </p:nvSpPr>
        <p:spPr>
          <a:xfrm>
            <a:off x="10787890" y="5606441"/>
            <a:ext cx="1116720" cy="4334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Service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F55DEB3D-42E7-FBED-213C-7E91C7FF0B24}"/>
              </a:ext>
            </a:extLst>
          </p:cNvPr>
          <p:cNvSpPr/>
          <p:nvPr/>
        </p:nvSpPr>
        <p:spPr>
          <a:xfrm>
            <a:off x="391957" y="1531230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Available?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53E76D-A96F-C074-A701-26BE39CEBF82}"/>
              </a:ext>
            </a:extLst>
          </p:cNvPr>
          <p:cNvSpPr/>
          <p:nvPr/>
        </p:nvSpPr>
        <p:spPr>
          <a:xfrm>
            <a:off x="2243812" y="1927601"/>
            <a:ext cx="1311446" cy="550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8. Call Log Appeal File and status.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192D24C-13F8-6101-C081-6BAE4BDF7461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1691720" y="1806412"/>
            <a:ext cx="552092" cy="396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6CF8F7-03ED-4F98-721B-176E8E65252C}"/>
              </a:ext>
            </a:extLst>
          </p:cNvPr>
          <p:cNvSpPr txBox="1"/>
          <p:nvPr/>
        </p:nvSpPr>
        <p:spPr>
          <a:xfrm>
            <a:off x="1637747" y="180963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8EF1FC-7501-50F5-E646-9176DFB22DE7}"/>
              </a:ext>
            </a:extLst>
          </p:cNvPr>
          <p:cNvSpPr/>
          <p:nvPr/>
        </p:nvSpPr>
        <p:spPr>
          <a:xfrm>
            <a:off x="386115" y="2343908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2. Get Bearer Token from UHC Login 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F44D97-5340-759B-7E24-CED964E4726A}"/>
              </a:ext>
            </a:extLst>
          </p:cNvPr>
          <p:cNvSpPr txBox="1"/>
          <p:nvPr/>
        </p:nvSpPr>
        <p:spPr>
          <a:xfrm>
            <a:off x="686473" y="209768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496EB37C-3EB4-9522-9BB7-34F6F797FE0D}"/>
              </a:ext>
            </a:extLst>
          </p:cNvPr>
          <p:cNvSpPr/>
          <p:nvPr/>
        </p:nvSpPr>
        <p:spPr>
          <a:xfrm>
            <a:off x="394824" y="3140492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Has Bearer Token?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3054C-83A8-81D1-E545-2BC39559B6DB}"/>
              </a:ext>
            </a:extLst>
          </p:cNvPr>
          <p:cNvSpPr txBox="1"/>
          <p:nvPr/>
        </p:nvSpPr>
        <p:spPr>
          <a:xfrm>
            <a:off x="1040829" y="2024340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 Allscripts Patient Info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875F92-2315-D2B1-F995-626EE4DBAC1B}"/>
              </a:ext>
            </a:extLst>
          </p:cNvPr>
          <p:cNvCxnSpPr>
            <a:stCxn id="49" idx="3"/>
            <a:endCxn id="40" idx="1"/>
          </p:cNvCxnSpPr>
          <p:nvPr/>
        </p:nvCxnSpPr>
        <p:spPr>
          <a:xfrm flipV="1">
            <a:off x="1694587" y="2202783"/>
            <a:ext cx="549225" cy="121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447306-23FF-126E-1467-D6DF023360D2}"/>
              </a:ext>
            </a:extLst>
          </p:cNvPr>
          <p:cNvSpPr txBox="1"/>
          <p:nvPr/>
        </p:nvSpPr>
        <p:spPr>
          <a:xfrm>
            <a:off x="1197681" y="2941142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UCH Authentication Error Code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161A2F-A52A-02C1-08F4-168165E44812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 flipH="1">
            <a:off x="1041838" y="2081593"/>
            <a:ext cx="1" cy="26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78C997-0407-B7CB-7FF1-D51FA7C7B574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1041838" y="2894271"/>
            <a:ext cx="2868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FCBC2E9-8CE5-B67E-B3B1-34B79C28BF2A}"/>
              </a:ext>
            </a:extLst>
          </p:cNvPr>
          <p:cNvSpPr/>
          <p:nvPr/>
        </p:nvSpPr>
        <p:spPr>
          <a:xfrm>
            <a:off x="388982" y="3936826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3. Call UHC Service to get Claim Details by Voucher Number</a:t>
            </a: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3E4480B7-050D-868A-7A9D-B6A893DCB2ED}"/>
              </a:ext>
            </a:extLst>
          </p:cNvPr>
          <p:cNvSpPr/>
          <p:nvPr/>
        </p:nvSpPr>
        <p:spPr>
          <a:xfrm>
            <a:off x="397798" y="4743558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Has Claim?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CF949F8-F633-459A-2D55-E7DDD185C187}"/>
              </a:ext>
            </a:extLst>
          </p:cNvPr>
          <p:cNvCxnSpPr>
            <a:stCxn id="63" idx="3"/>
            <a:endCxn id="40" idx="1"/>
          </p:cNvCxnSpPr>
          <p:nvPr/>
        </p:nvCxnSpPr>
        <p:spPr>
          <a:xfrm flipV="1">
            <a:off x="1697561" y="2202783"/>
            <a:ext cx="546251" cy="2815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5292F2-018F-CE97-5E86-1E20655ADC5C}"/>
              </a:ext>
            </a:extLst>
          </p:cNvPr>
          <p:cNvSpPr txBox="1"/>
          <p:nvPr/>
        </p:nvSpPr>
        <p:spPr>
          <a:xfrm>
            <a:off x="1393348" y="4537856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Claim Not Found Error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CDEC4F-268D-17DA-F7AD-35E41F7B5C34}"/>
              </a:ext>
            </a:extLst>
          </p:cNvPr>
          <p:cNvSpPr/>
          <p:nvPr/>
        </p:nvSpPr>
        <p:spPr>
          <a:xfrm>
            <a:off x="391957" y="5533505"/>
            <a:ext cx="1311446" cy="550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Reconcile  Patient Info from UHC and Allscripts including Payer Id and TIN</a:t>
            </a:r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A9D0A758-E5E7-A8E7-10FC-BB825AD06242}"/>
              </a:ext>
            </a:extLst>
          </p:cNvPr>
          <p:cNvSpPr/>
          <p:nvPr/>
        </p:nvSpPr>
        <p:spPr>
          <a:xfrm>
            <a:off x="2249865" y="5533692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Matched?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71804-A0C5-CFD0-871C-C92B533C0741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703403" y="5808687"/>
            <a:ext cx="546462" cy="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38D5B27-499D-ED92-E5AD-88201949908B}"/>
              </a:ext>
            </a:extLst>
          </p:cNvPr>
          <p:cNvCxnSpPr>
            <a:cxnSpLocks/>
            <a:stCxn id="70" idx="0"/>
            <a:endCxn id="40" idx="2"/>
          </p:cNvCxnSpPr>
          <p:nvPr/>
        </p:nvCxnSpPr>
        <p:spPr>
          <a:xfrm rot="16200000" flipV="1">
            <a:off x="1371777" y="4005722"/>
            <a:ext cx="3055728" cy="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244A7E-2584-75BA-1DC5-B151C8888049}"/>
              </a:ext>
            </a:extLst>
          </p:cNvPr>
          <p:cNvSpPr txBox="1"/>
          <p:nvPr/>
        </p:nvSpPr>
        <p:spPr>
          <a:xfrm>
            <a:off x="2443255" y="4989195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Matched Error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681A24-9487-F165-90E4-1548ED32F91F}"/>
              </a:ext>
            </a:extLst>
          </p:cNvPr>
          <p:cNvSpPr/>
          <p:nvPr/>
        </p:nvSpPr>
        <p:spPr>
          <a:xfrm>
            <a:off x="4096090" y="5538625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4. Call UHC Service to get Claim Info by Claim Number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3C65BD-FC3F-74A0-E7DB-0D11241290D4}"/>
              </a:ext>
            </a:extLst>
          </p:cNvPr>
          <p:cNvCxnSpPr>
            <a:cxnSpLocks/>
            <a:stCxn id="78" idx="0"/>
            <a:endCxn id="100" idx="2"/>
          </p:cNvCxnSpPr>
          <p:nvPr/>
        </p:nvCxnSpPr>
        <p:spPr>
          <a:xfrm flipH="1" flipV="1">
            <a:off x="4743107" y="4486080"/>
            <a:ext cx="8706" cy="10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DE6C759-7633-6552-3E21-2555EC64FCCD}"/>
              </a:ext>
            </a:extLst>
          </p:cNvPr>
          <p:cNvSpPr txBox="1"/>
          <p:nvPr/>
        </p:nvSpPr>
        <p:spPr>
          <a:xfrm>
            <a:off x="1041838" y="5314300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Claim Number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C9033E-AB27-1ACB-EF6E-4D6FB9ED9004}"/>
              </a:ext>
            </a:extLst>
          </p:cNvPr>
          <p:cNvSpPr txBox="1"/>
          <p:nvPr/>
        </p:nvSpPr>
        <p:spPr>
          <a:xfrm>
            <a:off x="594711" y="52741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DC59D2A-BB2D-07A8-71AC-FBDCCF579010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1047680" y="5293921"/>
            <a:ext cx="0" cy="2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F2030BE-9A9F-DE11-DD1B-F49497906F46}"/>
              </a:ext>
            </a:extLst>
          </p:cNvPr>
          <p:cNvCxnSpPr>
            <a:stCxn id="49" idx="2"/>
            <a:endCxn id="60" idx="0"/>
          </p:cNvCxnSpPr>
          <p:nvPr/>
        </p:nvCxnSpPr>
        <p:spPr>
          <a:xfrm flipH="1">
            <a:off x="1044705" y="3690855"/>
            <a:ext cx="1" cy="24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9FCE2-5099-9EC4-D175-9B85067E661E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>
            <a:off x="1044705" y="4487189"/>
            <a:ext cx="2975" cy="25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A2285E-EEBE-4638-8AA0-883EC0A7CE9A}"/>
              </a:ext>
            </a:extLst>
          </p:cNvPr>
          <p:cNvSpPr txBox="1"/>
          <p:nvPr/>
        </p:nvSpPr>
        <p:spPr>
          <a:xfrm>
            <a:off x="3343356" y="5858868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Claim Number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41B5DE-EB23-C752-48F8-755F517326E7}"/>
              </a:ext>
            </a:extLst>
          </p:cNvPr>
          <p:cNvSpPr txBox="1"/>
          <p:nvPr/>
        </p:nvSpPr>
        <p:spPr>
          <a:xfrm>
            <a:off x="692339" y="366593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50B8CD-1A37-6F81-8303-9B2587018322}"/>
              </a:ext>
            </a:extLst>
          </p:cNvPr>
          <p:cNvSpPr txBox="1"/>
          <p:nvPr/>
        </p:nvSpPr>
        <p:spPr>
          <a:xfrm>
            <a:off x="3433472" y="555770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6EA8FE-1C28-7038-7051-B76E33B883B5}"/>
              </a:ext>
            </a:extLst>
          </p:cNvPr>
          <p:cNvSpPr txBox="1"/>
          <p:nvPr/>
        </p:nvSpPr>
        <p:spPr>
          <a:xfrm>
            <a:off x="1627597" y="317062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DECCBB-0ED6-A802-1E8C-6FA6F6E0BCDA}"/>
              </a:ext>
            </a:extLst>
          </p:cNvPr>
          <p:cNvSpPr txBox="1"/>
          <p:nvPr/>
        </p:nvSpPr>
        <p:spPr>
          <a:xfrm>
            <a:off x="1641286" y="48140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6E1A39-5E6A-582C-606B-0210F919D5C1}"/>
              </a:ext>
            </a:extLst>
          </p:cNvPr>
          <p:cNvSpPr txBox="1"/>
          <p:nvPr/>
        </p:nvSpPr>
        <p:spPr>
          <a:xfrm>
            <a:off x="2636061" y="527411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C32DDE-63E4-A814-CF7A-4677B3CCE9D0}"/>
              </a:ext>
            </a:extLst>
          </p:cNvPr>
          <p:cNvCxnSpPr>
            <a:stCxn id="70" idx="3"/>
            <a:endCxn id="78" idx="1"/>
          </p:cNvCxnSpPr>
          <p:nvPr/>
        </p:nvCxnSpPr>
        <p:spPr>
          <a:xfrm>
            <a:off x="3549628" y="5808874"/>
            <a:ext cx="546462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23B30B-EED4-CACE-8D6C-D2D0E34FB9B5}"/>
              </a:ext>
            </a:extLst>
          </p:cNvPr>
          <p:cNvSpPr/>
          <p:nvPr/>
        </p:nvSpPr>
        <p:spPr>
          <a:xfrm>
            <a:off x="4087384" y="3935717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5. Call UHC Service to Allowed Action by </a:t>
            </a:r>
            <a:r>
              <a:rPr lang="en-US" sz="900" dirty="0" err="1"/>
              <a:t>TransacionId</a:t>
            </a:r>
            <a:endParaRPr 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E602B8-A0E5-B38A-8A7E-99649F048C90}"/>
              </a:ext>
            </a:extLst>
          </p:cNvPr>
          <p:cNvSpPr txBox="1"/>
          <p:nvPr/>
        </p:nvSpPr>
        <p:spPr>
          <a:xfrm>
            <a:off x="3952152" y="451627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Transaction Id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33E74188-79A5-728C-3F9A-A39726478B24}"/>
              </a:ext>
            </a:extLst>
          </p:cNvPr>
          <p:cNvSpPr/>
          <p:nvPr/>
        </p:nvSpPr>
        <p:spPr>
          <a:xfrm>
            <a:off x="4092197" y="3144721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Create Appeal Allowed?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71882B-E2DF-B21A-9C24-6B4424DA1C8F}"/>
              </a:ext>
            </a:extLst>
          </p:cNvPr>
          <p:cNvCxnSpPr>
            <a:stCxn id="100" idx="0"/>
            <a:endCxn id="108" idx="2"/>
          </p:cNvCxnSpPr>
          <p:nvPr/>
        </p:nvCxnSpPr>
        <p:spPr>
          <a:xfrm flipH="1" flipV="1">
            <a:off x="4742079" y="3695084"/>
            <a:ext cx="1028" cy="24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EDCCD7E-D828-F8FB-7873-D08DC847A030}"/>
              </a:ext>
            </a:extLst>
          </p:cNvPr>
          <p:cNvCxnSpPr>
            <a:cxnSpLocks/>
            <a:stCxn id="108" idx="1"/>
            <a:endCxn id="40" idx="2"/>
          </p:cNvCxnSpPr>
          <p:nvPr/>
        </p:nvCxnSpPr>
        <p:spPr>
          <a:xfrm rot="10800000">
            <a:off x="2899535" y="2477965"/>
            <a:ext cx="1192662" cy="941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04ACDFA-B6A7-3A4C-6ED1-65D076720029}"/>
              </a:ext>
            </a:extLst>
          </p:cNvPr>
          <p:cNvSpPr txBox="1"/>
          <p:nvPr/>
        </p:nvSpPr>
        <p:spPr>
          <a:xfrm>
            <a:off x="2895393" y="3128028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Create Appeal is Not Allowed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184EA23-A804-EF08-AF5D-FBA468E7B85F}"/>
              </a:ext>
            </a:extLst>
          </p:cNvPr>
          <p:cNvSpPr txBox="1"/>
          <p:nvPr/>
        </p:nvSpPr>
        <p:spPr>
          <a:xfrm>
            <a:off x="3826951" y="345373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61B5A3-49DB-B3DF-DBA5-C9D699A37FE8}"/>
              </a:ext>
            </a:extLst>
          </p:cNvPr>
          <p:cNvSpPr txBox="1"/>
          <p:nvPr/>
        </p:nvSpPr>
        <p:spPr>
          <a:xfrm>
            <a:off x="4780074" y="292303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33F5EF-0D81-EA62-91FA-254D6807FCFC}"/>
              </a:ext>
            </a:extLst>
          </p:cNvPr>
          <p:cNvSpPr/>
          <p:nvPr/>
        </p:nvSpPr>
        <p:spPr>
          <a:xfrm>
            <a:off x="4093226" y="2337810"/>
            <a:ext cx="1311446" cy="550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. Get first file/document from the list of documents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D2CEB54-8B0A-9655-DF25-1ADAD0122F77}"/>
              </a:ext>
            </a:extLst>
          </p:cNvPr>
          <p:cNvCxnSpPr>
            <a:stCxn id="108" idx="0"/>
            <a:endCxn id="116" idx="2"/>
          </p:cNvCxnSpPr>
          <p:nvPr/>
        </p:nvCxnSpPr>
        <p:spPr>
          <a:xfrm flipV="1">
            <a:off x="4742079" y="2888173"/>
            <a:ext cx="6870" cy="25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061CDD38-3208-063C-28F1-C304A06E4018}"/>
              </a:ext>
            </a:extLst>
          </p:cNvPr>
          <p:cNvSpPr/>
          <p:nvPr/>
        </p:nvSpPr>
        <p:spPr>
          <a:xfrm>
            <a:off x="4096090" y="1529294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Document?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793FC9-E916-53E1-2677-A761832B3054}"/>
              </a:ext>
            </a:extLst>
          </p:cNvPr>
          <p:cNvSpPr/>
          <p:nvPr/>
        </p:nvSpPr>
        <p:spPr>
          <a:xfrm>
            <a:off x="5982476" y="1480460"/>
            <a:ext cx="1311446" cy="6514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6. Stream Read document from input folder and Call UHC Attachment Service to upload.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AAA40D-38E1-BE48-FC84-8154917B0207}"/>
              </a:ext>
            </a:extLst>
          </p:cNvPr>
          <p:cNvSpPr/>
          <p:nvPr/>
        </p:nvSpPr>
        <p:spPr>
          <a:xfrm>
            <a:off x="5987211" y="3140491"/>
            <a:ext cx="1311446" cy="550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next file/document from the list of documents</a:t>
            </a:r>
          </a:p>
        </p:txBody>
      </p: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2A52B228-EFC5-EBDB-926C-1C1AFEA2F65F}"/>
              </a:ext>
            </a:extLst>
          </p:cNvPr>
          <p:cNvSpPr/>
          <p:nvPr/>
        </p:nvSpPr>
        <p:spPr>
          <a:xfrm>
            <a:off x="5988317" y="2337810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uploaded?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7C56EAA-7F7D-EA3E-7D07-A4691DBC437D}"/>
              </a:ext>
            </a:extLst>
          </p:cNvPr>
          <p:cNvCxnSpPr>
            <a:stCxn id="116" idx="0"/>
            <a:endCxn id="119" idx="2"/>
          </p:cNvCxnSpPr>
          <p:nvPr/>
        </p:nvCxnSpPr>
        <p:spPr>
          <a:xfrm flipH="1" flipV="1">
            <a:off x="4745972" y="2079657"/>
            <a:ext cx="2977" cy="25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9FA2601-E0F9-397C-88FC-8C03EE448797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5395853" y="1804476"/>
            <a:ext cx="586623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54C531-FC20-B898-E25D-ED68EDB4DF8C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6638199" y="2131911"/>
            <a:ext cx="0" cy="20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46EBFA5-3AEA-EBD9-6DBA-364DD34E285D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6638199" y="2888173"/>
            <a:ext cx="4735" cy="25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24B7B76-7806-37DF-62E7-EE3D2A7B2B23}"/>
              </a:ext>
            </a:extLst>
          </p:cNvPr>
          <p:cNvCxnSpPr>
            <a:stCxn id="122" idx="3"/>
            <a:endCxn id="40" idx="3"/>
          </p:cNvCxnSpPr>
          <p:nvPr/>
        </p:nvCxnSpPr>
        <p:spPr>
          <a:xfrm flipH="1" flipV="1">
            <a:off x="3555258" y="2202783"/>
            <a:ext cx="3732822" cy="410209"/>
          </a:xfrm>
          <a:prstGeom prst="bentConnector3">
            <a:avLst>
              <a:gd name="adj1" fmla="val -6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B83A92-1A77-2E52-DA03-7FAA08E9CE2E}"/>
              </a:ext>
            </a:extLst>
          </p:cNvPr>
          <p:cNvSpPr txBox="1"/>
          <p:nvPr/>
        </p:nvSpPr>
        <p:spPr>
          <a:xfrm>
            <a:off x="7236190" y="237941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AFB3860-A77C-9E4F-73AA-71F390C9C770}"/>
              </a:ext>
            </a:extLst>
          </p:cNvPr>
          <p:cNvSpPr txBox="1"/>
          <p:nvPr/>
        </p:nvSpPr>
        <p:spPr>
          <a:xfrm>
            <a:off x="6870064" y="2139395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Can’t upload document error.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797643-75C2-9A8C-E57A-EAC7F6C824BF}"/>
              </a:ext>
            </a:extLst>
          </p:cNvPr>
          <p:cNvSpPr txBox="1"/>
          <p:nvPr/>
        </p:nvSpPr>
        <p:spPr>
          <a:xfrm>
            <a:off x="6260388" y="28690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FBE7FDB4-82E8-2E61-0680-10396D81A16E}"/>
              </a:ext>
            </a:extLst>
          </p:cNvPr>
          <p:cNvSpPr/>
          <p:nvPr/>
        </p:nvSpPr>
        <p:spPr>
          <a:xfrm>
            <a:off x="5990256" y="3969598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Has Document?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43C95B-48B6-DE5F-8811-8D26D3290CB1}"/>
              </a:ext>
            </a:extLst>
          </p:cNvPr>
          <p:cNvCxnSpPr>
            <a:cxnSpLocks/>
            <a:stCxn id="160" idx="1"/>
            <a:endCxn id="120" idx="1"/>
          </p:cNvCxnSpPr>
          <p:nvPr/>
        </p:nvCxnSpPr>
        <p:spPr>
          <a:xfrm rot="10800000">
            <a:off x="5982476" y="1806186"/>
            <a:ext cx="7780" cy="2438594"/>
          </a:xfrm>
          <a:prstGeom prst="bentConnector3">
            <a:avLst>
              <a:gd name="adj1" fmla="val 3038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F9D795B-B166-0935-253F-99C975383FE0}"/>
              </a:ext>
            </a:extLst>
          </p:cNvPr>
          <p:cNvSpPr txBox="1"/>
          <p:nvPr/>
        </p:nvSpPr>
        <p:spPr>
          <a:xfrm>
            <a:off x="5782623" y="397196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A059324-0B9A-8E4C-250B-48D6CD62437B}"/>
              </a:ext>
            </a:extLst>
          </p:cNvPr>
          <p:cNvSpPr txBox="1"/>
          <p:nvPr/>
        </p:nvSpPr>
        <p:spPr>
          <a:xfrm>
            <a:off x="6702390" y="448942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5E9C9F3-C503-9556-5F8D-EA4A7C759F3B}"/>
              </a:ext>
            </a:extLst>
          </p:cNvPr>
          <p:cNvSpPr/>
          <p:nvPr/>
        </p:nvSpPr>
        <p:spPr>
          <a:xfrm>
            <a:off x="5981547" y="4743557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7. Call UHC Create Appeal Service.</a:t>
            </a:r>
          </a:p>
        </p:txBody>
      </p:sp>
      <p:sp>
        <p:nvSpPr>
          <p:cNvPr id="166" name="Flowchart: Decision 165">
            <a:extLst>
              <a:ext uri="{FF2B5EF4-FFF2-40B4-BE49-F238E27FC236}">
                <a16:creationId xmlns:a16="http://schemas.microsoft.com/office/drawing/2014/main" id="{E947777E-2AA3-0E77-63D4-535C79F56716}"/>
              </a:ext>
            </a:extLst>
          </p:cNvPr>
          <p:cNvSpPr/>
          <p:nvPr/>
        </p:nvSpPr>
        <p:spPr>
          <a:xfrm>
            <a:off x="7671245" y="4740423"/>
            <a:ext cx="1299763" cy="55036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Appeal Created?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0BC61D0-97CE-C3F2-4B89-C7648AF9E2ED}"/>
              </a:ext>
            </a:extLst>
          </p:cNvPr>
          <p:cNvCxnSpPr>
            <a:stCxn id="166" idx="0"/>
            <a:endCxn id="40" idx="3"/>
          </p:cNvCxnSpPr>
          <p:nvPr/>
        </p:nvCxnSpPr>
        <p:spPr>
          <a:xfrm rot="16200000" flipV="1">
            <a:off x="4669373" y="1088668"/>
            <a:ext cx="2537640" cy="4765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44E5AA04-804D-30E2-62B0-C85AAE629B65}"/>
              </a:ext>
            </a:extLst>
          </p:cNvPr>
          <p:cNvSpPr txBox="1"/>
          <p:nvPr/>
        </p:nvSpPr>
        <p:spPr>
          <a:xfrm>
            <a:off x="7689951" y="4095073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Can’t create appeal error.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6CB9A95-79FC-1789-2E9A-E5B0B94D4095}"/>
              </a:ext>
            </a:extLst>
          </p:cNvPr>
          <p:cNvSpPr txBox="1"/>
          <p:nvPr/>
        </p:nvSpPr>
        <p:spPr>
          <a:xfrm>
            <a:off x="7974092" y="448549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3A99949-4609-FF29-9535-55FBC510D136}"/>
              </a:ext>
            </a:extLst>
          </p:cNvPr>
          <p:cNvCxnSpPr>
            <a:stCxn id="165" idx="3"/>
            <a:endCxn id="166" idx="1"/>
          </p:cNvCxnSpPr>
          <p:nvPr/>
        </p:nvCxnSpPr>
        <p:spPr>
          <a:xfrm flipV="1">
            <a:off x="7292993" y="5015605"/>
            <a:ext cx="378252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FFCF431-A3D2-6B2E-C2E6-AC39652043FA}"/>
              </a:ext>
            </a:extLst>
          </p:cNvPr>
          <p:cNvCxnSpPr>
            <a:stCxn id="121" idx="2"/>
            <a:endCxn id="160" idx="0"/>
          </p:cNvCxnSpPr>
          <p:nvPr/>
        </p:nvCxnSpPr>
        <p:spPr>
          <a:xfrm flipH="1">
            <a:off x="6640138" y="3690854"/>
            <a:ext cx="2796" cy="27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1201BB5-94B0-A59A-C110-9E5CF0483375}"/>
              </a:ext>
            </a:extLst>
          </p:cNvPr>
          <p:cNvCxnSpPr>
            <a:stCxn id="160" idx="2"/>
            <a:endCxn id="165" idx="0"/>
          </p:cNvCxnSpPr>
          <p:nvPr/>
        </p:nvCxnSpPr>
        <p:spPr>
          <a:xfrm flipH="1">
            <a:off x="6637270" y="4519961"/>
            <a:ext cx="2868" cy="2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F887BA0-A4F7-7314-8AD4-9E1EE73C0475}"/>
              </a:ext>
            </a:extLst>
          </p:cNvPr>
          <p:cNvSpPr/>
          <p:nvPr/>
        </p:nvSpPr>
        <p:spPr>
          <a:xfrm>
            <a:off x="9132133" y="5584501"/>
            <a:ext cx="1311446" cy="550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Send Email Notification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B1A0AD-906B-2688-666C-D9EE8597E927}"/>
              </a:ext>
            </a:extLst>
          </p:cNvPr>
          <p:cNvSpPr txBox="1"/>
          <p:nvPr/>
        </p:nvSpPr>
        <p:spPr>
          <a:xfrm>
            <a:off x="7972355" y="5283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2722F-6066-12ED-028E-F046E9B52F31}"/>
              </a:ext>
            </a:extLst>
          </p:cNvPr>
          <p:cNvSpPr/>
          <p:nvPr/>
        </p:nvSpPr>
        <p:spPr>
          <a:xfrm>
            <a:off x="7665403" y="5583686"/>
            <a:ext cx="1311446" cy="550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8. Call Log Appeal File and status.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4299ECA-4A26-4DD5-673B-A40477629C88}"/>
              </a:ext>
            </a:extLst>
          </p:cNvPr>
          <p:cNvCxnSpPr>
            <a:stCxn id="166" idx="2"/>
            <a:endCxn id="186" idx="0"/>
          </p:cNvCxnSpPr>
          <p:nvPr/>
        </p:nvCxnSpPr>
        <p:spPr>
          <a:xfrm flipH="1">
            <a:off x="8321126" y="5290786"/>
            <a:ext cx="1" cy="29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506DC63-FE28-1963-DF65-8A41E4038138}"/>
              </a:ext>
            </a:extLst>
          </p:cNvPr>
          <p:cNvCxnSpPr>
            <a:stCxn id="186" idx="3"/>
            <a:endCxn id="180" idx="1"/>
          </p:cNvCxnSpPr>
          <p:nvPr/>
        </p:nvCxnSpPr>
        <p:spPr>
          <a:xfrm>
            <a:off x="8976849" y="5858868"/>
            <a:ext cx="155284" cy="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2726477-D5EF-EECD-8F7D-EA91766299B6}"/>
              </a:ext>
            </a:extLst>
          </p:cNvPr>
          <p:cNvSpPr txBox="1"/>
          <p:nvPr/>
        </p:nvSpPr>
        <p:spPr>
          <a:xfrm>
            <a:off x="5253510" y="1577380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Transaction Id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DCD9262-A236-992C-0E2A-BA42CE6CC255}"/>
              </a:ext>
            </a:extLst>
          </p:cNvPr>
          <p:cNvSpPr txBox="1"/>
          <p:nvPr/>
        </p:nvSpPr>
        <p:spPr>
          <a:xfrm>
            <a:off x="5861095" y="451939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Transaction Id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332B543-0D70-9562-51B4-AF8AEEBE5551}"/>
              </a:ext>
            </a:extLst>
          </p:cNvPr>
          <p:cNvSpPr txBox="1"/>
          <p:nvPr/>
        </p:nvSpPr>
        <p:spPr>
          <a:xfrm>
            <a:off x="5935572" y="1155286"/>
            <a:ext cx="141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 Type Code: OZ</a:t>
            </a:r>
          </a:p>
          <a:p>
            <a:r>
              <a:rPr lang="en-US" sz="800" b="0" dirty="0">
                <a:solidFill>
                  <a:srgbClr val="0451A5"/>
                </a:solidFill>
                <a:effectLst/>
                <a:latin typeface="IBMPlexMono,  Courier New"/>
              </a:rPr>
              <a:t>Support Data for Claim</a:t>
            </a:r>
            <a:endParaRPr lang="en-US" sz="8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endParaRPr lang="en-US" sz="8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74AD8D4-25BA-6BBD-A4D2-9D7FAFCA1375}"/>
              </a:ext>
            </a:extLst>
          </p:cNvPr>
          <p:cNvCxnSpPr>
            <a:stCxn id="5" idx="2"/>
            <a:endCxn id="30" idx="0"/>
          </p:cNvCxnSpPr>
          <p:nvPr/>
        </p:nvCxnSpPr>
        <p:spPr>
          <a:xfrm>
            <a:off x="1021821" y="1265018"/>
            <a:ext cx="20018" cy="26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9847812-A822-C188-B160-64F4FB3D3A6A}"/>
              </a:ext>
            </a:extLst>
          </p:cNvPr>
          <p:cNvSpPr/>
          <p:nvPr/>
        </p:nvSpPr>
        <p:spPr>
          <a:xfrm>
            <a:off x="7663883" y="3460962"/>
            <a:ext cx="1311446" cy="55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8. Call Appeal Created Log microservice.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1F1634-64F0-9DAF-BE20-7AE1F8E9BF84}"/>
              </a:ext>
            </a:extLst>
          </p:cNvPr>
          <p:cNvSpPr/>
          <p:nvPr/>
        </p:nvSpPr>
        <p:spPr>
          <a:xfrm>
            <a:off x="3868663" y="706817"/>
            <a:ext cx="1311446" cy="5503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with Error Code (400) and  Error Message.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F9979-5A97-226D-C2C4-62506E6AF551}"/>
              </a:ext>
            </a:extLst>
          </p:cNvPr>
          <p:cNvSpPr/>
          <p:nvPr/>
        </p:nvSpPr>
        <p:spPr>
          <a:xfrm>
            <a:off x="9134440" y="4490323"/>
            <a:ext cx="1311446" cy="550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with Success Code (200)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06851-4EFD-BE9C-7CD4-30C56F499DF8}"/>
              </a:ext>
            </a:extLst>
          </p:cNvPr>
          <p:cNvSpPr/>
          <p:nvPr/>
        </p:nvSpPr>
        <p:spPr>
          <a:xfrm>
            <a:off x="2239670" y="711861"/>
            <a:ext cx="1311446" cy="550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Send Email Notification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C144D4-019F-A326-3EB6-A2D8F1276CE6}"/>
              </a:ext>
            </a:extLst>
          </p:cNvPr>
          <p:cNvCxnSpPr>
            <a:stCxn id="40" idx="0"/>
            <a:endCxn id="21" idx="2"/>
          </p:cNvCxnSpPr>
          <p:nvPr/>
        </p:nvCxnSpPr>
        <p:spPr>
          <a:xfrm flipH="1" flipV="1">
            <a:off x="2895393" y="1262224"/>
            <a:ext cx="4142" cy="6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E8B798-0560-96D9-505D-B28937215B40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551116" y="981999"/>
            <a:ext cx="317547" cy="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103CB7-E686-73CB-467C-210F33A89473}"/>
              </a:ext>
            </a:extLst>
          </p:cNvPr>
          <p:cNvCxnSpPr>
            <a:stCxn id="180" idx="0"/>
            <a:endCxn id="19" idx="2"/>
          </p:cNvCxnSpPr>
          <p:nvPr/>
        </p:nvCxnSpPr>
        <p:spPr>
          <a:xfrm flipV="1">
            <a:off x="9787856" y="5040686"/>
            <a:ext cx="2307" cy="5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2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1F9E9BC5174CADB263D4C8EAA94C" ma:contentTypeVersion="18" ma:contentTypeDescription="Create a new document." ma:contentTypeScope="" ma:versionID="554cf48b3bd586423dfdd7d62f8f65fd">
  <xsd:schema xmlns:xsd="http://www.w3.org/2001/XMLSchema" xmlns:xs="http://www.w3.org/2001/XMLSchema" xmlns:p="http://schemas.microsoft.com/office/2006/metadata/properties" xmlns:ns1="http://schemas.microsoft.com/sharepoint/v3" xmlns:ns2="e665934b-c73b-4449-a5e5-0e26e3844eb1" xmlns:ns3="2b7a8412-b02f-490e-a4e9-4ecc9377ec2b" targetNamespace="http://schemas.microsoft.com/office/2006/metadata/properties" ma:root="true" ma:fieldsID="cb76fa4f930670c0bb2b3ed3162e098c" ns1:_="" ns2:_="" ns3:_="">
    <xsd:import namespace="http://schemas.microsoft.com/sharepoint/v3"/>
    <xsd:import namespace="e665934b-c73b-4449-a5e5-0e26e3844eb1"/>
    <xsd:import namespace="2b7a8412-b02f-490e-a4e9-4ecc9377e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5934b-c73b-4449-a5e5-0e26e3844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87eee9-20e9-47e1-b87d-d7cac0bde1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a8412-b02f-490e-a4e9-4ecc9377ec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6e69f1a-afb2-4343-bdb4-4c8215864262}" ma:internalName="TaxCatchAll" ma:showField="CatchAllData" ma:web="2b7a8412-b02f-490e-a4e9-4ecc9377ec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7a8412-b02f-490e-a4e9-4ecc9377ec2b" xsi:nil="true"/>
    <lcf76f155ced4ddcb4097134ff3c332f xmlns="e665934b-c73b-4449-a5e5-0e26e3844eb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SharedWithUsers xmlns="2b7a8412-b02f-490e-a4e9-4ecc9377ec2b">
      <UserInfo>
        <DisplayName>Jacor Finlayson</DisplayName>
        <AccountId>70</AccountId>
        <AccountType/>
      </UserInfo>
      <UserInfo>
        <DisplayName>Prasanna Kumar Panjaje Kammaje</DisplayName>
        <AccountId>67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C74B096-407E-4807-9C0F-4C5B58F5FDAA}"/>
</file>

<file path=customXml/itemProps2.xml><?xml version="1.0" encoding="utf-8"?>
<ds:datastoreItem xmlns:ds="http://schemas.openxmlformats.org/officeDocument/2006/customXml" ds:itemID="{45D2CDD0-C32D-4C53-9A50-FDAB8C039394}"/>
</file>

<file path=customXml/itemProps3.xml><?xml version="1.0" encoding="utf-8"?>
<ds:datastoreItem xmlns:ds="http://schemas.openxmlformats.org/officeDocument/2006/customXml" ds:itemID="{B111CE49-B958-41DE-9581-2150E0F962EA}"/>
</file>

<file path=docProps/app.xml><?xml version="1.0" encoding="utf-8"?>
<Properties xmlns="http://schemas.openxmlformats.org/officeDocument/2006/extended-properties" xmlns:vt="http://schemas.openxmlformats.org/officeDocument/2006/docPropsVTypes">
  <TotalTime>15489</TotalTime>
  <Words>959</Words>
  <Application>Microsoft Office PowerPoint</Application>
  <PresentationFormat>Widescreen</PresentationFormat>
  <Paragraphs>199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IBMPlexMono,  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Chua</dc:creator>
  <cp:lastModifiedBy>Harold Chua</cp:lastModifiedBy>
  <cp:revision>42</cp:revision>
  <dcterms:created xsi:type="dcterms:W3CDTF">2022-09-21T11:11:50Z</dcterms:created>
  <dcterms:modified xsi:type="dcterms:W3CDTF">2022-10-11T03:28:41Z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0x0101008D641F9E9BC5174CADB263D4C8EAA94C</vt:lpwstr>
  </property>
  <property fmtid="{D5CDD505-2E9C-101B-9397-08002B2CF9AE}" pid="3" name="MediaServiceImageTags">
    <vt:lpwstr/>
  </property>
</Properties>
</file>