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4B73-894A-430A-92E4-266587D6B6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C23D06C-37F9-474A-8957-ADCFCB7A6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F6FC147-0BB4-4587-89C2-D1D5ABF9EB74}"/>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5" name="Footer Placeholder 4">
            <a:extLst>
              <a:ext uri="{FF2B5EF4-FFF2-40B4-BE49-F238E27FC236}">
                <a16:creationId xmlns:a16="http://schemas.microsoft.com/office/drawing/2014/main" id="{708DF833-6D4F-4F9E-B1D4-28ED678B1F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729EA3-BA67-4574-8001-56517C523C66}"/>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175870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0718-E170-4B64-8E8E-1416670474E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2FE387E-C2AD-4A79-AA84-F7B55853B3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7A043CF-A476-4562-AE39-5F8C7D0DA560}"/>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5" name="Footer Placeholder 4">
            <a:extLst>
              <a:ext uri="{FF2B5EF4-FFF2-40B4-BE49-F238E27FC236}">
                <a16:creationId xmlns:a16="http://schemas.microsoft.com/office/drawing/2014/main" id="{B0C3C648-D7AE-4235-A2E4-D704457244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28C52C-006D-4566-8EBF-F72956AE5A9E}"/>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154530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C1096-CF1C-4AF7-8744-9FB5BE3C1AF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43FA13C-6E98-4052-92A4-4756AD5906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6C917F6-8D74-4CBE-B9D2-69D14B475055}"/>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5" name="Footer Placeholder 4">
            <a:extLst>
              <a:ext uri="{FF2B5EF4-FFF2-40B4-BE49-F238E27FC236}">
                <a16:creationId xmlns:a16="http://schemas.microsoft.com/office/drawing/2014/main" id="{EEB33D12-A8B6-4A86-B78A-DCCFB1CE94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790B0C-A3BA-4CD4-AFB8-EE9072B827D0}"/>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346194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05F0-EC2B-43E1-AD12-5F6C3D7CF29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7E99FDB-95BE-44C8-B7BF-7FEDD7DDA06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8A9A380-FAAD-4105-A4D6-58B3695F76E1}"/>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5" name="Footer Placeholder 4">
            <a:extLst>
              <a:ext uri="{FF2B5EF4-FFF2-40B4-BE49-F238E27FC236}">
                <a16:creationId xmlns:a16="http://schemas.microsoft.com/office/drawing/2014/main" id="{5CB40F74-4EDE-40D3-A7F0-FE4257A94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0C93F2-6EA9-4334-85AA-8223EE4889A3}"/>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251672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A003-33AC-4116-B40A-8DF72CED40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84A9CC1-1AF7-48F3-8177-05E7813F8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887C96-850E-4421-B1F2-13E6BC603675}"/>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5" name="Footer Placeholder 4">
            <a:extLst>
              <a:ext uri="{FF2B5EF4-FFF2-40B4-BE49-F238E27FC236}">
                <a16:creationId xmlns:a16="http://schemas.microsoft.com/office/drawing/2014/main" id="{4F8C4306-5B81-454F-8D62-855E6A06B6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84D678-9421-41E5-BDD2-CDE3B09CE786}"/>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239786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D203-F8CD-44CF-A5CD-BC436248AD1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DC1CEF5-21A5-47A4-8908-218EA62C13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7F02D65-2DF3-449B-8261-51B9B8F76F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FD99C2A-E093-456C-8F65-A1CEE2479B0D}"/>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6" name="Footer Placeholder 5">
            <a:extLst>
              <a:ext uri="{FF2B5EF4-FFF2-40B4-BE49-F238E27FC236}">
                <a16:creationId xmlns:a16="http://schemas.microsoft.com/office/drawing/2014/main" id="{0D30F000-DC49-4E0D-94AC-4E6C3816A2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2ACD72-BB01-4336-B80A-E565DE08F373}"/>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86199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B7DB-5F75-4130-A75F-71877C1E8B9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7B48C73-0C1A-475B-8E48-BA2D45119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1A7275-1873-4381-A2E5-6B21D7F37E2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DA90B86-523D-4712-BBA2-1A53FA112C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B4621D-A207-429C-8208-0623C1D832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B012015-D692-4713-A713-866B8E2DDA49}"/>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8" name="Footer Placeholder 7">
            <a:extLst>
              <a:ext uri="{FF2B5EF4-FFF2-40B4-BE49-F238E27FC236}">
                <a16:creationId xmlns:a16="http://schemas.microsoft.com/office/drawing/2014/main" id="{828BEB8D-D976-4762-A4B5-B9ED81D47A8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9402F9-1C14-4D2D-AA92-E04DDA8E2F3B}"/>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188181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D7C-CE39-4FD0-AD56-2058809001C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FF596DB-7B8F-44DB-890D-2897C66D1EE5}"/>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4" name="Footer Placeholder 3">
            <a:extLst>
              <a:ext uri="{FF2B5EF4-FFF2-40B4-BE49-F238E27FC236}">
                <a16:creationId xmlns:a16="http://schemas.microsoft.com/office/drawing/2014/main" id="{81E05248-0DF6-4222-87F3-D9E897135CC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26243BD-29E9-48F8-8AFC-C4535A0D3AC4}"/>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351732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E32C77-E237-477F-80A3-C65958F3BB2B}"/>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3" name="Footer Placeholder 2">
            <a:extLst>
              <a:ext uri="{FF2B5EF4-FFF2-40B4-BE49-F238E27FC236}">
                <a16:creationId xmlns:a16="http://schemas.microsoft.com/office/drawing/2014/main" id="{A9906E87-89C5-4459-8521-26523F05DA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3B89CD-7467-4EE2-8390-109E5852757A}"/>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182301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D491-6F4F-4B32-B9B0-7D2772BC43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60B659B-6454-403E-8932-ED45F3D98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825E587-E50A-4C41-9DB3-B7CE25ECC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F3EA47-967B-4ECA-BCA7-6571309AD3DF}"/>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6" name="Footer Placeholder 5">
            <a:extLst>
              <a:ext uri="{FF2B5EF4-FFF2-40B4-BE49-F238E27FC236}">
                <a16:creationId xmlns:a16="http://schemas.microsoft.com/office/drawing/2014/main" id="{FCD8ED05-85CB-42A1-9CFE-7DB8470903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296D1A-8682-4D4D-99AC-3A41E15C804D}"/>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382978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71CB-BCE8-4366-8F94-2505303FF9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0FD5244-86C1-45A3-A132-2BBD7B71D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A3B0EA-D368-4ABD-A139-F4B12D9C5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986CD7-8CDC-4B8C-86DF-B9093F71AA48}"/>
              </a:ext>
            </a:extLst>
          </p:cNvPr>
          <p:cNvSpPr>
            <a:spLocks noGrp="1"/>
          </p:cNvSpPr>
          <p:nvPr>
            <p:ph type="dt" sz="half" idx="10"/>
          </p:nvPr>
        </p:nvSpPr>
        <p:spPr/>
        <p:txBody>
          <a:bodyPr/>
          <a:lstStyle/>
          <a:p>
            <a:fld id="{2D28C749-3CEA-4C73-BB5A-5202290ACA3F}" type="datetimeFigureOut">
              <a:rPr lang="en-GB" smtClean="0"/>
              <a:t>05/09/2022</a:t>
            </a:fld>
            <a:endParaRPr lang="en-GB"/>
          </a:p>
        </p:txBody>
      </p:sp>
      <p:sp>
        <p:nvSpPr>
          <p:cNvPr id="6" name="Footer Placeholder 5">
            <a:extLst>
              <a:ext uri="{FF2B5EF4-FFF2-40B4-BE49-F238E27FC236}">
                <a16:creationId xmlns:a16="http://schemas.microsoft.com/office/drawing/2014/main" id="{4D2E1E39-F73E-40D8-8984-7CB6E9C0D6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5D0DD4-48C9-4549-A08F-4AB553A53F5D}"/>
              </a:ext>
            </a:extLst>
          </p:cNvPr>
          <p:cNvSpPr>
            <a:spLocks noGrp="1"/>
          </p:cNvSpPr>
          <p:nvPr>
            <p:ph type="sldNum" sz="quarter" idx="12"/>
          </p:nvPr>
        </p:nvSpPr>
        <p:spPr/>
        <p:txBody>
          <a:bodyPr/>
          <a:lstStyle/>
          <a:p>
            <a:fld id="{183D5C1B-7565-4F3D-8D4E-B36BBF010AD7}" type="slidenum">
              <a:rPr lang="en-GB" smtClean="0"/>
              <a:t>‹#›</a:t>
            </a:fld>
            <a:endParaRPr lang="en-GB"/>
          </a:p>
        </p:txBody>
      </p:sp>
    </p:spTree>
    <p:extLst>
      <p:ext uri="{BB962C8B-B14F-4D97-AF65-F5344CB8AC3E}">
        <p14:creationId xmlns:p14="http://schemas.microsoft.com/office/powerpoint/2010/main" val="411366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A47F9-B897-4D73-96B5-1EE504A13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9E0EC78E-A5A2-4AF7-A902-EAC190EB2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5AFBF29-96B9-4245-ABAD-DA0E1EF235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8C749-3CEA-4C73-BB5A-5202290ACA3F}" type="datetimeFigureOut">
              <a:rPr lang="en-GB" smtClean="0"/>
              <a:t>05/09/2022</a:t>
            </a:fld>
            <a:endParaRPr lang="en-GB"/>
          </a:p>
        </p:txBody>
      </p:sp>
      <p:sp>
        <p:nvSpPr>
          <p:cNvPr id="5" name="Footer Placeholder 4">
            <a:extLst>
              <a:ext uri="{FF2B5EF4-FFF2-40B4-BE49-F238E27FC236}">
                <a16:creationId xmlns:a16="http://schemas.microsoft.com/office/drawing/2014/main" id="{E3C6D100-FEF9-4664-B1C2-E73F968D9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47CA78A-B6C4-4498-8F59-A71CA00943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D5C1B-7565-4F3D-8D4E-B36BBF010AD7}" type="slidenum">
              <a:rPr lang="en-GB" smtClean="0"/>
              <a:t>‹#›</a:t>
            </a:fld>
            <a:endParaRPr lang="en-GB"/>
          </a:p>
        </p:txBody>
      </p:sp>
    </p:spTree>
    <p:extLst>
      <p:ext uri="{BB962C8B-B14F-4D97-AF65-F5344CB8AC3E}">
        <p14:creationId xmlns:p14="http://schemas.microsoft.com/office/powerpoint/2010/main" val="1036248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6FEF-AC2F-49A5-B42F-F1FBF3FC9F00}"/>
              </a:ext>
            </a:extLst>
          </p:cNvPr>
          <p:cNvSpPr>
            <a:spLocks noGrp="1"/>
          </p:cNvSpPr>
          <p:nvPr>
            <p:ph type="ctrTitle"/>
          </p:nvPr>
        </p:nvSpPr>
        <p:spPr>
          <a:xfrm>
            <a:off x="3689684" y="2314888"/>
            <a:ext cx="4812632" cy="2228223"/>
          </a:xfrm>
          <a:solidFill>
            <a:schemeClr val="bg2"/>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GB" dirty="0"/>
              <a:t>Software development life cycle</a:t>
            </a:r>
          </a:p>
        </p:txBody>
      </p:sp>
      <p:sp>
        <p:nvSpPr>
          <p:cNvPr id="4" name="TextBox 3">
            <a:extLst>
              <a:ext uri="{FF2B5EF4-FFF2-40B4-BE49-F238E27FC236}">
                <a16:creationId xmlns:a16="http://schemas.microsoft.com/office/drawing/2014/main" id="{7B4D7004-CCA9-41F3-AFB5-55E2DFBB0655}"/>
              </a:ext>
            </a:extLst>
          </p:cNvPr>
          <p:cNvSpPr txBox="1"/>
          <p:nvPr/>
        </p:nvSpPr>
        <p:spPr>
          <a:xfrm>
            <a:off x="240631" y="240633"/>
            <a:ext cx="3457064" cy="1846659"/>
          </a:xfrm>
          <a:prstGeom prst="rect">
            <a:avLst/>
          </a:prstGeom>
          <a:noFill/>
          <a:ln>
            <a:solidFill>
              <a:schemeClr val="tx1"/>
            </a:solidFill>
          </a:ln>
        </p:spPr>
        <p:txBody>
          <a:bodyPr wrap="square" rtlCol="0">
            <a:spAutoFit/>
          </a:bodyPr>
          <a:lstStyle/>
          <a:p>
            <a:pPr marL="342900" indent="-342900">
              <a:buAutoNum type="arabicPeriod"/>
            </a:pPr>
            <a:r>
              <a:rPr lang="en-US" b="1" i="0" dirty="0">
                <a:solidFill>
                  <a:srgbClr val="000000"/>
                </a:solidFill>
                <a:effectLst/>
                <a:latin typeface="WordVisi_MSFontService"/>
              </a:rPr>
              <a:t>Conception</a:t>
            </a:r>
          </a:p>
          <a:p>
            <a:r>
              <a:rPr lang="en-GB" sz="1600" b="0" i="0" dirty="0">
                <a:solidFill>
                  <a:srgbClr val="000000"/>
                </a:solidFill>
                <a:effectLst/>
                <a:latin typeface="Calibri" panose="020F0502020204030204" pitchFamily="34" charset="0"/>
              </a:rPr>
              <a:t>This stage is the beginning of life cycle. This Starts with an idea for what the piece of software is going to be and why it is a clever idea to create it. It is part of the development process where the pre-project planning takes place.</a:t>
            </a:r>
            <a:endParaRPr lang="en-GB" sz="1600" dirty="0"/>
          </a:p>
        </p:txBody>
      </p:sp>
      <p:sp>
        <p:nvSpPr>
          <p:cNvPr id="5" name="TextBox 4">
            <a:extLst>
              <a:ext uri="{FF2B5EF4-FFF2-40B4-BE49-F238E27FC236}">
                <a16:creationId xmlns:a16="http://schemas.microsoft.com/office/drawing/2014/main" id="{6AC15CAE-1194-4375-A4EF-3E693AADD8E9}"/>
              </a:ext>
            </a:extLst>
          </p:cNvPr>
          <p:cNvSpPr txBox="1"/>
          <p:nvPr/>
        </p:nvSpPr>
        <p:spPr>
          <a:xfrm>
            <a:off x="240632" y="4543111"/>
            <a:ext cx="3449050" cy="1477328"/>
          </a:xfrm>
          <a:prstGeom prst="rect">
            <a:avLst/>
          </a:prstGeom>
          <a:noFill/>
          <a:ln>
            <a:solidFill>
              <a:schemeClr val="tx1"/>
            </a:solidFill>
          </a:ln>
        </p:spPr>
        <p:txBody>
          <a:bodyPr wrap="square" rtlCol="0">
            <a:spAutoFit/>
          </a:bodyPr>
          <a:lstStyle/>
          <a:p>
            <a:r>
              <a:rPr lang="en-GB" dirty="0"/>
              <a:t>2.</a:t>
            </a:r>
            <a:r>
              <a:rPr lang="en-US" b="0" i="0" dirty="0">
                <a:solidFill>
                  <a:srgbClr val="000000"/>
                </a:solidFill>
                <a:effectLst/>
                <a:latin typeface="WordVisi_MSFontService"/>
              </a:rPr>
              <a:t> </a:t>
            </a:r>
            <a:r>
              <a:rPr lang="en-US" b="1" i="0" dirty="0">
                <a:solidFill>
                  <a:srgbClr val="000000"/>
                </a:solidFill>
                <a:effectLst/>
                <a:latin typeface="WordVisi_MSFontService"/>
              </a:rPr>
              <a:t>Analysis</a:t>
            </a:r>
          </a:p>
          <a:p>
            <a:r>
              <a:rPr lang="en-GB" sz="1800" b="0" i="0" dirty="0">
                <a:solidFill>
                  <a:srgbClr val="000000"/>
                </a:solidFill>
                <a:effectLst/>
                <a:latin typeface="Calibri" panose="020F0502020204030204" pitchFamily="34" charset="0"/>
              </a:rPr>
              <a:t>after it has been certain that a project will advance the analysis stage is needed to recognise the organization’s necessities. </a:t>
            </a:r>
            <a:r>
              <a:rPr lang="en-US" b="0" i="0" dirty="0">
                <a:solidFill>
                  <a:srgbClr val="000000"/>
                </a:solidFill>
                <a:effectLst/>
                <a:latin typeface="WordVisi_MSFontService"/>
              </a:rPr>
              <a:t> </a:t>
            </a:r>
            <a:endParaRPr lang="en-GB" dirty="0"/>
          </a:p>
        </p:txBody>
      </p:sp>
      <p:sp>
        <p:nvSpPr>
          <p:cNvPr id="6" name="TextBox 5">
            <a:extLst>
              <a:ext uri="{FF2B5EF4-FFF2-40B4-BE49-F238E27FC236}">
                <a16:creationId xmlns:a16="http://schemas.microsoft.com/office/drawing/2014/main" id="{12C44012-5E7F-400D-BF00-03B395764C7F}"/>
              </a:ext>
            </a:extLst>
          </p:cNvPr>
          <p:cNvSpPr txBox="1"/>
          <p:nvPr/>
        </p:nvSpPr>
        <p:spPr>
          <a:xfrm>
            <a:off x="3697695" y="286799"/>
            <a:ext cx="4812632" cy="1754326"/>
          </a:xfrm>
          <a:prstGeom prst="rect">
            <a:avLst/>
          </a:prstGeom>
          <a:noFill/>
          <a:ln>
            <a:solidFill>
              <a:schemeClr val="tx1"/>
            </a:solidFill>
          </a:ln>
        </p:spPr>
        <p:txBody>
          <a:bodyPr wrap="square" rtlCol="0">
            <a:spAutoFit/>
          </a:bodyPr>
          <a:lstStyle/>
          <a:p>
            <a:r>
              <a:rPr lang="en-GB" dirty="0"/>
              <a:t>3.</a:t>
            </a:r>
            <a:r>
              <a:rPr lang="en-US" b="0" i="0" dirty="0">
                <a:solidFill>
                  <a:srgbClr val="000000"/>
                </a:solidFill>
                <a:effectLst/>
                <a:latin typeface="WordVisi_MSFontService"/>
              </a:rPr>
              <a:t> </a:t>
            </a:r>
            <a:r>
              <a:rPr lang="en-US" b="1" i="0" dirty="0">
                <a:solidFill>
                  <a:srgbClr val="000000"/>
                </a:solidFill>
                <a:effectLst/>
                <a:latin typeface="WordVisi_MSFontService"/>
              </a:rPr>
              <a:t>Design</a:t>
            </a:r>
          </a:p>
          <a:p>
            <a:r>
              <a:rPr lang="en-GB" b="0" i="0" dirty="0">
                <a:solidFill>
                  <a:srgbClr val="000000"/>
                </a:solidFill>
                <a:effectLst/>
                <a:latin typeface="Calibri" panose="020F0502020204030204" pitchFamily="34" charset="0"/>
              </a:rPr>
              <a:t>as soon as the requirements of the software is clear, you need to reflect how the program will accomplish what is mandatory. This is the design stage. You will need to sketch a design for the software program. </a:t>
            </a:r>
            <a:endParaRPr lang="en-GB" dirty="0"/>
          </a:p>
        </p:txBody>
      </p:sp>
      <p:sp>
        <p:nvSpPr>
          <p:cNvPr id="7" name="TextBox 6">
            <a:extLst>
              <a:ext uri="{FF2B5EF4-FFF2-40B4-BE49-F238E27FC236}">
                <a16:creationId xmlns:a16="http://schemas.microsoft.com/office/drawing/2014/main" id="{D4A5A422-354B-42FF-9937-BB2973177D72}"/>
              </a:ext>
            </a:extLst>
          </p:cNvPr>
          <p:cNvSpPr txBox="1"/>
          <p:nvPr/>
        </p:nvSpPr>
        <p:spPr>
          <a:xfrm>
            <a:off x="3689681" y="4820109"/>
            <a:ext cx="4812632" cy="1200329"/>
          </a:xfrm>
          <a:prstGeom prst="rect">
            <a:avLst/>
          </a:prstGeom>
          <a:noFill/>
          <a:ln>
            <a:solidFill>
              <a:schemeClr val="tx1"/>
            </a:solidFill>
          </a:ln>
        </p:spPr>
        <p:txBody>
          <a:bodyPr wrap="square" rtlCol="0">
            <a:spAutoFit/>
          </a:bodyPr>
          <a:lstStyle/>
          <a:p>
            <a:r>
              <a:rPr lang="en-GB" dirty="0"/>
              <a:t>4.</a:t>
            </a:r>
            <a:r>
              <a:rPr lang="en-GB" b="0" i="0" dirty="0">
                <a:solidFill>
                  <a:srgbClr val="000000"/>
                </a:solidFill>
                <a:effectLst/>
                <a:latin typeface="Calibri" panose="020F0502020204030204" pitchFamily="34" charset="0"/>
              </a:rPr>
              <a:t> </a:t>
            </a:r>
            <a:r>
              <a:rPr lang="en-GB" b="1" i="0" dirty="0">
                <a:solidFill>
                  <a:srgbClr val="000000"/>
                </a:solidFill>
                <a:effectLst/>
                <a:latin typeface="Calibri" panose="020F0502020204030204" pitchFamily="34" charset="0"/>
              </a:rPr>
              <a:t>Implementation</a:t>
            </a:r>
            <a:r>
              <a:rPr lang="en-GB" b="0" i="0" dirty="0">
                <a:solidFill>
                  <a:srgbClr val="000000"/>
                </a:solidFill>
                <a:effectLst/>
                <a:latin typeface="Calibri" panose="020F0502020204030204" pitchFamily="34" charset="0"/>
              </a:rPr>
              <a:t> </a:t>
            </a:r>
          </a:p>
          <a:p>
            <a:r>
              <a:rPr lang="en-GB" sz="1800" b="0" i="0" dirty="0">
                <a:solidFill>
                  <a:srgbClr val="000000"/>
                </a:solidFill>
                <a:effectLst/>
                <a:latin typeface="Calibri" panose="020F0502020204030204" pitchFamily="34" charset="0"/>
              </a:rPr>
              <a:t>implementation converts the design into a functioning software solution and its distribution to its aim atmosphere. </a:t>
            </a:r>
            <a:endParaRPr lang="en-GB" dirty="0"/>
          </a:p>
        </p:txBody>
      </p:sp>
      <p:sp>
        <p:nvSpPr>
          <p:cNvPr id="8" name="TextBox 7">
            <a:extLst>
              <a:ext uri="{FF2B5EF4-FFF2-40B4-BE49-F238E27FC236}">
                <a16:creationId xmlns:a16="http://schemas.microsoft.com/office/drawing/2014/main" id="{E0770979-50F9-4CFC-BDE3-1F4B95E361AD}"/>
              </a:ext>
            </a:extLst>
          </p:cNvPr>
          <p:cNvSpPr txBox="1"/>
          <p:nvPr/>
        </p:nvSpPr>
        <p:spPr>
          <a:xfrm>
            <a:off x="8510327" y="240632"/>
            <a:ext cx="3312694" cy="1692771"/>
          </a:xfrm>
          <a:prstGeom prst="rect">
            <a:avLst/>
          </a:prstGeom>
          <a:noFill/>
          <a:ln>
            <a:solidFill>
              <a:schemeClr val="tx1"/>
            </a:solidFill>
          </a:ln>
        </p:spPr>
        <p:txBody>
          <a:bodyPr wrap="square" rtlCol="0">
            <a:spAutoFit/>
          </a:bodyPr>
          <a:lstStyle/>
          <a:p>
            <a:r>
              <a:rPr lang="en-GB" dirty="0"/>
              <a:t>5.</a:t>
            </a:r>
            <a:r>
              <a:rPr lang="en-US" b="0" i="0" dirty="0">
                <a:solidFill>
                  <a:srgbClr val="000000"/>
                </a:solidFill>
                <a:effectLst/>
                <a:latin typeface="WordVisi_MSFontService"/>
              </a:rPr>
              <a:t> </a:t>
            </a:r>
            <a:r>
              <a:rPr lang="en-US" b="1" i="0" dirty="0">
                <a:solidFill>
                  <a:srgbClr val="000000"/>
                </a:solidFill>
                <a:effectLst/>
                <a:latin typeface="WordVisi_MSFontService"/>
              </a:rPr>
              <a:t>Testing</a:t>
            </a:r>
          </a:p>
          <a:p>
            <a:r>
              <a:rPr lang="en-GB" sz="1800" b="0" i="0" dirty="0">
                <a:solidFill>
                  <a:srgbClr val="000000"/>
                </a:solidFill>
                <a:effectLst/>
                <a:latin typeface="Calibri" panose="020F0502020204030204" pitchFamily="34" charset="0"/>
              </a:rPr>
              <a:t>This process will check if the preferred result is functioning as prerequisite by:  </a:t>
            </a:r>
          </a:p>
          <a:p>
            <a:pPr algn="l" rtl="0" fontAlgn="base"/>
            <a:r>
              <a:rPr lang="en-US" sz="1600" b="0" i="0" dirty="0">
                <a:solidFill>
                  <a:srgbClr val="000000"/>
                </a:solidFill>
                <a:effectLst/>
                <a:latin typeface="Calibri" panose="020F0502020204030204" pitchFamily="34" charset="0"/>
              </a:rPr>
              <a:t>- Testing that the software does not contain any bugs. </a:t>
            </a:r>
          </a:p>
        </p:txBody>
      </p:sp>
      <p:sp>
        <p:nvSpPr>
          <p:cNvPr id="9" name="TextBox 8">
            <a:extLst>
              <a:ext uri="{FF2B5EF4-FFF2-40B4-BE49-F238E27FC236}">
                <a16:creationId xmlns:a16="http://schemas.microsoft.com/office/drawing/2014/main" id="{044BADB4-C1DA-4E19-8595-970AA9C8234E}"/>
              </a:ext>
            </a:extLst>
          </p:cNvPr>
          <p:cNvSpPr txBox="1"/>
          <p:nvPr/>
        </p:nvSpPr>
        <p:spPr>
          <a:xfrm>
            <a:off x="8502316" y="4543111"/>
            <a:ext cx="3312694" cy="2031325"/>
          </a:xfrm>
          <a:prstGeom prst="rect">
            <a:avLst/>
          </a:prstGeom>
          <a:noFill/>
          <a:ln>
            <a:solidFill>
              <a:schemeClr val="tx1"/>
            </a:solidFill>
          </a:ln>
        </p:spPr>
        <p:txBody>
          <a:bodyPr wrap="square" rtlCol="0">
            <a:spAutoFit/>
          </a:bodyPr>
          <a:lstStyle/>
          <a:p>
            <a:r>
              <a:rPr lang="en-GB" dirty="0"/>
              <a:t>6.</a:t>
            </a:r>
            <a:r>
              <a:rPr lang="en-US" b="1" i="0" dirty="0">
                <a:solidFill>
                  <a:srgbClr val="000000"/>
                </a:solidFill>
                <a:effectLst/>
                <a:latin typeface="WordVisi_MSFontService"/>
              </a:rPr>
              <a:t> Evaluation</a:t>
            </a:r>
          </a:p>
          <a:p>
            <a:r>
              <a:rPr lang="en-GB" b="0" i="0" dirty="0">
                <a:solidFill>
                  <a:srgbClr val="000000"/>
                </a:solidFill>
                <a:effectLst/>
                <a:latin typeface="Calibri" panose="020F0502020204030204" pitchFamily="34" charset="0"/>
              </a:rPr>
              <a:t>when the software program has been produced, Even with vigilant testing, it would be very unusual for a program not to experience problems when it is first released. </a:t>
            </a:r>
            <a:r>
              <a:rPr lang="en-US" b="1" i="0" dirty="0">
                <a:solidFill>
                  <a:srgbClr val="000000"/>
                </a:solidFill>
                <a:effectLst/>
                <a:latin typeface="WordVisi_MSFontService"/>
              </a:rPr>
              <a:t> </a:t>
            </a:r>
            <a:endParaRPr lang="en-GB" dirty="0"/>
          </a:p>
        </p:txBody>
      </p:sp>
      <p:cxnSp>
        <p:nvCxnSpPr>
          <p:cNvPr id="13" name="Connector: Elbow 12">
            <a:extLst>
              <a:ext uri="{FF2B5EF4-FFF2-40B4-BE49-F238E27FC236}">
                <a16:creationId xmlns:a16="http://schemas.microsoft.com/office/drawing/2014/main" id="{F8DDD4FA-9E86-4F4E-813E-4DE279E0117F}"/>
              </a:ext>
            </a:extLst>
          </p:cNvPr>
          <p:cNvCxnSpPr>
            <a:cxnSpLocks/>
            <a:stCxn id="2" idx="1"/>
            <a:endCxn id="4" idx="2"/>
          </p:cNvCxnSpPr>
          <p:nvPr/>
        </p:nvCxnSpPr>
        <p:spPr>
          <a:xfrm rot="10800000">
            <a:off x="1969164" y="2087292"/>
            <a:ext cx="1720521" cy="13417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C6D6969-E9C6-4B19-9C06-B2E401F59413}"/>
              </a:ext>
            </a:extLst>
          </p:cNvPr>
          <p:cNvCxnSpPr>
            <a:cxnSpLocks/>
            <a:stCxn id="2" idx="1"/>
            <a:endCxn id="5" idx="0"/>
          </p:cNvCxnSpPr>
          <p:nvPr/>
        </p:nvCxnSpPr>
        <p:spPr>
          <a:xfrm rot="10800000" flipV="1">
            <a:off x="1965158" y="3428999"/>
            <a:ext cx="1724527" cy="11141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8DF4A1B-3014-4532-9E44-358BB073D3DA}"/>
              </a:ext>
            </a:extLst>
          </p:cNvPr>
          <p:cNvCxnSpPr>
            <a:cxnSpLocks/>
            <a:stCxn id="2" idx="3"/>
            <a:endCxn id="8" idx="2"/>
          </p:cNvCxnSpPr>
          <p:nvPr/>
        </p:nvCxnSpPr>
        <p:spPr>
          <a:xfrm flipV="1">
            <a:off x="8502316" y="1933403"/>
            <a:ext cx="1664358" cy="14955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EADAD05-3D8E-4A33-B1A3-D702B6265263}"/>
              </a:ext>
            </a:extLst>
          </p:cNvPr>
          <p:cNvCxnSpPr>
            <a:stCxn id="2" idx="3"/>
            <a:endCxn id="9" idx="0"/>
          </p:cNvCxnSpPr>
          <p:nvPr/>
        </p:nvCxnSpPr>
        <p:spPr>
          <a:xfrm>
            <a:off x="8502316" y="3429000"/>
            <a:ext cx="1656347" cy="11141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9EBFA09-4BB7-43C3-8A72-BBEF8B8FDA06}"/>
              </a:ext>
            </a:extLst>
          </p:cNvPr>
          <p:cNvCxnSpPr>
            <a:stCxn id="2" idx="0"/>
            <a:endCxn id="6" idx="2"/>
          </p:cNvCxnSpPr>
          <p:nvPr/>
        </p:nvCxnSpPr>
        <p:spPr>
          <a:xfrm flipV="1">
            <a:off x="6096000" y="2041125"/>
            <a:ext cx="8011" cy="27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906C2A-693C-4202-97B6-D09C43055007}"/>
              </a:ext>
            </a:extLst>
          </p:cNvPr>
          <p:cNvCxnSpPr>
            <a:cxnSpLocks/>
            <a:stCxn id="2" idx="2"/>
            <a:endCxn id="7" idx="0"/>
          </p:cNvCxnSpPr>
          <p:nvPr/>
        </p:nvCxnSpPr>
        <p:spPr>
          <a:xfrm flipH="1">
            <a:off x="6095997" y="4543111"/>
            <a:ext cx="3" cy="27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855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C322040D5A0E488A5A084E4DAA0347" ma:contentTypeVersion="7" ma:contentTypeDescription="Create a new document." ma:contentTypeScope="" ma:versionID="47b709f7d5cbb7dcf6a2d11a1642830b">
  <xsd:schema xmlns:xsd="http://www.w3.org/2001/XMLSchema" xmlns:xs="http://www.w3.org/2001/XMLSchema" xmlns:p="http://schemas.microsoft.com/office/2006/metadata/properties" xmlns:ns3="25b9764d-9342-4751-890f-f85a6830bdd7" xmlns:ns4="8b84efc4-a4f7-4faf-8685-403c5e395531" targetNamespace="http://schemas.microsoft.com/office/2006/metadata/properties" ma:root="true" ma:fieldsID="4e8c20e67de7ad63aca10b48f95f13c0" ns3:_="" ns4:_="">
    <xsd:import namespace="25b9764d-9342-4751-890f-f85a6830bdd7"/>
    <xsd:import namespace="8b84efc4-a4f7-4faf-8685-403c5e39553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9764d-9342-4751-890f-f85a6830b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b84efc4-a4f7-4faf-8685-403c5e39553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4FEBF9-631B-4C28-B006-B5A5C40623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9764d-9342-4751-890f-f85a6830bdd7"/>
    <ds:schemaRef ds:uri="8b84efc4-a4f7-4faf-8685-403c5e3955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7C0AF2-C332-464E-AD59-6672E151EC54}">
  <ds:schemaRefs>
    <ds:schemaRef ds:uri="http://schemas.microsoft.com/sharepoint/v3/contenttype/forms"/>
  </ds:schemaRefs>
</ds:datastoreItem>
</file>

<file path=customXml/itemProps3.xml><?xml version="1.0" encoding="utf-8"?>
<ds:datastoreItem xmlns:ds="http://schemas.openxmlformats.org/officeDocument/2006/customXml" ds:itemID="{7B9A6BDE-EE00-4B6B-9250-4EE1450235C3}">
  <ds:schemaRefs>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8b84efc4-a4f7-4faf-8685-403c5e395531"/>
    <ds:schemaRef ds:uri="25b9764d-9342-4751-890f-f85a6830bdd7"/>
  </ds:schemaRefs>
</ds:datastoreItem>
</file>

<file path=docProps/app.xml><?xml version="1.0" encoding="utf-8"?>
<Properties xmlns="http://schemas.openxmlformats.org/officeDocument/2006/extended-properties" xmlns:vt="http://schemas.openxmlformats.org/officeDocument/2006/docPropsVTypes">
  <TotalTime>50</TotalTime>
  <Words>205</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WordVisi_MSFontService</vt:lpstr>
      <vt:lpstr>Office Theme</vt:lpstr>
      <vt:lpstr>Software development life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dc:title>
  <dc:creator>Mahin Ibnay Mamun</dc:creator>
  <cp:lastModifiedBy>Mahin Ibnay Mamun</cp:lastModifiedBy>
  <cp:revision>4</cp:revision>
  <dcterms:created xsi:type="dcterms:W3CDTF">2022-09-05T09:59:01Z</dcterms:created>
  <dcterms:modified xsi:type="dcterms:W3CDTF">2022-09-05T10:49:41Z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0x010100C5C322040D5A0E488A5A084E4DAA0347</vt:lpwstr>
  </property>
</Properties>
</file>