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90" r:id="rId2"/>
    <p:sldId id="307" r:id="rId3"/>
    <p:sldId id="308" r:id="rId4"/>
    <p:sldId id="273" r:id="rId5"/>
    <p:sldId id="282" r:id="rId6"/>
    <p:sldId id="283" r:id="rId7"/>
    <p:sldId id="271" r:id="rId8"/>
    <p:sldId id="285" r:id="rId9"/>
    <p:sldId id="276" r:id="rId10"/>
    <p:sldId id="310" r:id="rId11"/>
    <p:sldId id="272" r:id="rId12"/>
    <p:sldId id="274" r:id="rId13"/>
    <p:sldId id="309" r:id="rId14"/>
    <p:sldId id="281" r:id="rId15"/>
    <p:sldId id="259" r:id="rId16"/>
    <p:sldId id="311" r:id="rId17"/>
    <p:sldId id="260" r:id="rId18"/>
    <p:sldId id="280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5" autoAdjust="0"/>
    <p:restoredTop sz="74863" autoAdjust="0"/>
  </p:normalViewPr>
  <p:slideViewPr>
    <p:cSldViewPr>
      <p:cViewPr varScale="1">
        <p:scale>
          <a:sx n="97" d="100"/>
          <a:sy n="97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ahin Ibnay Mamun" userId="2311794a-2926-42c4-a4d4-d2bc7b5e5e49" providerId="ADAL" clId="{1FE62E61-07C5-4107-BF4B-B3ABCCA8742E}"/>
    <pc:docChg chg="modSld">
      <pc:chgData name="Mohammed Mahin Ibnay Mamun" userId="2311794a-2926-42c4-a4d4-d2bc7b5e5e49" providerId="ADAL" clId="{1FE62E61-07C5-4107-BF4B-B3ABCCA8742E}" dt="2023-10-03T10:44:35.970" v="0" actId="1076"/>
      <pc:docMkLst>
        <pc:docMk/>
      </pc:docMkLst>
      <pc:sldChg chg="modSp mod">
        <pc:chgData name="Mohammed Mahin Ibnay Mamun" userId="2311794a-2926-42c4-a4d4-d2bc7b5e5e49" providerId="ADAL" clId="{1FE62E61-07C5-4107-BF4B-B3ABCCA8742E}" dt="2023-10-03T10:44:35.970" v="0" actId="1076"/>
        <pc:sldMkLst>
          <pc:docMk/>
          <pc:sldMk cId="0" sldId="260"/>
        </pc:sldMkLst>
        <pc:spChg chg="mod">
          <ac:chgData name="Mohammed Mahin Ibnay Mamun" userId="2311794a-2926-42c4-a4d4-d2bc7b5e5e49" providerId="ADAL" clId="{1FE62E61-07C5-4107-BF4B-B3ABCCA8742E}" dt="2023-10-03T10:44:35.970" v="0" actId="1076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0CE6-2F5D-4272-9A3D-D5AE09A1154D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22D0-5EDE-48FE-93F4-248421864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3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</a:t>
            </a:r>
            <a:r>
              <a:rPr lang="en-GB" baseline="0" dirty="0"/>
              <a:t> David McLean – lecturer and researcher (google scholar) and programming for a long time – professionally and as an academic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98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08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X becomes equal to value stored in y + 30</a:t>
            </a:r>
          </a:p>
          <a:p>
            <a:r>
              <a:rPr lang="en-GB" dirty="0"/>
              <a:t>Declare variables,  boxes appear in</a:t>
            </a:r>
            <a:r>
              <a:rPr lang="en-GB" baseline="0" dirty="0"/>
              <a:t> memory with these names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together – walk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68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</a:t>
            </a:r>
            <a:r>
              <a:rPr lang="en-GB" baseline="0" dirty="0"/>
              <a:t> variables in graphics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37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example,</a:t>
            </a:r>
            <a:r>
              <a:rPr lang="en-GB" baseline="0" dirty="0"/>
              <a:t>   code can be improved by using a variable – easier to understand what </a:t>
            </a:r>
            <a:r>
              <a:rPr lang="en-GB" baseline="0" dirty="0" err="1"/>
              <a:t>its</a:t>
            </a:r>
            <a:r>
              <a:rPr lang="en-GB" baseline="0"/>
              <a:t> doing.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22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</a:t>
            </a:r>
            <a:r>
              <a:rPr lang="en-GB" baseline="0" dirty="0"/>
              <a:t> in lab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Syllabus on </a:t>
            </a:r>
            <a:r>
              <a:rPr lang="en-GB" dirty="0" err="1"/>
              <a:t>moodle</a:t>
            </a:r>
            <a:r>
              <a:rPr lang="en-GB" dirty="0"/>
              <a:t>,  Processing webpage contain tutorials covering all the fundamentals and more.</a:t>
            </a:r>
          </a:p>
          <a:p>
            <a:r>
              <a:rPr lang="en-GB" dirty="0"/>
              <a:t>Learning resources for nature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5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Topics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Who’s coded before?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/>
              <a:t>Procressing</a:t>
            </a:r>
            <a:r>
              <a:rPr lang="en-GB" baseline="0" dirty="0"/>
              <a:t> is Java commands with graphics – great type of </a:t>
            </a:r>
            <a:r>
              <a:rPr lang="en-GB" baseline="0" dirty="0" err="1"/>
              <a:t>applicaton</a:t>
            </a:r>
            <a:r>
              <a:rPr lang="en-GB" baseline="0" dirty="0"/>
              <a:t> to learn programming</a:t>
            </a:r>
            <a:endParaRPr lang="en-GB" dirty="0"/>
          </a:p>
          <a:p>
            <a:r>
              <a:rPr lang="en-GB" dirty="0"/>
              <a:t>Can’t learn to program through reading a book or listening to lectures.  Skill : Requires regular</a:t>
            </a:r>
            <a:r>
              <a:rPr lang="en-GB" baseline="0" dirty="0"/>
              <a:t> practice</a:t>
            </a:r>
          </a:p>
          <a:p>
            <a:r>
              <a:rPr lang="en-GB" baseline="0" dirty="0"/>
              <a:t>Syntax is the structure of a language</a:t>
            </a:r>
          </a:p>
          <a:p>
            <a:r>
              <a:rPr lang="en-GB" baseline="0" dirty="0"/>
              <a:t>Variables – algebra in Maths,  manipulated through maths expressions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9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Graphics applications</a:t>
            </a:r>
          </a:p>
          <a:p>
            <a:r>
              <a:rPr lang="en-GB" dirty="0"/>
              <a:t>Comments</a:t>
            </a:r>
            <a:r>
              <a:rPr lang="en-GB" baseline="0" dirty="0"/>
              <a:t> we’ll use to state what we are doing and to help solve each problem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8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Swim across,</a:t>
            </a:r>
            <a:r>
              <a:rPr lang="en-GB" baseline="0" dirty="0"/>
              <a:t> sink down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9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0,0 – origin  top  left corner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 a space between pairs</a:t>
            </a:r>
          </a:p>
          <a:p>
            <a:r>
              <a:rPr lang="en-GB" dirty="0"/>
              <a:t>Origin</a:t>
            </a:r>
            <a:r>
              <a:rPr lang="en-GB" baseline="0" dirty="0"/>
              <a:t> (0.0) top left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1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that</a:t>
            </a:r>
            <a:r>
              <a:rPr lang="en-GB" baseline="0" dirty="0"/>
              <a:t> correct?</a:t>
            </a:r>
          </a:p>
          <a:p>
            <a:r>
              <a:rPr lang="en-GB" baseline="0" dirty="0"/>
              <a:t>Expression – mouth is 30 pixels long, half is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5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Walk through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6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1800"/>
            </a:lvl1pPr>
            <a:lvl2pPr algn="l">
              <a:defRPr sz="1500"/>
            </a:lvl2pPr>
            <a:lvl3pPr algn="l">
              <a:defRPr sz="1350"/>
            </a:lvl3pPr>
            <a:lvl4pPr algn="l">
              <a:defRPr sz="1200"/>
            </a:lvl4pPr>
            <a:lvl5pPr algn="l"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58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12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0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66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28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28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 Black" panose="020B0A04020102020204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9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Programming </a:t>
            </a:r>
            <a:br>
              <a:rPr lang="en-GB" sz="4000" dirty="0"/>
            </a:br>
            <a:r>
              <a:rPr lang="en-GB" sz="4000" dirty="0"/>
              <a:t>6G4Z0020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/>
              <a:t>Introduction to </a:t>
            </a:r>
            <a:r>
              <a:rPr lang="en-GB" sz="3600" b="1" dirty="0"/>
              <a:t>Java</a:t>
            </a:r>
            <a:r>
              <a:rPr lang="en-GB" sz="3600" dirty="0"/>
              <a:t> programming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05264"/>
            <a:ext cx="1136391" cy="8239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4930-C72A-F0A2-E9EA-4B20C307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7457-A8E2-EF91-9C69-6C7BDDF44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568" y="1556792"/>
            <a:ext cx="8124825" cy="4787900"/>
          </a:xfrm>
        </p:spPr>
        <p:txBody>
          <a:bodyPr/>
          <a:lstStyle/>
          <a:p>
            <a:r>
              <a:rPr lang="en-GB" dirty="0"/>
              <a:t>In pairs   : Draw a Car.  </a:t>
            </a:r>
          </a:p>
          <a:p>
            <a:endParaRPr lang="en-GB" dirty="0"/>
          </a:p>
          <a:p>
            <a:r>
              <a:rPr lang="en-GB" dirty="0" err="1"/>
              <a:t>Rect</a:t>
            </a:r>
            <a:r>
              <a:rPr lang="en-GB" dirty="0"/>
              <a:t> command  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rect</a:t>
            </a:r>
            <a:r>
              <a:rPr lang="en-GB" dirty="0"/>
              <a:t>( </a:t>
            </a:r>
            <a:r>
              <a:rPr lang="en-GB" dirty="0" err="1"/>
              <a:t>x,y</a:t>
            </a:r>
            <a:r>
              <a:rPr lang="en-GB" dirty="0"/>
              <a:t>,  </a:t>
            </a:r>
            <a:r>
              <a:rPr lang="en-GB" i="1" dirty="0"/>
              <a:t>width</a:t>
            </a:r>
            <a:r>
              <a:rPr lang="en-GB" dirty="0"/>
              <a:t>, </a:t>
            </a:r>
            <a:r>
              <a:rPr lang="en-GB" i="1" dirty="0"/>
              <a:t>height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1.Design in comments</a:t>
            </a:r>
          </a:p>
          <a:p>
            <a:pPr marL="0" indent="0">
              <a:buNone/>
            </a:pPr>
            <a:r>
              <a:rPr lang="en-GB" dirty="0"/>
              <a:t>2. Write the code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49" name="Picture 31" descr="http://www.make-my-own-house.com/images/paper.jpg">
            <a:extLst>
              <a:ext uri="{FF2B5EF4-FFF2-40B4-BE49-F238E27FC236}">
                <a16:creationId xmlns:a16="http://schemas.microsoft.com/office/drawing/2014/main" id="{AA2C3DE5-8A21-9EFE-76F0-4D6FC01B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44824"/>
            <a:ext cx="3333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B92FF4-AED2-2F1C-9F21-27122B8C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2440182"/>
            <a:ext cx="1112520" cy="5264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A969C-5EC1-9688-3079-420D1660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228" y="2086487"/>
            <a:ext cx="647065" cy="3536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cxnSp>
        <p:nvCxnSpPr>
          <p:cNvPr id="7" name="AutoShape 19">
            <a:extLst>
              <a:ext uri="{FF2B5EF4-FFF2-40B4-BE49-F238E27FC236}">
                <a16:creationId xmlns:a16="http://schemas.microsoft.com/office/drawing/2014/main" id="{D63F6421-FCFD-2FFE-D47A-7C969CBC10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01143" y="2086487"/>
            <a:ext cx="0" cy="3536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AAB2CA4-3252-2CE8-D61C-72053B4A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33" y="2845312"/>
            <a:ext cx="215265" cy="2501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A76C2D-96A5-0E76-6DD8-77DCAA1DE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468" y="2845312"/>
            <a:ext cx="215265" cy="2501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18E1D1-C513-E02F-49DF-8C327D0D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758" y="2511302"/>
            <a:ext cx="120015" cy="127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948AC70-13A7-19A0-FC33-071316D5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1982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602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Used to store values : numbers, words etc</a:t>
            </a:r>
          </a:p>
          <a:p>
            <a:r>
              <a:rPr lang="en-GB" dirty="0"/>
              <a:t>Called </a:t>
            </a:r>
            <a:r>
              <a:rPr lang="en-GB" b="1" dirty="0"/>
              <a:t>variable</a:t>
            </a:r>
            <a:r>
              <a:rPr lang="en-GB" dirty="0"/>
              <a:t> because the value stored can change within the program</a:t>
            </a:r>
          </a:p>
          <a:p>
            <a:r>
              <a:rPr lang="en-GB" dirty="0"/>
              <a:t>Many types but use: </a:t>
            </a:r>
            <a:r>
              <a:rPr lang="en-GB" b="1" dirty="0">
                <a:solidFill>
                  <a:srgbClr val="0070C0"/>
                </a:solidFill>
              </a:rPr>
              <a:t>float</a:t>
            </a:r>
            <a:r>
              <a:rPr lang="en-GB" dirty="0"/>
              <a:t> &amp; </a:t>
            </a:r>
            <a:r>
              <a:rPr lang="en-GB" b="1" dirty="0" err="1">
                <a:solidFill>
                  <a:srgbClr val="0070C0"/>
                </a:solidFill>
              </a:rPr>
              <a:t>int</a:t>
            </a:r>
            <a:r>
              <a:rPr lang="en-GB" dirty="0"/>
              <a:t> for now</a:t>
            </a:r>
          </a:p>
          <a:p>
            <a:r>
              <a:rPr lang="en-GB" dirty="0">
                <a:solidFill>
                  <a:srgbClr val="0070C0"/>
                </a:solidFill>
              </a:rPr>
              <a:t>float</a:t>
            </a:r>
            <a:r>
              <a:rPr lang="en-GB" dirty="0"/>
              <a:t>ing point number  e.g. 10.5, 5.0, 1.765 </a:t>
            </a:r>
          </a:p>
          <a:p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/>
              <a:t> whole numbers </a:t>
            </a:r>
            <a:r>
              <a:rPr lang="en-GB" dirty="0" err="1"/>
              <a:t>e.g</a:t>
            </a:r>
            <a:r>
              <a:rPr lang="en-GB" dirty="0"/>
              <a:t> 5, 10, -56, 100</a:t>
            </a:r>
          </a:p>
          <a:p>
            <a:endParaRPr lang="en-GB" dirty="0"/>
          </a:p>
          <a:p>
            <a:pPr>
              <a:buNone/>
            </a:pP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x=10;  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//stores 10 in variable x</a:t>
            </a:r>
          </a:p>
          <a:p>
            <a:pPr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point(</a:t>
            </a:r>
            <a:r>
              <a:rPr lang="en-GB" b="1" dirty="0">
                <a:solidFill>
                  <a:srgbClr val="0070C0"/>
                </a:solidFill>
              </a:rPr>
              <a:t>x</a:t>
            </a:r>
            <a:r>
              <a:rPr lang="en-GB" dirty="0">
                <a:solidFill>
                  <a:srgbClr val="0070C0"/>
                </a:solidFill>
              </a:rPr>
              <a:t>,50);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926" y="607220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Where would point appear?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3586900"/>
            <a:ext cx="320241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Assign value 10 to box (variable)</a:t>
            </a:r>
          </a:p>
          <a:p>
            <a:r>
              <a:rPr lang="en-GB" dirty="0"/>
              <a:t> called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4403093"/>
            <a:ext cx="22910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Using value stored in </a:t>
            </a:r>
            <a:r>
              <a:rPr lang="en-GB" b="1" dirty="0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&amp;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picture a box in memory big enough to hold an integer number</a:t>
            </a:r>
          </a:p>
          <a:p>
            <a:r>
              <a:rPr lang="en-GB" dirty="0"/>
              <a:t>An assignment,  e.g. </a:t>
            </a:r>
            <a:r>
              <a:rPr lang="en-GB" dirty="0">
                <a:solidFill>
                  <a:srgbClr val="0070C0"/>
                </a:solidFill>
              </a:rPr>
              <a:t>x</a:t>
            </a:r>
            <a:r>
              <a:rPr lang="en-GB" dirty="0"/>
              <a:t> =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+ 30     means x assigned value in y + 30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sz="2400">
                <a:solidFill>
                  <a:schemeClr val="accent4">
                    <a:lumMod val="50000"/>
                    <a:lumOff val="50000"/>
                  </a:schemeClr>
                </a:solidFill>
              </a:rPr>
              <a:t>int </a:t>
            </a:r>
            <a:r>
              <a:rPr lang="en-GB" sz="240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x,y</a:t>
            </a:r>
            <a:r>
              <a:rPr lang="en-GB" sz="2400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GB" sz="2400" dirty="0">
                <a:solidFill>
                  <a:srgbClr val="0070C0"/>
                </a:solidFill>
              </a:rPr>
              <a:t>x = 10;</a:t>
            </a:r>
          </a:p>
          <a:p>
            <a:pPr>
              <a:buNone/>
            </a:pPr>
            <a:r>
              <a:rPr lang="en-GB" sz="2400" dirty="0">
                <a:solidFill>
                  <a:srgbClr val="0070C0"/>
                </a:solidFill>
              </a:rPr>
              <a:t>x = x - 5;</a:t>
            </a:r>
          </a:p>
          <a:p>
            <a:pPr>
              <a:buNone/>
            </a:pPr>
            <a:r>
              <a:rPr lang="en-GB" sz="2400" dirty="0">
                <a:solidFill>
                  <a:srgbClr val="0070C0"/>
                </a:solidFill>
              </a:rPr>
              <a:t>x = x + 1;</a:t>
            </a:r>
          </a:p>
          <a:p>
            <a:pPr>
              <a:buNone/>
            </a:pPr>
            <a:r>
              <a:rPr lang="en-GB" sz="2400" dirty="0">
                <a:solidFill>
                  <a:srgbClr val="0070C0"/>
                </a:solidFill>
              </a:rPr>
              <a:t>y = 5;</a:t>
            </a:r>
          </a:p>
          <a:p>
            <a:pPr>
              <a:buNone/>
            </a:pPr>
            <a:r>
              <a:rPr lang="en-GB" sz="2400" dirty="0">
                <a:solidFill>
                  <a:srgbClr val="0070C0"/>
                </a:solidFill>
              </a:rPr>
              <a:t>x = x+3*y;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Expressions can use round brackets, and any arithmetic operators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/>
              <a:t> Division operator </a:t>
            </a:r>
            <a:r>
              <a:rPr lang="en-US" dirty="0">
                <a:solidFill>
                  <a:srgbClr val="0070C0"/>
                </a:solidFill>
              </a:rPr>
              <a:t>%</a:t>
            </a:r>
            <a:r>
              <a:rPr lang="en-US" dirty="0"/>
              <a:t> Remainder operator</a:t>
            </a:r>
          </a:p>
          <a:p>
            <a:r>
              <a:rPr lang="en-GB" dirty="0">
                <a:solidFill>
                  <a:srgbClr val="0070C0"/>
                </a:solidFill>
              </a:rPr>
              <a:t>(5+3+1)%2 </a:t>
            </a:r>
            <a:r>
              <a:rPr lang="en-GB" dirty="0"/>
              <a:t>equals 1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857884" y="2643182"/>
            <a:ext cx="857224" cy="857256"/>
            <a:chOff x="5857884" y="2643182"/>
            <a:chExt cx="857224" cy="857256"/>
          </a:xfrm>
        </p:grpSpPr>
        <p:sp>
          <p:nvSpPr>
            <p:cNvPr id="4" name="Cube 3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00760" y="3000372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x</a:t>
              </a:r>
              <a:endParaRPr lang="en-US" sz="2400" dirty="0"/>
            </a:p>
          </p:txBody>
        </p:sp>
      </p:grpSp>
      <p:sp>
        <p:nvSpPr>
          <p:cNvPr id="6" name="Cube 5"/>
          <p:cNvSpPr/>
          <p:nvPr/>
        </p:nvSpPr>
        <p:spPr>
          <a:xfrm>
            <a:off x="7286644" y="2643182"/>
            <a:ext cx="857224" cy="85725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29520" y="300037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64591" y="3061927"/>
            <a:ext cx="141615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x contains 5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545098" y="3505041"/>
            <a:ext cx="141615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x contains 6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540289" y="3973850"/>
            <a:ext cx="14209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y contains 5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540289" y="4373960"/>
            <a:ext cx="1546001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x contains 21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914F-5FE4-4740-1002-768F5204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Exercise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898E-1E00-8B1D-1C91-1A6F9506FD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Exercise 2  and parts 1,2,3 &amp; 4</a:t>
            </a:r>
          </a:p>
        </p:txBody>
      </p:sp>
    </p:spTree>
    <p:extLst>
      <p:ext uri="{BB962C8B-B14F-4D97-AF65-F5344CB8AC3E}">
        <p14:creationId xmlns:p14="http://schemas.microsoft.com/office/powerpoint/2010/main" val="29817755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(walk through)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1560" y="1587500"/>
            <a:ext cx="8075240" cy="4787900"/>
          </a:xfrm>
        </p:spPr>
        <p:txBody>
          <a:bodyPr>
            <a:normAutofit/>
          </a:bodyPr>
          <a:lstStyle/>
          <a:p>
            <a:r>
              <a:rPr lang="en-GB" dirty="0"/>
              <a:t>Write a program to assign 3 integer values to 3 variables and find the average (mean) where A=10, B=15, C=25.</a:t>
            </a:r>
          </a:p>
          <a:p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int A,B,C;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float Ave;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A=10;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B=15;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C=25;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Ave = (A+B+C)/3;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print(“Average is “+Ave);</a:t>
            </a:r>
          </a:p>
        </p:txBody>
      </p:sp>
    </p:spTree>
    <p:extLst>
      <p:ext uri="{BB962C8B-B14F-4D97-AF65-F5344CB8AC3E}">
        <p14:creationId xmlns:p14="http://schemas.microsoft.com/office/powerpoint/2010/main" val="3190369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3568" y="1587500"/>
            <a:ext cx="8003232" cy="4787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x,y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size(500,500);   </a:t>
            </a:r>
            <a:r>
              <a:rPr lang="en-US" dirty="0">
                <a:solidFill>
                  <a:srgbClr val="00B050"/>
                </a:solidFill>
              </a:rPr>
              <a:t>//set size of drawing window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background(0);  </a:t>
            </a:r>
            <a:r>
              <a:rPr lang="en-US" dirty="0">
                <a:solidFill>
                  <a:srgbClr val="00B050"/>
                </a:solidFill>
              </a:rPr>
              <a:t>//set background 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>
                <a:solidFill>
                  <a:srgbClr val="00B050"/>
                </a:solidFill>
              </a:rPr>
              <a:t> - black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stroke(255,255,255);  </a:t>
            </a:r>
            <a:r>
              <a:rPr lang="en-US" dirty="0">
                <a:solidFill>
                  <a:srgbClr val="00B050"/>
                </a:solidFill>
              </a:rPr>
              <a:t>//set outline 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>
                <a:solidFill>
                  <a:srgbClr val="00B050"/>
                </a:solidFill>
              </a:rPr>
              <a:t> R,G,B [0-255]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x=50;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y=20;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line(x ,y ,  x+20, y); </a:t>
            </a:r>
            <a:r>
              <a:rPr lang="en-US" dirty="0">
                <a:solidFill>
                  <a:srgbClr val="00B050"/>
                </a:solidFill>
              </a:rPr>
              <a:t>//line draws from 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>
                <a:solidFill>
                  <a:srgbClr val="00B050"/>
                </a:solidFill>
              </a:rPr>
              <a:t> pair parameters, to 2</a:t>
            </a:r>
            <a:r>
              <a:rPr lang="en-US" baseline="30000" dirty="0">
                <a:solidFill>
                  <a:srgbClr val="00B050"/>
                </a:solidFill>
              </a:rPr>
              <a:t>nd</a:t>
            </a:r>
            <a:r>
              <a:rPr lang="en-US" dirty="0">
                <a:solidFill>
                  <a:srgbClr val="00B050"/>
                </a:solidFill>
              </a:rPr>
              <a:t> pair of parameters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line(x ,y ,  x, y+20);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What does the code above do (draw result)?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Paste code into Processing and check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508104" y="4262954"/>
            <a:ext cx="2664296" cy="2112338"/>
            <a:chOff x="5508104" y="4262954"/>
            <a:chExt cx="2664296" cy="2112338"/>
          </a:xfrm>
        </p:grpSpPr>
        <p:pic>
          <p:nvPicPr>
            <p:cNvPr id="4" name="Picture 3" descr="http://www.make-my-own-house.com/images/paper.jpg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45045"/>
            <a:stretch/>
          </p:blipFill>
          <p:spPr bwMode="auto">
            <a:xfrm>
              <a:off x="5508104" y="4262954"/>
              <a:ext cx="2664296" cy="211233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6444208" y="4581020"/>
              <a:ext cx="360040" cy="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6435824" y="4581020"/>
              <a:ext cx="8384" cy="288032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42E4-392E-EACF-BC35-67D35B13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1203-3985-DF8A-A0DF-8E818A3525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Part A</a:t>
            </a:r>
          </a:p>
          <a:p>
            <a:endParaRPr lang="en-GB" dirty="0"/>
          </a:p>
          <a:p>
            <a:r>
              <a:rPr lang="en-GB" dirty="0"/>
              <a:t>Part B</a:t>
            </a:r>
          </a:p>
          <a:p>
            <a:endParaRPr lang="en-GB" dirty="0"/>
          </a:p>
          <a:p>
            <a:r>
              <a:rPr lang="en-GB" dirty="0"/>
              <a:t>Part 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6719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 </a:t>
            </a:r>
            <a:r>
              <a:rPr lang="en-GB" dirty="0"/>
              <a:t>: Draw a square (edge 50)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x,y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size(500,500);</a:t>
            </a:r>
          </a:p>
          <a:p>
            <a:pPr marL="0" indent="0">
              <a:buNone/>
            </a:pPr>
            <a:r>
              <a:rPr lang="en-GB" dirty="0"/>
              <a:t>  x=50;</a:t>
            </a:r>
          </a:p>
          <a:p>
            <a:pPr marL="0" indent="0">
              <a:buNone/>
            </a:pPr>
            <a:r>
              <a:rPr lang="en-GB" dirty="0"/>
              <a:t>  y=20;</a:t>
            </a:r>
          </a:p>
          <a:p>
            <a:pPr marL="0" indent="0">
              <a:buNone/>
            </a:pPr>
            <a:r>
              <a:rPr lang="en-GB" dirty="0"/>
              <a:t>  line(x ,y , x+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, y);</a:t>
            </a:r>
          </a:p>
          <a:p>
            <a:pPr marL="0" indent="0">
              <a:buNone/>
            </a:pPr>
            <a:r>
              <a:rPr lang="en-GB" dirty="0"/>
              <a:t>  line(x ,y , x, y+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line(x+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 ,y , x+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, y+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line(x ,y+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 , x+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, y+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How can we alter our code to easily draw squares of different edge size?</a:t>
            </a:r>
          </a:p>
          <a:p>
            <a:r>
              <a:rPr lang="en-GB" dirty="0"/>
              <a:t>Use another variable?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772816"/>
            <a:ext cx="34569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edge</a:t>
            </a:r>
            <a:r>
              <a:rPr lang="en-US" dirty="0"/>
              <a:t> = 25;</a:t>
            </a:r>
          </a:p>
          <a:p>
            <a:endParaRPr lang="en-US" dirty="0"/>
          </a:p>
          <a:p>
            <a:r>
              <a:rPr lang="en-US" dirty="0"/>
              <a:t>  size(500,500);</a:t>
            </a:r>
          </a:p>
          <a:p>
            <a:r>
              <a:rPr lang="en-US" dirty="0"/>
              <a:t>  x=50;</a:t>
            </a:r>
          </a:p>
          <a:p>
            <a:r>
              <a:rPr lang="en-US" dirty="0"/>
              <a:t>  y=20;</a:t>
            </a:r>
          </a:p>
          <a:p>
            <a:r>
              <a:rPr lang="en-US" dirty="0"/>
              <a:t>  line(x ,y , x+</a:t>
            </a:r>
            <a:r>
              <a:rPr lang="en-US" dirty="0">
                <a:solidFill>
                  <a:srgbClr val="FF0000"/>
                </a:solidFill>
              </a:rPr>
              <a:t> edge</a:t>
            </a:r>
            <a:r>
              <a:rPr lang="en-US" dirty="0"/>
              <a:t>, y);</a:t>
            </a:r>
          </a:p>
          <a:p>
            <a:r>
              <a:rPr lang="en-US" dirty="0"/>
              <a:t>  line(x ,y , x, </a:t>
            </a:r>
            <a:r>
              <a:rPr lang="en-US" dirty="0" err="1"/>
              <a:t>y+</a:t>
            </a:r>
            <a:r>
              <a:rPr lang="en-US" dirty="0" err="1">
                <a:solidFill>
                  <a:srgbClr val="FF0000"/>
                </a:solidFill>
              </a:rPr>
              <a:t>edge</a:t>
            </a:r>
            <a:r>
              <a:rPr lang="en-US" dirty="0"/>
              <a:t>);</a:t>
            </a:r>
          </a:p>
          <a:p>
            <a:r>
              <a:rPr lang="en-US" dirty="0"/>
              <a:t>  line(</a:t>
            </a:r>
            <a:r>
              <a:rPr lang="en-US" dirty="0" err="1"/>
              <a:t>x+</a:t>
            </a:r>
            <a:r>
              <a:rPr lang="en-US" dirty="0" err="1">
                <a:solidFill>
                  <a:srgbClr val="FF0000"/>
                </a:solidFill>
              </a:rPr>
              <a:t>edge</a:t>
            </a:r>
            <a:r>
              <a:rPr lang="en-US" dirty="0"/>
              <a:t> ,y , </a:t>
            </a:r>
            <a:r>
              <a:rPr lang="en-US" dirty="0" err="1"/>
              <a:t>x+</a:t>
            </a:r>
            <a:r>
              <a:rPr lang="en-US" dirty="0" err="1">
                <a:solidFill>
                  <a:srgbClr val="FF0000"/>
                </a:solidFill>
              </a:rPr>
              <a:t>edge</a:t>
            </a:r>
            <a:r>
              <a:rPr lang="en-US" dirty="0"/>
              <a:t>, y+</a:t>
            </a:r>
            <a:r>
              <a:rPr lang="en-US" dirty="0">
                <a:solidFill>
                  <a:srgbClr val="FF0000"/>
                </a:solidFill>
              </a:rPr>
              <a:t> edge</a:t>
            </a:r>
            <a:r>
              <a:rPr lang="en-US" dirty="0"/>
              <a:t>);</a:t>
            </a:r>
          </a:p>
          <a:p>
            <a:r>
              <a:rPr lang="en-US" dirty="0"/>
              <a:t>  line(x ,</a:t>
            </a:r>
            <a:r>
              <a:rPr lang="en-US" dirty="0" err="1"/>
              <a:t>y+</a:t>
            </a:r>
            <a:r>
              <a:rPr lang="en-US" dirty="0" err="1">
                <a:solidFill>
                  <a:srgbClr val="FF0000"/>
                </a:solidFill>
              </a:rPr>
              <a:t>edge</a:t>
            </a:r>
            <a:r>
              <a:rPr lang="en-US" dirty="0"/>
              <a:t> , </a:t>
            </a:r>
            <a:r>
              <a:rPr lang="en-US" dirty="0" err="1"/>
              <a:t>x+</a:t>
            </a:r>
            <a:r>
              <a:rPr lang="en-US" dirty="0" err="1">
                <a:solidFill>
                  <a:srgbClr val="FF0000"/>
                </a:solidFill>
              </a:rPr>
              <a:t>edge</a:t>
            </a:r>
            <a:r>
              <a:rPr lang="en-US" dirty="0"/>
              <a:t>, </a:t>
            </a:r>
            <a:r>
              <a:rPr lang="en-US" dirty="0" err="1"/>
              <a:t>y+</a:t>
            </a:r>
            <a:r>
              <a:rPr lang="en-US" dirty="0" err="1">
                <a:solidFill>
                  <a:srgbClr val="FF0000"/>
                </a:solidFill>
              </a:rPr>
              <a:t>edge</a:t>
            </a:r>
            <a:r>
              <a:rPr lang="en-US" dirty="0"/>
              <a:t>);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we’ve learnt so far</a:t>
            </a:r>
          </a:p>
          <a:p>
            <a:r>
              <a:rPr lang="en-GB" dirty="0"/>
              <a:t>Sequence – program executes from top to bottom</a:t>
            </a:r>
          </a:p>
          <a:p>
            <a:r>
              <a:rPr lang="en-GB" dirty="0"/>
              <a:t>Each line of program performs a command, ends in </a:t>
            </a:r>
            <a:r>
              <a:rPr lang="en-GB" sz="2400" b="1" dirty="0">
                <a:solidFill>
                  <a:srgbClr val="0070C0"/>
                </a:solidFill>
              </a:rPr>
              <a:t>;</a:t>
            </a:r>
            <a:r>
              <a:rPr lang="en-GB" dirty="0"/>
              <a:t> </a:t>
            </a:r>
          </a:p>
          <a:p>
            <a:r>
              <a:rPr lang="en-GB" dirty="0"/>
              <a:t>Simple graphics commands:</a:t>
            </a:r>
          </a:p>
          <a:p>
            <a:pPr lvl="1"/>
            <a:r>
              <a:rPr lang="en-GB" dirty="0"/>
              <a:t> Ellipse, point, line, size, stroke, background</a:t>
            </a:r>
          </a:p>
          <a:p>
            <a:pPr lvl="1" indent="0">
              <a:buNone/>
            </a:pPr>
            <a:r>
              <a:rPr lang="en-GB" dirty="0"/>
              <a:t>Parameters – values (separated by </a:t>
            </a:r>
            <a:r>
              <a:rPr lang="en-GB" sz="2400" b="1" dirty="0">
                <a:solidFill>
                  <a:srgbClr val="0070C0"/>
                </a:solidFill>
              </a:rPr>
              <a:t>,</a:t>
            </a:r>
            <a:r>
              <a:rPr lang="en-GB" dirty="0"/>
              <a:t>) passed to commands</a:t>
            </a:r>
          </a:p>
          <a:p>
            <a:r>
              <a:rPr lang="en-GB" dirty="0"/>
              <a:t>Variables store data</a:t>
            </a:r>
          </a:p>
          <a:p>
            <a:pPr lvl="1"/>
            <a:r>
              <a:rPr lang="en-GB" dirty="0"/>
              <a:t>Met two types</a:t>
            </a:r>
          </a:p>
          <a:p>
            <a:pPr lvl="1"/>
            <a:r>
              <a:rPr lang="en-GB" b="1" dirty="0">
                <a:solidFill>
                  <a:srgbClr val="0070C0"/>
                </a:solidFill>
              </a:rPr>
              <a:t>float</a:t>
            </a:r>
            <a:r>
              <a:rPr lang="en-GB" dirty="0"/>
              <a:t>, </a:t>
            </a:r>
            <a:r>
              <a:rPr lang="en-GB" b="1" dirty="0" err="1">
                <a:solidFill>
                  <a:srgbClr val="0070C0"/>
                </a:solidFill>
              </a:rPr>
              <a:t>int</a:t>
            </a:r>
            <a:endParaRPr lang="en-GB" b="1" dirty="0">
              <a:solidFill>
                <a:srgbClr val="0070C0"/>
              </a:solidFill>
            </a:endParaRPr>
          </a:p>
          <a:p>
            <a:r>
              <a:rPr lang="en-GB" dirty="0"/>
              <a:t>Arithmetic operators and expressions</a:t>
            </a:r>
          </a:p>
          <a:p>
            <a:pPr lvl="1"/>
            <a:r>
              <a:rPr lang="en-GB" dirty="0"/>
              <a:t>E.g. 	x=50/(100 + y)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Unit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383755"/>
            <a:ext cx="4010025" cy="3835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Assessment :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Test  (50%) : MCQ &amp; coded</a:t>
            </a:r>
          </a:p>
          <a:p>
            <a:pPr lvl="1" indent="0">
              <a:buNone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2D Game 50% : Classes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11 taught weeks </a:t>
            </a:r>
          </a:p>
          <a:p>
            <a:pPr lvl="1"/>
            <a:r>
              <a:rPr lang="en-GB" dirty="0"/>
              <a:t>6 Java Processing, 5 Java Console</a:t>
            </a:r>
          </a:p>
          <a:p>
            <a:pPr marL="0" indent="0">
              <a:buNone/>
            </a:pPr>
            <a:r>
              <a:rPr lang="en-GB" dirty="0"/>
              <a:t>Each Week: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Webinar (1hr) : code-a-long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Lab (4hr) with a break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Drop-in support lab (1 hour, Weds)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Webinar (1hr): code-a-long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4947" y="2780928"/>
            <a:ext cx="225305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Graphical applications</a:t>
            </a:r>
          </a:p>
          <a:p>
            <a:r>
              <a:rPr lang="en-GB" dirty="0"/>
              <a:t>Problem Solving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879" y="3721778"/>
            <a:ext cx="292932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Console : textual applications</a:t>
            </a:r>
          </a:p>
          <a:p>
            <a:r>
              <a:rPr lang="en-GB" dirty="0"/>
              <a:t>Best practice</a:t>
            </a:r>
            <a:endParaRPr lang="en-US" dirty="0"/>
          </a:p>
        </p:txBody>
      </p:sp>
      <p:pic>
        <p:nvPicPr>
          <p:cNvPr id="7" name="Picture 4" descr="https://encrypted-tbn2.gstatic.com/images?q=tbn:ANd9GcS8_eSuyO5Zd8OUj2xIobGD4DhQogy6OTqlnyWHh8HIRpCIpIX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63" y="3613707"/>
            <a:ext cx="843231" cy="84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09" y="2692097"/>
            <a:ext cx="1136391" cy="823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3CBE94-E6F0-4C12-B3CE-42569BE92121}"/>
              </a:ext>
            </a:extLst>
          </p:cNvPr>
          <p:cNvSpPr txBox="1"/>
          <p:nvPr/>
        </p:nvSpPr>
        <p:spPr>
          <a:xfrm>
            <a:off x="1187624" y="5933373"/>
            <a:ext cx="7691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Each topic is incremental – earlier concepts underpin the later concepts.</a:t>
            </a:r>
          </a:p>
          <a:p>
            <a:r>
              <a:rPr lang="en-GB" dirty="0"/>
              <a:t>Learn </a:t>
            </a:r>
            <a:r>
              <a:rPr lang="en-GB" b="1" dirty="0"/>
              <a:t>programming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problem solving </a:t>
            </a:r>
            <a:r>
              <a:rPr lang="en-GB" dirty="0"/>
              <a:t>through </a:t>
            </a:r>
            <a:r>
              <a:rPr lang="en-GB" b="1" dirty="0"/>
              <a:t>Practice, Practice, Practice</a:t>
            </a:r>
            <a:r>
              <a:rPr lang="en-GB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69663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GB" dirty="0"/>
          </a:p>
          <a:p>
            <a:pPr lvl="1" indent="0">
              <a:buNone/>
            </a:pPr>
            <a:r>
              <a:rPr lang="en-GB" sz="2400" dirty="0">
                <a:solidFill>
                  <a:schemeClr val="accent3">
                    <a:lumMod val="50000"/>
                  </a:schemeClr>
                </a:solidFill>
              </a:rPr>
              <a:t>1.</a:t>
            </a:r>
            <a:r>
              <a:rPr lang="en-GB" sz="2400" b="1" dirty="0">
                <a:solidFill>
                  <a:srgbClr val="0070C0"/>
                </a:solidFill>
              </a:rPr>
              <a:t> Syntax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0070C0"/>
                </a:solidFill>
              </a:rPr>
              <a:t>sequence</a:t>
            </a:r>
            <a:r>
              <a:rPr lang="en-GB" sz="2400" dirty="0"/>
              <a:t> of commands</a:t>
            </a:r>
          </a:p>
          <a:p>
            <a:pPr lvl="1" indent="0">
              <a:buNone/>
            </a:pPr>
            <a:r>
              <a:rPr lang="en-GB" sz="2400" dirty="0">
                <a:solidFill>
                  <a:schemeClr val="accent3">
                    <a:lumMod val="50000"/>
                  </a:schemeClr>
                </a:solidFill>
              </a:rPr>
              <a:t>2.</a:t>
            </a:r>
            <a:r>
              <a:rPr lang="en-GB" sz="2400" b="1" dirty="0">
                <a:solidFill>
                  <a:srgbClr val="0070C0"/>
                </a:solidFill>
              </a:rPr>
              <a:t> Variables</a:t>
            </a:r>
            <a:r>
              <a:rPr lang="en-GB" sz="2400" dirty="0"/>
              <a:t> – storing data</a:t>
            </a:r>
          </a:p>
          <a:p>
            <a:pPr lvl="1" indent="0">
              <a:buNone/>
            </a:pPr>
            <a:r>
              <a:rPr lang="en-GB" sz="2400" dirty="0"/>
              <a:t>3. </a:t>
            </a:r>
            <a:r>
              <a:rPr lang="en-GB" sz="2400" b="1" dirty="0">
                <a:solidFill>
                  <a:srgbClr val="0070C0"/>
                </a:solidFill>
              </a:rPr>
              <a:t>Expressions</a:t>
            </a:r>
          </a:p>
          <a:p>
            <a:pPr lvl="1" indent="0"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lvl="1" indent="0"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GB" sz="2000" b="1" dirty="0" err="1">
                <a:solidFill>
                  <a:srgbClr val="0070C0"/>
                </a:solidFill>
              </a:rPr>
              <a:t>Powerpoint</a:t>
            </a:r>
            <a:r>
              <a:rPr lang="en-GB" sz="2000" b="1" dirty="0">
                <a:solidFill>
                  <a:srgbClr val="0070C0"/>
                </a:solidFill>
              </a:rPr>
              <a:t> : open a copy of this file and save a copy to your Drive </a:t>
            </a:r>
            <a:r>
              <a:rPr lang="en-GB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20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studentID</a:t>
            </a:r>
            <a:r>
              <a:rPr lang="en-GB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)/Programming/Week1</a:t>
            </a:r>
            <a:endParaRPr lang="en-GB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1" indent="0">
              <a:buNone/>
            </a:pPr>
            <a:r>
              <a:rPr lang="en-GB" sz="2000" b="1" dirty="0">
                <a:solidFill>
                  <a:srgbClr val="0070C0"/>
                </a:solidFill>
              </a:rPr>
              <a:t>Add your own notes.  </a:t>
            </a:r>
          </a:p>
          <a:p>
            <a:pPr lvl="1" indent="0">
              <a:buNone/>
            </a:pPr>
            <a:r>
              <a:rPr lang="en-GB" sz="2000" b="1" dirty="0">
                <a:solidFill>
                  <a:srgbClr val="0070C0"/>
                </a:solidFill>
              </a:rPr>
              <a:t>Save the programs we write</a:t>
            </a:r>
          </a:p>
          <a:p>
            <a:pPr lvl="1"/>
            <a:r>
              <a:rPr lang="en-GB" sz="2000" b="1" dirty="0">
                <a:solidFill>
                  <a:srgbClr val="0070C0"/>
                </a:solidFill>
              </a:rPr>
              <a:t>Introduce tutors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7694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249" y="214298"/>
            <a:ext cx="8229600" cy="1143000"/>
          </a:xfrm>
        </p:spPr>
        <p:txBody>
          <a:bodyPr/>
          <a:lstStyle/>
          <a:p>
            <a:r>
              <a:rPr lang="en-GB" dirty="0"/>
              <a:t>Syntax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57298"/>
            <a:ext cx="5050904" cy="4768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Development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/>
              <a:t>Sketch - program</a:t>
            </a:r>
            <a:endParaRPr kumimoji="0" lang="en-GB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baseline="0" dirty="0"/>
              <a:t>Menu – save</a:t>
            </a:r>
            <a:r>
              <a:rPr lang="en-GB" sz="3200" dirty="0"/>
              <a:t> load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Comment – ignored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computer, </a:t>
            </a:r>
            <a:r>
              <a:rPr kumimoji="0" lang="en-GB" sz="32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start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/>
              <a:t>Each command </a:t>
            </a:r>
            <a:r>
              <a:rPr lang="en-GB" sz="3200" b="1" dirty="0">
                <a:solidFill>
                  <a:srgbClr val="0070C0"/>
                </a:solidFill>
              </a:rPr>
              <a:t>;</a:t>
            </a:r>
            <a:r>
              <a:rPr lang="en-GB" sz="3200" dirty="0"/>
              <a:t> at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Commands performed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order (top down)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 a point on the screen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rgbClr val="FF0000"/>
                </a:solidFill>
              </a:rPr>
              <a:t>Where?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FDBAD-74C9-03B4-58F3-4690C0185BAF}"/>
              </a:ext>
            </a:extLst>
          </p:cNvPr>
          <p:cNvSpPr txBox="1"/>
          <p:nvPr/>
        </p:nvSpPr>
        <p:spPr>
          <a:xfrm>
            <a:off x="5508104" y="1988840"/>
            <a:ext cx="3328668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//A simple drawing Program</a:t>
            </a:r>
          </a:p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//comments : English statements </a:t>
            </a:r>
          </a:p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// design or explanation</a:t>
            </a:r>
          </a:p>
          <a:p>
            <a:endParaRPr lang="en-GB" dirty="0"/>
          </a:p>
          <a:p>
            <a:r>
              <a:rPr lang="en-GB" dirty="0"/>
              <a:t>ellipse(20,50, 40,40);</a:t>
            </a:r>
          </a:p>
          <a:p>
            <a:r>
              <a:rPr lang="en-GB" dirty="0"/>
              <a:t>point(20,50);</a:t>
            </a:r>
          </a:p>
          <a:p>
            <a:r>
              <a:rPr lang="en-GB" dirty="0"/>
              <a:t>ellipse(35,55, 20,20);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Computer Scientists</a:t>
            </a:r>
            <a:br>
              <a:rPr lang="en-GB" dirty="0"/>
            </a:br>
            <a:r>
              <a:rPr lang="en-GB" dirty="0"/>
              <a:t>can’t read maps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4" y="1477975"/>
            <a:ext cx="5979036" cy="47879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30" name="Picture 6" descr="C:\Users\99900733\AppData\Local\Microsoft\Windows\Temporary Internet Files\Content.IE5\QBCXCPEX\MP9004224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1289026" cy="18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99900733\AppData\Local\Microsoft\Windows\Temporary Internet Files\Content.IE5\3A9P803A\MC90043253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13176"/>
            <a:ext cx="250495" cy="2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rot="5400000">
            <a:off x="35687" y="3893347"/>
            <a:ext cx="4786346" cy="1588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28860" y="6286520"/>
            <a:ext cx="5830368" cy="1588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3108" y="62865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7950" y="62865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7048" y="15670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480" y="60722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1604" y="11429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Y-axis</a:t>
            </a:r>
          </a:p>
        </p:txBody>
      </p:sp>
      <p:cxnSp>
        <p:nvCxnSpPr>
          <p:cNvPr id="14" name="Straight Connector 13"/>
          <p:cNvCxnSpPr>
            <a:endCxn id="1032" idx="1"/>
          </p:cNvCxnSpPr>
          <p:nvPr/>
        </p:nvCxnSpPr>
        <p:spPr>
          <a:xfrm flipV="1">
            <a:off x="2500298" y="5138424"/>
            <a:ext cx="3007806" cy="5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5107785" y="5750735"/>
            <a:ext cx="107157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86446" y="4714884"/>
            <a:ext cx="864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(50,25)</a:t>
            </a:r>
          </a:p>
        </p:txBody>
      </p:sp>
    </p:spTree>
    <p:extLst>
      <p:ext uri="{BB962C8B-B14F-4D97-AF65-F5344CB8AC3E}">
        <p14:creationId xmlns:p14="http://schemas.microsoft.com/office/powerpoint/2010/main" val="339271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Coordinates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75656" y="2060848"/>
            <a:ext cx="0" cy="3240360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5656" y="2060848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5928" y="15567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1920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8224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280" y="50274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33569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Y-axis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475656" y="2924944"/>
            <a:ext cx="26642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39952" y="2060848"/>
            <a:ext cx="0" cy="8640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1960" y="26369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(50,25)</a:t>
            </a:r>
          </a:p>
        </p:txBody>
      </p:sp>
      <p:sp>
        <p:nvSpPr>
          <p:cNvPr id="24" name="Multiply 23"/>
          <p:cNvSpPr/>
          <p:nvPr/>
        </p:nvSpPr>
        <p:spPr>
          <a:xfrm>
            <a:off x="3995936" y="2824360"/>
            <a:ext cx="288032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:\Users\99900733\AppData\Local\Microsoft\Windows\Temporary Internet Files\Content.IE5\QBCXCPEX\MC90043156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150249"/>
            <a:ext cx="782817" cy="78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28" y="4118127"/>
            <a:ext cx="1124712" cy="13716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51920" y="2958926"/>
            <a:ext cx="2538708" cy="911414"/>
            <a:chOff x="3851920" y="2958926"/>
            <a:chExt cx="2538708" cy="911414"/>
          </a:xfrm>
        </p:grpSpPr>
        <p:sp>
          <p:nvSpPr>
            <p:cNvPr id="5" name="TextBox 4"/>
            <p:cNvSpPr txBox="1"/>
            <p:nvPr/>
          </p:nvSpPr>
          <p:spPr>
            <a:xfrm>
              <a:off x="3851920" y="3501008"/>
              <a:ext cx="253870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always (x across, y down)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4896036" y="2970239"/>
              <a:ext cx="758670" cy="57141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4463988" y="2958926"/>
              <a:ext cx="271643" cy="6140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85555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Graphics (2D)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4131238"/>
            <a:ext cx="8124825" cy="2244162"/>
          </a:xfrm>
        </p:spPr>
        <p:txBody>
          <a:bodyPr>
            <a:normAutofit/>
          </a:bodyPr>
          <a:lstStyle/>
          <a:p>
            <a:r>
              <a:rPr lang="en-GB" dirty="0"/>
              <a:t>Involves drawing on the screen</a:t>
            </a:r>
          </a:p>
          <a:p>
            <a:r>
              <a:rPr lang="en-GB" dirty="0"/>
              <a:t>Draw a point at position 50 (X axis), 50 (Y axis)</a:t>
            </a:r>
          </a:p>
          <a:p>
            <a:pPr>
              <a:buNone/>
            </a:pPr>
            <a:r>
              <a:rPr lang="en-GB" dirty="0"/>
              <a:t>Where would the following be: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point(50,10);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point(10,50);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point(0,0);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7422" y="1643050"/>
            <a:ext cx="4071966" cy="20717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(50,50)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4287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465241" y="2678107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00298" y="1500174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6182" y="1142984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 axis : increasing 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2214554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 axis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14744" y="257174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14744" y="185736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43174" y="2571744"/>
            <a:ext cx="71438" cy="61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71736" y="26431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(10,50)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6182" y="16430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(50,10)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2786058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increasing 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57422" y="164305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20963" y="16430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(0,0)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drawing commands need information</a:t>
            </a:r>
          </a:p>
          <a:p>
            <a:r>
              <a:rPr lang="en-GB" dirty="0"/>
              <a:t>Arguments (parameters) : information the command needs to work</a:t>
            </a:r>
          </a:p>
          <a:p>
            <a:r>
              <a:rPr lang="en-GB" dirty="0"/>
              <a:t>What arguments did point need?</a:t>
            </a:r>
          </a:p>
          <a:p>
            <a:endParaRPr lang="en-GB" dirty="0"/>
          </a:p>
          <a:p>
            <a:pPr lvl="0"/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new command 	</a:t>
            </a:r>
            <a:r>
              <a:rPr lang="en-GB" dirty="0">
                <a:solidFill>
                  <a:srgbClr val="0070C0"/>
                </a:solidFill>
              </a:rPr>
              <a:t>line(</a:t>
            </a:r>
            <a:r>
              <a:rPr lang="en-GB" dirty="0" err="1">
                <a:solidFill>
                  <a:srgbClr val="0070C0"/>
                </a:solidFill>
              </a:rPr>
              <a:t>startX,startY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dirty="0" err="1">
                <a:solidFill>
                  <a:srgbClr val="0070C0"/>
                </a:solidFill>
              </a:rPr>
              <a:t>endX,endY</a:t>
            </a:r>
            <a:r>
              <a:rPr lang="en-GB" dirty="0">
                <a:solidFill>
                  <a:srgbClr val="0070C0"/>
                </a:solidFill>
              </a:rPr>
              <a:t>)	      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4 arguments (2 pairs 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</a:rPr>
              <a:t>coords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GB" dirty="0"/>
              <a:t>How would we draw a line along the left hand edge of the screen (origin, 50 pixels long?)</a:t>
            </a:r>
          </a:p>
          <a:p>
            <a:pPr marL="400050" lvl="2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line(0,0, 0,50);</a:t>
            </a:r>
          </a:p>
          <a:p>
            <a:pPr marL="400050" lvl="2" indent="0">
              <a:buNone/>
            </a:pPr>
            <a:endParaRPr lang="en-GB" sz="1800" dirty="0">
              <a:solidFill>
                <a:srgbClr val="0070C0"/>
              </a:solidFill>
            </a:endParaRPr>
          </a:p>
          <a:p>
            <a:pPr marL="400050" lvl="1" indent="-342900">
              <a:buFont typeface="Wingdings" panose="05000000000000000000" pitchFamily="2" charset="2"/>
              <a:buChar char="§"/>
            </a:pPr>
            <a:r>
              <a:rPr lang="en-GB" sz="1950" dirty="0"/>
              <a:t>How would we draw a line top left corner to bottom right corner? </a:t>
            </a:r>
          </a:p>
          <a:p>
            <a:pPr marL="400050" lvl="1" indent="-342900">
              <a:buFont typeface="Wingdings" panose="05000000000000000000" pitchFamily="2" charset="2"/>
              <a:buChar char="§"/>
            </a:pPr>
            <a:r>
              <a:rPr lang="en-GB" sz="1950" dirty="0"/>
              <a:t>How would we draw a line top right corner to bottom left corner?</a:t>
            </a:r>
            <a:endParaRPr lang="en-GB" sz="18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7025" y="2583765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x, y  </a:t>
            </a:r>
            <a:r>
              <a:rPr lang="en-GB" dirty="0"/>
              <a:t>pixel values</a:t>
            </a:r>
          </a:p>
        </p:txBody>
      </p:sp>
    </p:spTree>
    <p:extLst>
      <p:ext uri="{BB962C8B-B14F-4D97-AF65-F5344CB8AC3E}">
        <p14:creationId xmlns:p14="http://schemas.microsoft.com/office/powerpoint/2010/main" val="2563616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in programs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500174"/>
            <a:ext cx="3500430" cy="462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206643"/>
            <a:ext cx="4572000" cy="47688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>
                <a:solidFill>
                  <a:schemeClr val="accent3">
                    <a:lumMod val="65000"/>
                  </a:schemeClr>
                </a:solidFill>
              </a:rPr>
              <a:t>//comments : English statements - design or explanation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GB" sz="2000" dirty="0">
              <a:solidFill>
                <a:schemeClr val="accent3">
                  <a:lumMod val="6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>
                <a:solidFill>
                  <a:schemeClr val="tx1"/>
                </a:solidFill>
              </a:rPr>
              <a:t>size(400,300); </a:t>
            </a:r>
            <a:r>
              <a:rPr lang="en-GB" sz="2000" dirty="0">
                <a:solidFill>
                  <a:schemeClr val="accent3">
                    <a:lumMod val="65000"/>
                  </a:schemeClr>
                </a:solidFill>
              </a:rPr>
              <a:t>//set size of canvas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GB" sz="2000" dirty="0">
              <a:solidFill>
                <a:schemeClr val="accent3">
                  <a:lumMod val="6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>
                <a:solidFill>
                  <a:schemeClr val="tx1"/>
                </a:solidFill>
              </a:rPr>
              <a:t>ellipse(175,150, 40,40);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>
                <a:solidFill>
                  <a:schemeClr val="tx1"/>
                </a:solidFill>
              </a:rPr>
              <a:t>point(175,150);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>
                <a:solidFill>
                  <a:schemeClr val="tx1"/>
                </a:solidFill>
              </a:rPr>
              <a:t>ellipse(200,150, 100,100);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>
                <a:solidFill>
                  <a:schemeClr val="tx1"/>
                </a:solidFill>
              </a:rPr>
              <a:t>point(225,150)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>
                <a:solidFill>
                  <a:schemeClr val="tx1"/>
                </a:solidFill>
              </a:rPr>
              <a:t>ellipse(225,150, 40,40);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97422" y="2183976"/>
            <a:ext cx="288032" cy="2880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AD252-B0A6-16CA-CCDF-7A8955352E99}"/>
              </a:ext>
            </a:extLst>
          </p:cNvPr>
          <p:cNvSpPr txBox="1"/>
          <p:nvPr/>
        </p:nvSpPr>
        <p:spPr>
          <a:xfrm>
            <a:off x="827584" y="1772816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Exercise</a:t>
            </a:r>
          </a:p>
          <a:p>
            <a:r>
              <a:rPr lang="en-GB" dirty="0"/>
              <a:t>Code should draw a symmetrical Alien face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Debug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Improve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 add comments, to clarify what command does what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8587a32-7ef9-44d5-b7e3-6371c91a5ef1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ProgrammingAwayDay</Template>
  <TotalTime>5383</TotalTime>
  <Words>1436</Words>
  <Application>Microsoft Office PowerPoint</Application>
  <PresentationFormat>On-screen Show (4:3)</PresentationFormat>
  <Paragraphs>257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Gill Sans</vt:lpstr>
      <vt:lpstr>Wingdings</vt:lpstr>
      <vt:lpstr>Default - Title Slide</vt:lpstr>
      <vt:lpstr>Programming  6G4Z0020</vt:lpstr>
      <vt:lpstr>Important Unit Information</vt:lpstr>
      <vt:lpstr>Today’s Learning Objectives</vt:lpstr>
      <vt:lpstr>Syntax</vt:lpstr>
      <vt:lpstr>Computer Scientists can’t read maps </vt:lpstr>
      <vt:lpstr>Computer Coordinates</vt:lpstr>
      <vt:lpstr>Graphics (2D)</vt:lpstr>
      <vt:lpstr>Command arguments</vt:lpstr>
      <vt:lpstr>Order in programs</vt:lpstr>
      <vt:lpstr>Lab Exercise 1</vt:lpstr>
      <vt:lpstr>Variables</vt:lpstr>
      <vt:lpstr>Variables &amp; Expressions</vt:lpstr>
      <vt:lpstr>Lab Exercise sheet</vt:lpstr>
      <vt:lpstr>Exercise (walk through)</vt:lpstr>
      <vt:lpstr>Exercise</vt:lpstr>
      <vt:lpstr>Exercise 3</vt:lpstr>
      <vt:lpstr>Solution : Draw a square (edge 50)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Mohammed Mahin Ibnay Mamun</cp:lastModifiedBy>
  <cp:revision>209</cp:revision>
  <dcterms:created xsi:type="dcterms:W3CDTF">2014-07-04T10:55:05Z</dcterms:created>
  <dcterms:modified xsi:type="dcterms:W3CDTF">2023-10-03T10:44:44Z</dcterms:modified>
</cp:coreProperties>
</file>