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92" r:id="rId3"/>
    <p:sldId id="317" r:id="rId4"/>
    <p:sldId id="297" r:id="rId5"/>
    <p:sldId id="298" r:id="rId6"/>
    <p:sldId id="300" r:id="rId7"/>
    <p:sldId id="302" r:id="rId8"/>
    <p:sldId id="303" r:id="rId9"/>
    <p:sldId id="304" r:id="rId10"/>
    <p:sldId id="314" r:id="rId11"/>
    <p:sldId id="326" r:id="rId12"/>
    <p:sldId id="320" r:id="rId13"/>
    <p:sldId id="299" r:id="rId14"/>
    <p:sldId id="325" r:id="rId15"/>
    <p:sldId id="306" r:id="rId16"/>
    <p:sldId id="321" r:id="rId17"/>
    <p:sldId id="308" r:id="rId18"/>
    <p:sldId id="309" r:id="rId19"/>
    <p:sldId id="311" r:id="rId20"/>
    <p:sldId id="312" r:id="rId21"/>
    <p:sldId id="310" r:id="rId22"/>
    <p:sldId id="307" r:id="rId23"/>
    <p:sldId id="323" r:id="rId24"/>
    <p:sldId id="322" r:id="rId25"/>
    <p:sldId id="324" r:id="rId26"/>
    <p:sldId id="315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47" autoAdjust="0"/>
  </p:normalViewPr>
  <p:slideViewPr>
    <p:cSldViewPr>
      <p:cViewPr varScale="1">
        <p:scale>
          <a:sx n="62" d="100"/>
          <a:sy n="62" d="100"/>
        </p:scale>
        <p:origin x="1162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FD7CF-0500-4083-9E9D-32A6FFE60904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7034A-0C32-4B7D-A7DC-7E96A0E65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6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Variable a contains a value equal to the value in variable b,  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16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280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could we find out?  Add a print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40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030CEF-DB89-47D6-9269-24FEBDB2A2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58213" y="6551613"/>
            <a:ext cx="46037" cy="46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2193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15:00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03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15:00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9322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1397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7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849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>
                <a:sym typeface="Calibri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6785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4639F8-EE50-44DE-91A5-C5ED393EC12C}" type="datetime10">
              <a:rPr lang="en-GB" smtClean="0"/>
              <a:t>11:56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91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/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0240" y="987588"/>
            <a:ext cx="7772400" cy="1470025"/>
          </a:xfrm>
        </p:spPr>
        <p:txBody>
          <a:bodyPr/>
          <a:lstStyle/>
          <a:p>
            <a:r>
              <a:rPr lang="en-GB" dirty="0"/>
              <a:t>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540496"/>
            <a:ext cx="6400800" cy="1752600"/>
          </a:xfrm>
        </p:spPr>
        <p:txBody>
          <a:bodyPr/>
          <a:lstStyle/>
          <a:p>
            <a:r>
              <a:rPr lang="en-GB" dirty="0"/>
              <a:t>Programming concepts:</a:t>
            </a:r>
          </a:p>
          <a:p>
            <a:r>
              <a:rPr lang="en-GB" dirty="0"/>
              <a:t>Boolean Expressions, Conditionals &amp; Loops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80728"/>
            <a:ext cx="1944216" cy="14097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293096"/>
            <a:ext cx="7240010" cy="227679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vs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2000" dirty="0"/>
              <a:t>Use For loop when you know how many times you want to perform a task</a:t>
            </a:r>
          </a:p>
          <a:p>
            <a:endParaRPr lang="en-GB" sz="2000" dirty="0"/>
          </a:p>
          <a:p>
            <a:r>
              <a:rPr lang="en-GB" sz="2000" dirty="0"/>
              <a:t>Use while loop when you don’t know how many repetitions</a:t>
            </a:r>
          </a:p>
          <a:p>
            <a:r>
              <a:rPr lang="en-GB" sz="2000" dirty="0"/>
              <a:t>While something is true (or is not true  ‘!=‘)</a:t>
            </a:r>
          </a:p>
          <a:p>
            <a:endParaRPr lang="en-GB" sz="2000" dirty="0"/>
          </a:p>
          <a:p>
            <a:r>
              <a:rPr lang="en-GB" sz="2000" dirty="0"/>
              <a:t>Example want to draw crosses all across the screen (width is 100)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while (</a:t>
            </a:r>
            <a:r>
              <a:rPr lang="en-GB" sz="2000" dirty="0" err="1">
                <a:solidFill>
                  <a:srgbClr val="0070C0"/>
                </a:solidFill>
              </a:rPr>
              <a:t>crossX</a:t>
            </a:r>
            <a:r>
              <a:rPr lang="en-GB" sz="2000" dirty="0">
                <a:solidFill>
                  <a:srgbClr val="0070C0"/>
                </a:solidFill>
              </a:rPr>
              <a:t> &lt; 100)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   </a:t>
            </a:r>
            <a:r>
              <a:rPr lang="en-GB" sz="2000" dirty="0">
                <a:solidFill>
                  <a:srgbClr val="00B050"/>
                </a:solidFill>
              </a:rPr>
              <a:t>//draw cross at </a:t>
            </a:r>
            <a:r>
              <a:rPr lang="en-GB" sz="2000" dirty="0" err="1">
                <a:solidFill>
                  <a:srgbClr val="00B050"/>
                </a:solidFill>
              </a:rPr>
              <a:t>crossX</a:t>
            </a:r>
            <a:endParaRPr lang="en-GB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B050"/>
                </a:solidFill>
              </a:rPr>
              <a:t>  // move right a bit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034576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0335-986D-1834-D09A-A97D8ACA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 Sheet 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7462-0613-DDDB-3185-691C273CA3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size(200, 200);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line(20, 0, 20, height);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line(40, 0, 40, height);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line(60, 0, 60, height);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line(80, 0, 80, height);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line(100, 0, 100, height);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line(120, 0, 120, height);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line(140, 0, 140, height);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line(160, 0, 160, height);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line(180, 0, 180, height);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18910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A11F-FC9A-4047-A0A8-F97AF6B0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: try these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8DE6-51AC-44C1-98E4-44B5AB644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975" y="1196752"/>
            <a:ext cx="8124825" cy="47879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nn-NO" sz="1600" dirty="0"/>
              <a:t>e.g.1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for(int i=0; i&lt;10;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  println(i);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1600" dirty="0"/>
          </a:p>
          <a:p>
            <a:pPr>
              <a:spcBef>
                <a:spcPts val="0"/>
              </a:spcBef>
            </a:pPr>
            <a:r>
              <a:rPr lang="nn-NO" sz="1600" dirty="0"/>
              <a:t>e.g.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for(int i=100; i&gt;0; i=i-10)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  println(i);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1600" dirty="0"/>
          </a:p>
          <a:p>
            <a:pPr>
              <a:spcBef>
                <a:spcPts val="0"/>
              </a:spcBef>
            </a:pPr>
            <a:r>
              <a:rPr lang="nn-NO" sz="1600" dirty="0"/>
              <a:t>e.g.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int x = 10;</a:t>
            </a:r>
          </a:p>
          <a:p>
            <a:pPr marL="0" indent="0">
              <a:spcBef>
                <a:spcPts val="0"/>
              </a:spcBef>
              <a:buNone/>
            </a:pPr>
            <a:endParaRPr lang="nn-NO" sz="1600" dirty="0"/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size(300,100);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fill(0);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for(int i=100; i&gt;0; i=i-10)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  text(""+i,x,20);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  x=x+25;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FA94-1DF0-6600-1F8F-9AF195D661DD}"/>
              </a:ext>
            </a:extLst>
          </p:cNvPr>
          <p:cNvSpPr txBox="1"/>
          <p:nvPr/>
        </p:nvSpPr>
        <p:spPr>
          <a:xfrm>
            <a:off x="6118841" y="5661486"/>
            <a:ext cx="2603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Once finished : </a:t>
            </a:r>
          </a:p>
          <a:p>
            <a:r>
              <a:rPr lang="en-GB" dirty="0">
                <a:solidFill>
                  <a:srgbClr val="FF0000"/>
                </a:solidFill>
              </a:rPr>
              <a:t>attempt exercise 2, A to D</a:t>
            </a:r>
          </a:p>
        </p:txBody>
      </p:sp>
    </p:spTree>
    <p:extLst>
      <p:ext uri="{BB962C8B-B14F-4D97-AF65-F5344CB8AC3E}">
        <p14:creationId xmlns:p14="http://schemas.microsoft.com/office/powerpoint/2010/main" val="10100871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GB" dirty="0" err="1"/>
              <a:t>int</a:t>
            </a:r>
            <a:r>
              <a:rPr lang="en-GB" dirty="0"/>
              <a:t> size;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for(</a:t>
            </a:r>
            <a:r>
              <a:rPr lang="en-GB" dirty="0">
                <a:solidFill>
                  <a:srgbClr val="0070C0"/>
                </a:solidFill>
              </a:rPr>
              <a:t>size=50</a:t>
            </a:r>
            <a:r>
              <a:rPr lang="en-GB" dirty="0"/>
              <a:t>; </a:t>
            </a:r>
            <a:r>
              <a:rPr lang="en-GB" dirty="0">
                <a:solidFill>
                  <a:srgbClr val="FF0000"/>
                </a:solidFill>
              </a:rPr>
              <a:t>size&gt;0</a:t>
            </a:r>
            <a:r>
              <a:rPr lang="en-GB" dirty="0"/>
              <a:t>; </a:t>
            </a:r>
            <a:r>
              <a:rPr lang="en-GB" dirty="0">
                <a:solidFill>
                  <a:srgbClr val="00B050"/>
                </a:solidFill>
              </a:rPr>
              <a:t>size=size-5</a:t>
            </a:r>
            <a:r>
              <a:rPr lang="en-GB" dirty="0"/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  ellipse(50,50,size,size);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  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}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>
                <a:solidFill>
                  <a:srgbClr val="FF0000"/>
                </a:solidFill>
              </a:rPr>
              <a:t>What would this do?</a:t>
            </a:r>
          </a:p>
          <a:p>
            <a:r>
              <a:rPr lang="en-GB" dirty="0"/>
              <a:t>Same result, </a:t>
            </a:r>
          </a:p>
          <a:p>
            <a:pPr lvl="1"/>
            <a:r>
              <a:rPr lang="en-GB" b="1" dirty="0">
                <a:solidFill>
                  <a:srgbClr val="0070C0"/>
                </a:solidFill>
              </a:rPr>
              <a:t> size</a:t>
            </a:r>
            <a:r>
              <a:rPr lang="en-GB" dirty="0"/>
              <a:t> is our counter- start value is </a:t>
            </a:r>
            <a:r>
              <a:rPr lang="en-GB" b="1" dirty="0">
                <a:solidFill>
                  <a:srgbClr val="0070C0"/>
                </a:solidFill>
              </a:rPr>
              <a:t>50</a:t>
            </a:r>
          </a:p>
          <a:p>
            <a:pPr lvl="1"/>
            <a:r>
              <a:rPr lang="en-GB" dirty="0"/>
              <a:t> keep going while </a:t>
            </a:r>
            <a:r>
              <a:rPr lang="en-GB" dirty="0">
                <a:solidFill>
                  <a:srgbClr val="FF0000"/>
                </a:solidFill>
              </a:rPr>
              <a:t>size </a:t>
            </a:r>
            <a:r>
              <a:rPr lang="en-GB" dirty="0"/>
              <a:t>bigger than </a:t>
            </a:r>
            <a:r>
              <a:rPr lang="en-GB" b="1" dirty="0">
                <a:solidFill>
                  <a:srgbClr val="FF0000"/>
                </a:solidFill>
              </a:rPr>
              <a:t>0</a:t>
            </a:r>
          </a:p>
          <a:p>
            <a:pPr lvl="1"/>
            <a:r>
              <a:rPr lang="en-GB" dirty="0"/>
              <a:t> Each time take </a:t>
            </a:r>
            <a:r>
              <a:rPr lang="en-GB" b="1" dirty="0">
                <a:solidFill>
                  <a:srgbClr val="00B050"/>
                </a:solidFill>
              </a:rPr>
              <a:t>5</a:t>
            </a:r>
            <a:r>
              <a:rPr lang="en-GB" dirty="0"/>
              <a:t> away from </a:t>
            </a:r>
            <a:r>
              <a:rPr lang="en-GB" b="1" dirty="0">
                <a:solidFill>
                  <a:srgbClr val="00B050"/>
                </a:solidFill>
              </a:rPr>
              <a:t>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1618725"/>
            <a:ext cx="2332056" cy="259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43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7003-9339-57A4-7A69-7569C7EB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Pair Programming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BE3B6-1B8E-3DC4-552C-E4E5749BF9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Design?</a:t>
            </a:r>
          </a:p>
          <a:p>
            <a:endParaRPr lang="en-GB" dirty="0"/>
          </a:p>
          <a:p>
            <a:r>
              <a:rPr lang="en-GB" dirty="0"/>
              <a:t>Code</a:t>
            </a:r>
          </a:p>
        </p:txBody>
      </p:sp>
      <p:pic>
        <p:nvPicPr>
          <p:cNvPr id="4" name="Picture 3" descr="A picture containing text, screenshot, vector graphics&#10;&#10;Description automatically generated">
            <a:extLst>
              <a:ext uri="{FF2B5EF4-FFF2-40B4-BE49-F238E27FC236}">
                <a16:creationId xmlns:a16="http://schemas.microsoft.com/office/drawing/2014/main" id="{35935CC2-3524-4A1B-473C-A6F541355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916832"/>
            <a:ext cx="190690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3504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 – how many loops?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/>
              <a:t>for(</a:t>
            </a:r>
            <a:r>
              <a:rPr lang="en-GB" sz="1800" dirty="0" err="1"/>
              <a:t>int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=1;i&lt;=5;i++)  </a:t>
            </a:r>
            <a:r>
              <a:rPr lang="en-GB" sz="1800" dirty="0">
                <a:solidFill>
                  <a:srgbClr val="00B050"/>
                </a:solidFill>
              </a:rPr>
              <a:t>//smaller than or equal to</a:t>
            </a:r>
          </a:p>
          <a:p>
            <a:pPr marL="0" indent="0">
              <a:buNone/>
            </a:pPr>
            <a:r>
              <a:rPr lang="en-GB" sz="1800" dirty="0"/>
              <a:t>{</a:t>
            </a:r>
          </a:p>
          <a:p>
            <a:pPr marL="0" indent="0">
              <a:buNone/>
            </a:pPr>
            <a:r>
              <a:rPr lang="en-GB" sz="1800" dirty="0"/>
              <a:t>   </a:t>
            </a:r>
            <a:r>
              <a:rPr lang="en-GB" sz="1800" dirty="0">
                <a:solidFill>
                  <a:srgbClr val="00B050"/>
                </a:solidFill>
              </a:rPr>
              <a:t>//do task</a:t>
            </a:r>
          </a:p>
          <a:p>
            <a:pPr marL="0" indent="0">
              <a:buNone/>
            </a:pPr>
            <a:r>
              <a:rPr lang="en-GB" sz="1800" dirty="0"/>
              <a:t>}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for(</a:t>
            </a:r>
            <a:r>
              <a:rPr lang="en-GB" sz="1800" dirty="0" err="1"/>
              <a:t>int</a:t>
            </a:r>
            <a:r>
              <a:rPr lang="en-GB" sz="1800" dirty="0"/>
              <a:t> x=10;x&lt;50;x=x+10)</a:t>
            </a:r>
          </a:p>
          <a:p>
            <a:pPr marL="0" indent="0">
              <a:buNone/>
            </a:pPr>
            <a:r>
              <a:rPr lang="en-GB" sz="1800" dirty="0"/>
              <a:t>{</a:t>
            </a:r>
          </a:p>
          <a:p>
            <a:pPr marL="0" indent="0">
              <a:buNone/>
            </a:pPr>
            <a:r>
              <a:rPr lang="en-GB" sz="1800" dirty="0"/>
              <a:t>   </a:t>
            </a:r>
            <a:r>
              <a:rPr lang="en-GB" sz="1800" dirty="0">
                <a:solidFill>
                  <a:srgbClr val="00B050"/>
                </a:solidFill>
              </a:rPr>
              <a:t>//do task</a:t>
            </a:r>
          </a:p>
          <a:p>
            <a:pPr marL="0" indent="0">
              <a:buNone/>
            </a:pPr>
            <a:r>
              <a:rPr lang="en-GB" sz="1800" dirty="0"/>
              <a:t>}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for(</a:t>
            </a:r>
            <a:r>
              <a:rPr lang="en-GB" sz="1800" dirty="0" err="1"/>
              <a:t>int</a:t>
            </a:r>
            <a:r>
              <a:rPr lang="en-GB" sz="1800" dirty="0"/>
              <a:t> c=10;c&gt;5;c--)</a:t>
            </a:r>
          </a:p>
          <a:p>
            <a:pPr marL="0" indent="0">
              <a:buNone/>
            </a:pPr>
            <a:r>
              <a:rPr lang="en-GB" sz="1800" dirty="0"/>
              <a:t>{</a:t>
            </a:r>
          </a:p>
          <a:p>
            <a:pPr marL="0" indent="0">
              <a:buNone/>
            </a:pPr>
            <a:r>
              <a:rPr lang="en-GB" sz="1800" dirty="0"/>
              <a:t>   </a:t>
            </a:r>
            <a:r>
              <a:rPr lang="en-GB" sz="1800" dirty="0">
                <a:solidFill>
                  <a:srgbClr val="00B050"/>
                </a:solidFill>
              </a:rPr>
              <a:t>//do task</a:t>
            </a:r>
          </a:p>
          <a:p>
            <a:pPr marL="0" indent="0">
              <a:buNone/>
            </a:pPr>
            <a:r>
              <a:rPr lang="en-GB" sz="1800" dirty="0"/>
              <a:t>}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11717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 5 crosses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float x=10;</a:t>
            </a:r>
          </a:p>
          <a:p>
            <a:pPr marL="0" indent="0">
              <a:buNone/>
            </a:pPr>
            <a:r>
              <a:rPr lang="en-GB" dirty="0"/>
              <a:t>float y=50;</a:t>
            </a:r>
          </a:p>
          <a:p>
            <a:pPr marL="0" indent="0">
              <a:buNone/>
            </a:pPr>
            <a:r>
              <a:rPr lang="en-GB" dirty="0"/>
              <a:t>line(x-5,y,x+5,y);</a:t>
            </a:r>
          </a:p>
          <a:p>
            <a:pPr marL="0" indent="0">
              <a:buNone/>
            </a:pPr>
            <a:r>
              <a:rPr lang="en-GB" dirty="0"/>
              <a:t>line(x,y-5,x,y+5);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3981450"/>
            <a:ext cx="2448272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u="sng" dirty="0" err="1">
                <a:solidFill>
                  <a:srgbClr val="00B050"/>
                </a:solidFill>
              </a:rPr>
              <a:t>PseudoCode</a:t>
            </a:r>
            <a:r>
              <a:rPr lang="en-GB" u="sng" dirty="0">
                <a:solidFill>
                  <a:srgbClr val="00B050"/>
                </a:solidFill>
              </a:rPr>
              <a:t> - English</a:t>
            </a:r>
          </a:p>
          <a:p>
            <a:r>
              <a:rPr lang="en-GB" dirty="0">
                <a:solidFill>
                  <a:srgbClr val="0070C0"/>
                </a:solidFill>
              </a:rPr>
              <a:t>For 5 repetitions</a:t>
            </a:r>
          </a:p>
          <a:p>
            <a:r>
              <a:rPr lang="en-GB" dirty="0">
                <a:solidFill>
                  <a:srgbClr val="0070C0"/>
                </a:solidFill>
              </a:rPr>
              <a:t>{</a:t>
            </a:r>
          </a:p>
          <a:p>
            <a:r>
              <a:rPr lang="en-GB" dirty="0">
                <a:solidFill>
                  <a:srgbClr val="0070C0"/>
                </a:solidFill>
              </a:rPr>
              <a:t>     Draw a cross</a:t>
            </a:r>
          </a:p>
          <a:p>
            <a:r>
              <a:rPr lang="en-GB" dirty="0">
                <a:solidFill>
                  <a:srgbClr val="0070C0"/>
                </a:solidFill>
              </a:rPr>
              <a:t>     Move right a bit</a:t>
            </a:r>
          </a:p>
          <a:p>
            <a:r>
              <a:rPr lang="en-GB" dirty="0">
                <a:solidFill>
                  <a:srgbClr val="0070C0"/>
                </a:solidFill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890" y="189803"/>
            <a:ext cx="1728192" cy="19734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018" y="1635223"/>
            <a:ext cx="684783" cy="10682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80471" y="1840046"/>
            <a:ext cx="1456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Draws a cross</a:t>
            </a:r>
          </a:p>
          <a:p>
            <a:r>
              <a:rPr lang="en-GB" dirty="0"/>
              <a:t>centre at </a:t>
            </a:r>
            <a:r>
              <a:rPr lang="en-GB" dirty="0" err="1"/>
              <a:t>x,y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3427452"/>
            <a:ext cx="3418246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float x=10;</a:t>
            </a:r>
          </a:p>
          <a:p>
            <a:r>
              <a:rPr lang="en-GB" dirty="0"/>
              <a:t>float y=50;</a:t>
            </a:r>
          </a:p>
          <a:p>
            <a:endParaRPr lang="en-GB" dirty="0"/>
          </a:p>
          <a:p>
            <a:r>
              <a:rPr lang="en-GB" dirty="0">
                <a:solidFill>
                  <a:srgbClr val="0070C0"/>
                </a:solidFill>
              </a:rPr>
              <a:t>for(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=0;i&lt;5;i++)</a:t>
            </a:r>
          </a:p>
          <a:p>
            <a:r>
              <a:rPr lang="en-GB" dirty="0">
                <a:solidFill>
                  <a:srgbClr val="0070C0"/>
                </a:solidFill>
              </a:rPr>
              <a:t>{</a:t>
            </a:r>
          </a:p>
          <a:p>
            <a:r>
              <a:rPr lang="en-GB" dirty="0"/>
              <a:t>    line(x-5,y,x+5,y);  </a:t>
            </a:r>
            <a:r>
              <a:rPr lang="en-GB" dirty="0">
                <a:solidFill>
                  <a:srgbClr val="00B050"/>
                </a:solidFill>
              </a:rPr>
              <a:t>// Draw cross</a:t>
            </a:r>
          </a:p>
          <a:p>
            <a:r>
              <a:rPr lang="en-GB" dirty="0"/>
              <a:t>    line(x,y-5,x,y+5);</a:t>
            </a:r>
          </a:p>
          <a:p>
            <a:r>
              <a:rPr lang="en-GB" dirty="0"/>
              <a:t>    </a:t>
            </a:r>
          </a:p>
          <a:p>
            <a:r>
              <a:rPr lang="en-GB" dirty="0">
                <a:solidFill>
                  <a:srgbClr val="0070C0"/>
                </a:solidFill>
              </a:rPr>
              <a:t>    x=x+20;         </a:t>
            </a:r>
            <a:r>
              <a:rPr lang="en-GB" dirty="0">
                <a:solidFill>
                  <a:srgbClr val="00B050"/>
                </a:solidFill>
              </a:rPr>
              <a:t>//move right a bit</a:t>
            </a:r>
          </a:p>
          <a:p>
            <a:r>
              <a:rPr lang="en-GB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0993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You can put one loop inside another</a:t>
            </a:r>
          </a:p>
          <a:p>
            <a:r>
              <a:rPr lang="en-GB" dirty="0"/>
              <a:t>Here I want to draw </a:t>
            </a:r>
            <a:r>
              <a:rPr lang="en-GB" b="1" dirty="0"/>
              <a:t>5</a:t>
            </a:r>
            <a:r>
              <a:rPr lang="en-GB" dirty="0"/>
              <a:t> lines of crosses</a:t>
            </a:r>
          </a:p>
          <a:p>
            <a:r>
              <a:rPr lang="en-GB" dirty="0"/>
              <a:t>Increasing </a:t>
            </a:r>
            <a:r>
              <a:rPr lang="en-GB" dirty="0">
                <a:solidFill>
                  <a:srgbClr val="0070C0"/>
                </a:solidFill>
              </a:rPr>
              <a:t>y</a:t>
            </a:r>
            <a:r>
              <a:rPr lang="en-GB" dirty="0"/>
              <a:t> after each line</a:t>
            </a:r>
          </a:p>
          <a:p>
            <a:pPr lvl="1"/>
            <a:r>
              <a:rPr lang="en-GB" dirty="0"/>
              <a:t> A </a:t>
            </a:r>
            <a:r>
              <a:rPr lang="en-GB" b="1" dirty="0"/>
              <a:t>for</a:t>
            </a:r>
            <a:r>
              <a:rPr lang="en-GB" dirty="0"/>
              <a:t> loop</a:t>
            </a:r>
          </a:p>
          <a:p>
            <a:r>
              <a:rPr lang="en-GB" dirty="0"/>
              <a:t>Each line of crosses consists of 5 crosses</a:t>
            </a:r>
          </a:p>
          <a:p>
            <a:pPr lvl="1"/>
            <a:r>
              <a:rPr lang="en-GB" dirty="0"/>
              <a:t> Another </a:t>
            </a:r>
            <a:r>
              <a:rPr lang="en-GB" b="1" dirty="0"/>
              <a:t>for</a:t>
            </a:r>
            <a:r>
              <a:rPr lang="en-GB" dirty="0"/>
              <a:t> loop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1916832"/>
            <a:ext cx="1428750" cy="1590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2" y="4581128"/>
            <a:ext cx="2373920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u="sng" dirty="0" err="1">
                <a:solidFill>
                  <a:srgbClr val="00B050"/>
                </a:solidFill>
              </a:rPr>
              <a:t>PseudoCode</a:t>
            </a:r>
            <a:r>
              <a:rPr lang="en-GB" u="sng" dirty="0">
                <a:solidFill>
                  <a:srgbClr val="00B050"/>
                </a:solidFill>
              </a:rPr>
              <a:t> - English</a:t>
            </a:r>
          </a:p>
          <a:p>
            <a:r>
              <a:rPr lang="en-GB" dirty="0"/>
              <a:t>For 5 repetitions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rgbClr val="0070C0"/>
                </a:solidFill>
              </a:rPr>
              <a:t>Draw a line of crosses</a:t>
            </a:r>
          </a:p>
          <a:p>
            <a:r>
              <a:rPr lang="en-GB" dirty="0"/>
              <a:t>   Move down a bit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355976" y="3861048"/>
            <a:ext cx="1876476" cy="2862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For 5 repetitions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rgbClr val="0070C0"/>
                </a:solidFill>
              </a:rPr>
              <a:t>For 5 repetitions</a:t>
            </a:r>
          </a:p>
          <a:p>
            <a:r>
              <a:rPr lang="en-GB" dirty="0">
                <a:solidFill>
                  <a:srgbClr val="0070C0"/>
                </a:solidFill>
              </a:rPr>
              <a:t>  {</a:t>
            </a:r>
          </a:p>
          <a:p>
            <a:r>
              <a:rPr lang="en-GB" dirty="0">
                <a:solidFill>
                  <a:srgbClr val="0070C0"/>
                </a:solidFill>
              </a:rPr>
              <a:t>    Draw a cross</a:t>
            </a:r>
          </a:p>
          <a:p>
            <a:r>
              <a:rPr lang="en-GB" dirty="0">
                <a:solidFill>
                  <a:srgbClr val="0070C0"/>
                </a:solidFill>
              </a:rPr>
              <a:t>    Move right a bit</a:t>
            </a:r>
          </a:p>
          <a:p>
            <a:r>
              <a:rPr lang="en-GB" dirty="0">
                <a:solidFill>
                  <a:srgbClr val="0070C0"/>
                </a:solidFill>
              </a:rPr>
              <a:t>  }</a:t>
            </a:r>
          </a:p>
          <a:p>
            <a:r>
              <a:rPr lang="en-GB" dirty="0"/>
              <a:t>  Move down a bit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9" name="Right Arrow 8"/>
          <p:cNvSpPr/>
          <p:nvPr/>
        </p:nvSpPr>
        <p:spPr bwMode="auto">
          <a:xfrm>
            <a:off x="3419872" y="5445224"/>
            <a:ext cx="792088" cy="15156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70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For Loop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347864" y="1587500"/>
            <a:ext cx="5338936" cy="47879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float x=10;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float y=10;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for (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=0;i&lt;5;i++)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</a:t>
            </a:r>
            <a:r>
              <a:rPr lang="en-GB" sz="2000" dirty="0">
                <a:solidFill>
                  <a:srgbClr val="0070C0"/>
                </a:solidFill>
              </a:rPr>
              <a:t>for(</a:t>
            </a:r>
            <a:r>
              <a:rPr lang="en-GB" sz="2000" dirty="0" err="1">
                <a:solidFill>
                  <a:srgbClr val="0070C0"/>
                </a:solidFill>
              </a:rPr>
              <a:t>int</a:t>
            </a:r>
            <a:r>
              <a:rPr lang="en-GB" sz="2000" dirty="0">
                <a:solidFill>
                  <a:srgbClr val="0070C0"/>
                </a:solidFill>
              </a:rPr>
              <a:t> j=0;j&lt;5;j++)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  line(x-5,y,x+5,y);  </a:t>
            </a:r>
            <a:r>
              <a:rPr lang="en-GB" sz="2000" dirty="0">
                <a:solidFill>
                  <a:srgbClr val="00B050"/>
                </a:solidFill>
              </a:rPr>
              <a:t>//draw cross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  line(x,y-5,x,y+5);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  x=x+20;  	</a:t>
            </a:r>
            <a:r>
              <a:rPr lang="en-GB" sz="2000" dirty="0">
                <a:solidFill>
                  <a:srgbClr val="00B050"/>
                </a:solidFill>
              </a:rPr>
              <a:t>//move right a bit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x=10;		</a:t>
            </a:r>
            <a:r>
              <a:rPr lang="en-GB" sz="2000" dirty="0">
                <a:solidFill>
                  <a:srgbClr val="00B050"/>
                </a:solidFill>
              </a:rPr>
              <a:t>//set x back to far left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y=y+20;	</a:t>
            </a:r>
            <a:r>
              <a:rPr lang="en-GB" sz="2000" dirty="0">
                <a:solidFill>
                  <a:srgbClr val="00B050"/>
                </a:solidFill>
              </a:rPr>
              <a:t>//move down a bit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674307"/>
            <a:ext cx="1428750" cy="1590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60" y="1587500"/>
            <a:ext cx="1876476" cy="2862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For 5 repetitions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rgbClr val="0070C0"/>
                </a:solidFill>
              </a:rPr>
              <a:t>For 5 repetitions</a:t>
            </a:r>
          </a:p>
          <a:p>
            <a:r>
              <a:rPr lang="en-GB" dirty="0">
                <a:solidFill>
                  <a:srgbClr val="0070C0"/>
                </a:solidFill>
              </a:rPr>
              <a:t>  {</a:t>
            </a:r>
          </a:p>
          <a:p>
            <a:r>
              <a:rPr lang="en-GB" dirty="0">
                <a:solidFill>
                  <a:srgbClr val="0070C0"/>
                </a:solidFill>
              </a:rPr>
              <a:t>    Draw a cross</a:t>
            </a:r>
          </a:p>
          <a:p>
            <a:r>
              <a:rPr lang="en-GB" dirty="0">
                <a:solidFill>
                  <a:srgbClr val="0070C0"/>
                </a:solidFill>
              </a:rPr>
              <a:t>    Move right a bit</a:t>
            </a:r>
          </a:p>
          <a:p>
            <a:r>
              <a:rPr lang="en-GB" dirty="0">
                <a:solidFill>
                  <a:srgbClr val="0070C0"/>
                </a:solidFill>
              </a:rPr>
              <a:t>  }</a:t>
            </a:r>
          </a:p>
          <a:p>
            <a:r>
              <a:rPr lang="en-GB" dirty="0"/>
              <a:t>  Move down a bit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020272" y="2372330"/>
            <a:ext cx="1876155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Must be different </a:t>
            </a:r>
          </a:p>
          <a:p>
            <a:r>
              <a:rPr lang="en-GB" dirty="0">
                <a:solidFill>
                  <a:srgbClr val="FF0000"/>
                </a:solidFill>
              </a:rPr>
              <a:t>counter variables</a:t>
            </a:r>
          </a:p>
        </p:txBody>
      </p:sp>
    </p:spTree>
    <p:extLst>
      <p:ext uri="{BB962C8B-B14F-4D97-AF65-F5344CB8AC3E}">
        <p14:creationId xmlns:p14="http://schemas.microsoft.com/office/powerpoint/2010/main" val="2950118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Tracing Nested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584354" cy="47879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float x=10;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float y=10;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for (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=0;i&lt;5;i++)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</a:t>
            </a:r>
            <a:r>
              <a:rPr lang="en-GB" sz="2000" dirty="0">
                <a:solidFill>
                  <a:srgbClr val="0070C0"/>
                </a:solidFill>
              </a:rPr>
              <a:t>for(</a:t>
            </a:r>
            <a:r>
              <a:rPr lang="en-GB" sz="2000" dirty="0" err="1">
                <a:solidFill>
                  <a:srgbClr val="0070C0"/>
                </a:solidFill>
              </a:rPr>
              <a:t>int</a:t>
            </a:r>
            <a:r>
              <a:rPr lang="en-GB" sz="2000" dirty="0">
                <a:solidFill>
                  <a:srgbClr val="0070C0"/>
                </a:solidFill>
              </a:rPr>
              <a:t> j=0;j&lt;5;j++)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  line(x-5,y,x+5,y);  </a:t>
            </a:r>
            <a:r>
              <a:rPr lang="en-GB" sz="2000" dirty="0">
                <a:solidFill>
                  <a:srgbClr val="00B050"/>
                </a:solidFill>
              </a:rPr>
              <a:t>//draw cross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  line(x,y-5,x,y+5);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  x=x+20;  	</a:t>
            </a:r>
            <a:r>
              <a:rPr lang="en-GB" sz="2000" dirty="0">
                <a:solidFill>
                  <a:srgbClr val="00B050"/>
                </a:solidFill>
              </a:rPr>
              <a:t>//move right a bit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x=10;		</a:t>
            </a:r>
            <a:r>
              <a:rPr lang="en-GB" sz="2000" dirty="0">
                <a:solidFill>
                  <a:srgbClr val="00B050"/>
                </a:solidFill>
              </a:rPr>
              <a:t>//set x back to far left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y=y+20;	</a:t>
            </a:r>
            <a:r>
              <a:rPr lang="en-GB" sz="2000" dirty="0">
                <a:solidFill>
                  <a:srgbClr val="00B050"/>
                </a:solidFill>
              </a:rPr>
              <a:t>//move down a bit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}</a:t>
            </a:r>
          </a:p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5357437" y="1916832"/>
            <a:ext cx="857224" cy="857256"/>
            <a:chOff x="5857884" y="2643182"/>
            <a:chExt cx="857224" cy="857256"/>
          </a:xfrm>
        </p:grpSpPr>
        <p:sp>
          <p:nvSpPr>
            <p:cNvPr id="9" name="Cube 8"/>
            <p:cNvSpPr/>
            <p:nvPr/>
          </p:nvSpPr>
          <p:spPr>
            <a:xfrm>
              <a:off x="5857884" y="2643182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00760" y="30003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0</a:t>
              </a:r>
              <a:endParaRPr lang="en-US" sz="24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72526" y="25894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371062" y="3095250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384888" y="3113264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373963" y="3092877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364682" y="3110891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374206" y="2926488"/>
            <a:ext cx="857224" cy="857256"/>
            <a:chOff x="5857884" y="2643182"/>
            <a:chExt cx="857224" cy="857256"/>
          </a:xfrm>
        </p:grpSpPr>
        <p:sp>
          <p:nvSpPr>
            <p:cNvPr id="27" name="Cube 26"/>
            <p:cNvSpPr/>
            <p:nvPr/>
          </p:nvSpPr>
          <p:spPr>
            <a:xfrm>
              <a:off x="5857884" y="2643182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00760" y="30003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0</a:t>
              </a:r>
              <a:endParaRPr lang="en-US" sz="24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103312" y="351451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6523462" y="3247650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6537288" y="3265664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526363" y="3245277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6517082" y="3263291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  <a:endParaRPr lang="en-US" sz="24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510" y="3960676"/>
            <a:ext cx="404870" cy="63159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380" y="3960676"/>
            <a:ext cx="404870" cy="63159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250" y="3950133"/>
            <a:ext cx="404870" cy="63159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120" y="3950132"/>
            <a:ext cx="404870" cy="6315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18" y="3950131"/>
            <a:ext cx="404870" cy="63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52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6674321" cy="4787900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Repetition of commands</a:t>
            </a:r>
          </a:p>
          <a:p>
            <a:r>
              <a:rPr lang="en-GB" sz="2000" dirty="0"/>
              <a:t>Boolean test (expression) – true/false</a:t>
            </a:r>
          </a:p>
          <a:p>
            <a:endParaRPr lang="en-GB" sz="2000" dirty="0"/>
          </a:p>
          <a:p>
            <a:r>
              <a:rPr lang="en-GB" sz="2000" dirty="0"/>
              <a:t>For Loop – determinate Loop</a:t>
            </a:r>
          </a:p>
          <a:p>
            <a:pPr lvl="1"/>
            <a:r>
              <a:rPr lang="en-GB" sz="1600" dirty="0"/>
              <a:t> Repeats a set of commands a specific number of times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Pseudocode – problem step written in English</a:t>
            </a:r>
          </a:p>
          <a:p>
            <a:pPr lvl="1"/>
            <a:r>
              <a:rPr lang="en-GB" sz="1600" dirty="0"/>
              <a:t> Help to design/write code</a:t>
            </a:r>
          </a:p>
          <a:p>
            <a:pPr lvl="1"/>
            <a:r>
              <a:rPr lang="en-GB" sz="1600" dirty="0"/>
              <a:t> Solve problems</a:t>
            </a:r>
          </a:p>
          <a:p>
            <a:pPr lvl="1"/>
            <a:endParaRPr lang="en-GB" sz="1600" dirty="0"/>
          </a:p>
          <a:p>
            <a:r>
              <a:rPr lang="en-GB" sz="2000" dirty="0"/>
              <a:t>While loop – Indeterminate Loop</a:t>
            </a:r>
          </a:p>
          <a:p>
            <a:pPr lvl="1"/>
            <a:r>
              <a:rPr lang="en-GB" sz="1600" dirty="0"/>
              <a:t> Repeats while a test is true</a:t>
            </a:r>
          </a:p>
          <a:p>
            <a:pPr lvl="1"/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5445224"/>
            <a:ext cx="188455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We’ll use </a:t>
            </a:r>
            <a:r>
              <a:rPr lang="en-GB" b="1" dirty="0">
                <a:solidFill>
                  <a:srgbClr val="0070C0"/>
                </a:solidFill>
              </a:rPr>
              <a:t>while</a:t>
            </a:r>
            <a:endParaRPr lang="en-GB" dirty="0"/>
          </a:p>
          <a:p>
            <a:r>
              <a:rPr lang="en-GB" dirty="0"/>
              <a:t>later in the course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157" y="2204864"/>
            <a:ext cx="2551868" cy="155113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Tracing Nested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584354" cy="47879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float x=10;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float y=10;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for (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=0;i&lt;5;i++)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</a:t>
            </a:r>
            <a:r>
              <a:rPr lang="en-GB" sz="2000" dirty="0">
                <a:solidFill>
                  <a:srgbClr val="0070C0"/>
                </a:solidFill>
              </a:rPr>
              <a:t>for(</a:t>
            </a:r>
            <a:r>
              <a:rPr lang="en-GB" sz="2000" dirty="0" err="1">
                <a:solidFill>
                  <a:srgbClr val="0070C0"/>
                </a:solidFill>
              </a:rPr>
              <a:t>int</a:t>
            </a:r>
            <a:r>
              <a:rPr lang="en-GB" sz="2000" dirty="0">
                <a:solidFill>
                  <a:srgbClr val="0070C0"/>
                </a:solidFill>
              </a:rPr>
              <a:t> j=0;j&lt;5;j++)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  line(x-5,y,x+5,y);  </a:t>
            </a:r>
            <a:r>
              <a:rPr lang="en-GB" sz="2000" dirty="0">
                <a:solidFill>
                  <a:srgbClr val="00B050"/>
                </a:solidFill>
              </a:rPr>
              <a:t>//draw cross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  line(x,y-5,x,y+5);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  x=x+20;  	</a:t>
            </a:r>
            <a:r>
              <a:rPr lang="en-GB" sz="2000" dirty="0">
                <a:solidFill>
                  <a:srgbClr val="00B050"/>
                </a:solidFill>
              </a:rPr>
              <a:t>//move right a bit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x=10;		</a:t>
            </a:r>
            <a:r>
              <a:rPr lang="en-GB" sz="2000" dirty="0">
                <a:solidFill>
                  <a:srgbClr val="00B050"/>
                </a:solidFill>
              </a:rPr>
              <a:t>//set x back to far left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y=y+20;	</a:t>
            </a:r>
            <a:r>
              <a:rPr lang="en-GB" sz="2000" dirty="0">
                <a:solidFill>
                  <a:srgbClr val="00B050"/>
                </a:solidFill>
              </a:rPr>
              <a:t>//move down a bit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}</a:t>
            </a:r>
          </a:p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5357437" y="1916832"/>
            <a:ext cx="857224" cy="857256"/>
            <a:chOff x="5857884" y="2643182"/>
            <a:chExt cx="857224" cy="857256"/>
          </a:xfrm>
        </p:grpSpPr>
        <p:sp>
          <p:nvSpPr>
            <p:cNvPr id="9" name="Cube 8"/>
            <p:cNvSpPr/>
            <p:nvPr/>
          </p:nvSpPr>
          <p:spPr>
            <a:xfrm>
              <a:off x="5857884" y="2643182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00760" y="30003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1</a:t>
              </a:r>
              <a:endParaRPr lang="en-US" sz="24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72526" y="25894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371062" y="3095250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384888" y="3113264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373963" y="3092877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364682" y="3110891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374206" y="2926488"/>
            <a:ext cx="857224" cy="857256"/>
            <a:chOff x="5857884" y="2643182"/>
            <a:chExt cx="857224" cy="857256"/>
          </a:xfrm>
        </p:grpSpPr>
        <p:sp>
          <p:nvSpPr>
            <p:cNvPr id="27" name="Cube 26"/>
            <p:cNvSpPr/>
            <p:nvPr/>
          </p:nvSpPr>
          <p:spPr>
            <a:xfrm>
              <a:off x="5857884" y="2643182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00760" y="30003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0</a:t>
              </a:r>
              <a:endParaRPr lang="en-US" sz="24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103312" y="351451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6523462" y="3247650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6537288" y="3265664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526363" y="3245277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6517082" y="3263291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  <a:endParaRPr lang="en-US" sz="24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138" y="4779552"/>
            <a:ext cx="404870" cy="63159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008" y="4779552"/>
            <a:ext cx="404870" cy="63159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878" y="4769009"/>
            <a:ext cx="404870" cy="63159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748" y="4769008"/>
            <a:ext cx="404870" cy="6315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446" y="4769007"/>
            <a:ext cx="404870" cy="6315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905" y="4152469"/>
            <a:ext cx="404870" cy="63159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775" y="4152469"/>
            <a:ext cx="404870" cy="63159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645" y="4141926"/>
            <a:ext cx="404870" cy="63159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515" y="4141925"/>
            <a:ext cx="404870" cy="6315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213" y="4141924"/>
            <a:ext cx="404870" cy="63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56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Tidy up - Refactor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E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Refactor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– </a:t>
            </a:r>
            <a:r>
              <a:rPr lang="es-E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tidy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up </a:t>
            </a:r>
            <a:r>
              <a:rPr lang="es-E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the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code</a:t>
            </a:r>
            <a:endParaRPr lang="es-ES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Use x and y as </a:t>
            </a:r>
            <a:r>
              <a:rPr lang="es-E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counters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within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for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loops</a:t>
            </a:r>
            <a:endParaRPr lang="es-ES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s-ES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s-ES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for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(</a:t>
            </a:r>
            <a:r>
              <a:rPr lang="es-E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int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>
                <a:solidFill>
                  <a:srgbClr val="0070C0"/>
                </a:solidFill>
              </a:rPr>
              <a:t>y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=10; </a:t>
            </a:r>
            <a:r>
              <a:rPr lang="es-ES" dirty="0">
                <a:solidFill>
                  <a:srgbClr val="0070C0"/>
                </a:solidFill>
              </a:rPr>
              <a:t>y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&lt;100; </a:t>
            </a:r>
            <a:r>
              <a:rPr lang="es-ES" dirty="0">
                <a:solidFill>
                  <a:srgbClr val="0070C0"/>
                </a:solidFill>
              </a:rPr>
              <a:t>y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=</a:t>
            </a:r>
            <a:r>
              <a:rPr lang="es-ES" dirty="0">
                <a:solidFill>
                  <a:srgbClr val="0070C0"/>
                </a:solidFill>
              </a:rPr>
              <a:t>y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+20)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</a:t>
            </a:r>
            <a:r>
              <a:rPr lang="es-E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for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</a:t>
            </a:r>
            <a:r>
              <a:rPr lang="es-E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int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>
                <a:solidFill>
                  <a:srgbClr val="FF0000"/>
                </a:solidFill>
              </a:rPr>
              <a:t>x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=10; </a:t>
            </a:r>
            <a:r>
              <a:rPr lang="es-ES" dirty="0">
                <a:solidFill>
                  <a:srgbClr val="FF0000"/>
                </a:solidFill>
              </a:rPr>
              <a:t>x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&lt;100; </a:t>
            </a:r>
            <a:r>
              <a:rPr lang="es-ES" dirty="0">
                <a:solidFill>
                  <a:srgbClr val="FF0000"/>
                </a:solidFill>
              </a:rPr>
              <a:t>x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=</a:t>
            </a:r>
            <a:r>
              <a:rPr lang="es-ES" dirty="0">
                <a:solidFill>
                  <a:srgbClr val="FF0000"/>
                </a:solidFill>
              </a:rPr>
              <a:t>x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+20)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line(</a:t>
            </a:r>
            <a:r>
              <a:rPr lang="es-ES" dirty="0">
                <a:solidFill>
                  <a:srgbClr val="FF0000"/>
                </a:solidFill>
              </a:rPr>
              <a:t>x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-5, </a:t>
            </a:r>
            <a:r>
              <a:rPr lang="es-ES" dirty="0">
                <a:solidFill>
                  <a:srgbClr val="0070C0"/>
                </a:solidFill>
              </a:rPr>
              <a:t>y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, </a:t>
            </a:r>
            <a:r>
              <a:rPr lang="es-ES" dirty="0">
                <a:solidFill>
                  <a:srgbClr val="FF0000"/>
                </a:solidFill>
              </a:rPr>
              <a:t>x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+5, </a:t>
            </a:r>
            <a:r>
              <a:rPr lang="es-ES" dirty="0">
                <a:solidFill>
                  <a:srgbClr val="0070C0"/>
                </a:solidFill>
              </a:rPr>
              <a:t>y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); </a:t>
            </a:r>
            <a:r>
              <a:rPr lang="en-GB" dirty="0">
                <a:solidFill>
                  <a:srgbClr val="00B050"/>
                </a:solidFill>
              </a:rPr>
              <a:t>//draw cross</a:t>
            </a:r>
            <a:endParaRPr lang="es-ES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line(</a:t>
            </a:r>
            <a:r>
              <a:rPr lang="es-ES" dirty="0">
                <a:solidFill>
                  <a:srgbClr val="FF0000"/>
                </a:solidFill>
              </a:rPr>
              <a:t>x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,</a:t>
            </a:r>
            <a:r>
              <a:rPr lang="es-ES" dirty="0">
                <a:solidFill>
                  <a:srgbClr val="0070C0"/>
                </a:solidFill>
              </a:rPr>
              <a:t>y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-5,</a:t>
            </a:r>
            <a:r>
              <a:rPr lang="es-ES" dirty="0">
                <a:solidFill>
                  <a:srgbClr val="FF0000"/>
                </a:solidFill>
              </a:rPr>
              <a:t>x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,</a:t>
            </a:r>
            <a:r>
              <a:rPr lang="es-ES" dirty="0">
                <a:solidFill>
                  <a:srgbClr val="0070C0"/>
                </a:solidFill>
              </a:rPr>
              <a:t>y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+5);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0152" y="3068960"/>
            <a:ext cx="299883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same result, fewer variables,</a:t>
            </a:r>
          </a:p>
          <a:p>
            <a:r>
              <a:rPr lang="en-GB" dirty="0"/>
              <a:t>easier to understand the code</a:t>
            </a:r>
          </a:p>
        </p:txBody>
      </p:sp>
    </p:spTree>
    <p:extLst>
      <p:ext uri="{BB962C8B-B14F-4D97-AF65-F5344CB8AC3E}">
        <p14:creationId xmlns:p14="http://schemas.microsoft.com/office/powerpoint/2010/main" val="902056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: Run time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Infinite loop – goes forever</a:t>
            </a:r>
          </a:p>
          <a:p>
            <a:r>
              <a:rPr lang="en-GB" dirty="0">
                <a:solidFill>
                  <a:srgbClr val="FF0000"/>
                </a:solidFill>
              </a:rPr>
              <a:t>Why?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b="1" dirty="0"/>
              <a:t>&gt;=</a:t>
            </a:r>
            <a:r>
              <a:rPr lang="en-GB" dirty="0"/>
              <a:t>0;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r>
              <a:rPr lang="en-GB" dirty="0" err="1"/>
              <a:t>i</a:t>
            </a:r>
            <a:r>
              <a:rPr lang="en-GB" dirty="0"/>
              <a:t> is ALWAYS 0  or greater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 != 10; </a:t>
            </a:r>
            <a:r>
              <a:rPr lang="en-GB" dirty="0" err="1"/>
              <a:t>i</a:t>
            </a:r>
            <a:r>
              <a:rPr lang="en-GB" dirty="0"/>
              <a:t>=i+3)  </a:t>
            </a:r>
            <a:r>
              <a:rPr lang="en-GB" dirty="0">
                <a:solidFill>
                  <a:srgbClr val="00B050"/>
                </a:solidFill>
              </a:rPr>
              <a:t>//</a:t>
            </a:r>
            <a:r>
              <a:rPr lang="en-GB" dirty="0" err="1">
                <a:solidFill>
                  <a:srgbClr val="00B050"/>
                </a:solidFill>
              </a:rPr>
              <a:t>i</a:t>
            </a:r>
            <a:r>
              <a:rPr lang="en-GB" dirty="0">
                <a:solidFill>
                  <a:srgbClr val="00B050"/>
                </a:solidFill>
              </a:rPr>
              <a:t> not equal to 10  </a:t>
            </a:r>
          </a:p>
          <a:p>
            <a:r>
              <a:rPr lang="en-GB" dirty="0" err="1"/>
              <a:t>i</a:t>
            </a:r>
            <a:r>
              <a:rPr lang="en-GB" dirty="0"/>
              <a:t> NEVER contains a 10</a:t>
            </a:r>
          </a:p>
          <a:p>
            <a:endParaRPr lang="en-GB" dirty="0"/>
          </a:p>
          <a:p>
            <a:r>
              <a:rPr lang="en-GB" dirty="0"/>
              <a:t>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 &lt; 10; </a:t>
            </a:r>
            <a:r>
              <a:rPr lang="en-GB" dirty="0" err="1"/>
              <a:t>i</a:t>
            </a:r>
            <a:r>
              <a:rPr lang="en-GB" dirty="0"/>
              <a:t>++);   </a:t>
            </a:r>
          </a:p>
          <a:p>
            <a:pPr marL="0" indent="0">
              <a:buNone/>
            </a:pPr>
            <a:r>
              <a:rPr lang="en-GB" dirty="0"/>
              <a:t>   {   point( x+(</a:t>
            </a:r>
            <a:r>
              <a:rPr lang="en-GB" dirty="0" err="1"/>
              <a:t>i</a:t>
            </a:r>
            <a:r>
              <a:rPr lang="en-GB" dirty="0"/>
              <a:t>*10), 50);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24387" y="5661248"/>
            <a:ext cx="190539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how many points?</a:t>
            </a:r>
          </a:p>
        </p:txBody>
      </p:sp>
    </p:spTree>
    <p:extLst>
      <p:ext uri="{BB962C8B-B14F-4D97-AF65-F5344CB8AC3E}">
        <p14:creationId xmlns:p14="http://schemas.microsoft.com/office/powerpoint/2010/main" val="2827228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2FF8-515D-F0E5-4CC9-B37CC00D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 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6F702-54FB-D633-F7FA-E3CD7A9348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Exercise 3, B &amp; 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289947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4963-BF8B-4640-B8E5-388DA5D0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B763-2D4A-4D8A-B29D-0FD49FA66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298057" cy="4787900"/>
          </a:xfrm>
        </p:spPr>
        <p:txBody>
          <a:bodyPr/>
          <a:lstStyle/>
          <a:p>
            <a:r>
              <a:rPr lang="en-GB" dirty="0"/>
              <a:t>Design (together)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 a dumbbell, 2 ellipses and a line from each centre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 a column, 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 3 columns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Code your solution (Exercise 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EE42C-BEB5-4A32-AB61-6C282B8458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587500"/>
            <a:ext cx="2484239" cy="328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2528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F820-5186-36F2-DCD2-33048AA1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D6FC4-5285-5E97-7D88-57A6516583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Exercise 4 – all parts</a:t>
            </a:r>
          </a:p>
        </p:txBody>
      </p:sp>
    </p:spTree>
    <p:extLst>
      <p:ext uri="{BB962C8B-B14F-4D97-AF65-F5344CB8AC3E}">
        <p14:creationId xmlns:p14="http://schemas.microsoft.com/office/powerpoint/2010/main" val="239997972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5F60-0071-441C-83D1-0CE92831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DD379-D92D-4207-B692-1D83BEB30E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Boolean expressions : TRUE,  FALSE</a:t>
            </a:r>
          </a:p>
          <a:p>
            <a:r>
              <a:rPr lang="en-GB" dirty="0"/>
              <a:t>AND - &amp;&amp;</a:t>
            </a:r>
          </a:p>
          <a:p>
            <a:r>
              <a:rPr lang="en-GB" dirty="0"/>
              <a:t>OR - ||</a:t>
            </a:r>
          </a:p>
          <a:p>
            <a:r>
              <a:rPr lang="en-GB" dirty="0"/>
              <a:t>NOT - !</a:t>
            </a:r>
          </a:p>
          <a:p>
            <a:endParaRPr lang="en-GB" dirty="0"/>
          </a:p>
          <a:p>
            <a:r>
              <a:rPr lang="en-GB" dirty="0"/>
              <a:t>Conditionals  : if(  )  else if(  ) else if( )   else</a:t>
            </a:r>
          </a:p>
          <a:p>
            <a:r>
              <a:rPr lang="en-GB" dirty="0"/>
              <a:t>While loop : repeat code block while expression is true</a:t>
            </a:r>
          </a:p>
          <a:p>
            <a:r>
              <a:rPr lang="en-GB" dirty="0"/>
              <a:t>For loop : repeat </a:t>
            </a:r>
            <a:r>
              <a:rPr lang="en-GB"/>
              <a:t>code block </a:t>
            </a:r>
            <a:r>
              <a:rPr lang="en-GB" dirty="0"/>
              <a:t>a specific number of times</a:t>
            </a:r>
          </a:p>
        </p:txBody>
      </p:sp>
    </p:spTree>
    <p:extLst>
      <p:ext uri="{BB962C8B-B14F-4D97-AF65-F5344CB8AC3E}">
        <p14:creationId xmlns:p14="http://schemas.microsoft.com/office/powerpoint/2010/main" val="285319465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5DDF-9EA7-4244-9BE4-57052B4D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Revision : Boolean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A680F-E2B2-4B76-BA55-A12A2120D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587" y="1417638"/>
            <a:ext cx="8124825" cy="4953000"/>
          </a:xfrm>
        </p:spPr>
        <p:txBody>
          <a:bodyPr/>
          <a:lstStyle/>
          <a:p>
            <a:r>
              <a:rPr lang="en-GB" dirty="0"/>
              <a:t>Expression which is : </a:t>
            </a: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r>
              <a:rPr lang="en-GB" dirty="0"/>
              <a:t>Used to test something, e.g. compare two values,   </a:t>
            </a:r>
            <a:r>
              <a:rPr lang="en-GB" sz="2000" b="1" dirty="0"/>
              <a:t>x </a:t>
            </a:r>
            <a:r>
              <a:rPr lang="en-GB" sz="2000" dirty="0"/>
              <a:t>== </a:t>
            </a:r>
            <a:r>
              <a:rPr lang="en-GB" sz="2000" b="1" dirty="0"/>
              <a:t>50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dirty="0"/>
              <a:t>Syntax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Can be combined with Boolean AND, OR, NOT etc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54B653-DCED-4CA3-BFB4-33C8CC84C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81494"/>
              </p:ext>
            </p:extLst>
          </p:nvPr>
        </p:nvGraphicFramePr>
        <p:xfrm>
          <a:off x="1547664" y="2852936"/>
          <a:ext cx="7041012" cy="200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175">
                  <a:extLst>
                    <a:ext uri="{9D8B030D-6E8A-4147-A177-3AD203B41FA5}">
                      <a16:colId xmlns:a16="http://schemas.microsoft.com/office/drawing/2014/main" val="3191658694"/>
                    </a:ext>
                  </a:extLst>
                </a:gridCol>
                <a:gridCol w="2377190">
                  <a:extLst>
                    <a:ext uri="{9D8B030D-6E8A-4147-A177-3AD203B41FA5}">
                      <a16:colId xmlns:a16="http://schemas.microsoft.com/office/drawing/2014/main" val="840376300"/>
                    </a:ext>
                  </a:extLst>
                </a:gridCol>
                <a:gridCol w="3788647">
                  <a:extLst>
                    <a:ext uri="{9D8B030D-6E8A-4147-A177-3AD203B41FA5}">
                      <a16:colId xmlns:a16="http://schemas.microsoft.com/office/drawing/2014/main" val="4000009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a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Value in 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 equal to value in 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if (x == 20)       if (x1 == x2)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71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Value in 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smaller than 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if (x &lt; 0)             if (x1 &lt; x2)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1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Value in 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greater than 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if (y &gt; height)     if (y1 &gt; y2)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447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 &lt;=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smaller than or equal to 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if (y&lt;=0)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71646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 &gt;=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greater than or equal to 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25511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not equal to 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52657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701DD1-EDA1-4777-80EC-2CAD89843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90777"/>
              </p:ext>
            </p:extLst>
          </p:nvPr>
        </p:nvGraphicFramePr>
        <p:xfrm>
          <a:off x="4139952" y="5494178"/>
          <a:ext cx="1912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4">
                  <a:extLst>
                    <a:ext uri="{9D8B030D-6E8A-4147-A177-3AD203B41FA5}">
                      <a16:colId xmlns:a16="http://schemas.microsoft.com/office/drawing/2014/main" val="423203596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32985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 &amp;&amp;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0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||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97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253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7270D1-6A54-4158-A17D-BBC268269D48}"/>
              </a:ext>
            </a:extLst>
          </p:cNvPr>
          <p:cNvSpPr txBox="1"/>
          <p:nvPr/>
        </p:nvSpPr>
        <p:spPr>
          <a:xfrm flipH="1">
            <a:off x="2699792" y="249875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2C7D8B-628F-49AA-A472-A8B2BB440315}"/>
              </a:ext>
            </a:extLst>
          </p:cNvPr>
          <p:cNvSpPr txBox="1"/>
          <p:nvPr/>
        </p:nvSpPr>
        <p:spPr>
          <a:xfrm flipH="1">
            <a:off x="5404552" y="251789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914311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Want to draw concentric circles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size=50;</a:t>
            </a:r>
          </a:p>
          <a:p>
            <a:pPr marL="0" indent="0">
              <a:buNone/>
            </a:pPr>
            <a:r>
              <a:rPr lang="en-GB" dirty="0"/>
              <a:t>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&lt;10;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ellipse(50,50, </a:t>
            </a:r>
            <a:r>
              <a:rPr lang="en-GB" dirty="0" err="1"/>
              <a:t>size,size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  size=size-5;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3" y="1587500"/>
            <a:ext cx="2332056" cy="259635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951113" y="4725144"/>
            <a:ext cx="3888432" cy="195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60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Note : </a:t>
            </a:r>
            <a:r>
              <a:rPr lang="en-GB" sz="2600" b="1" dirty="0">
                <a:solidFill>
                  <a:schemeClr val="bg2">
                    <a:lumMod val="65000"/>
                    <a:lumOff val="35000"/>
                  </a:schemeClr>
                </a:solidFill>
              </a:rPr>
              <a:t>for</a:t>
            </a:r>
            <a:r>
              <a:rPr lang="en-GB" sz="260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 loop uses braces  </a:t>
            </a:r>
            <a:r>
              <a:rPr lang="en-GB" sz="2600" dirty="0">
                <a:solidFill>
                  <a:srgbClr val="FF0000"/>
                </a:solidFill>
              </a:rPr>
              <a:t>{ }</a:t>
            </a:r>
            <a:r>
              <a:rPr lang="en-GB" sz="2600" dirty="0">
                <a:solidFill>
                  <a:schemeClr val="bg2"/>
                </a:solidFill>
              </a:rPr>
              <a:t>,</a:t>
            </a:r>
            <a:r>
              <a:rPr lang="en-GB" sz="2600" dirty="0">
                <a:solidFill>
                  <a:srgbClr val="FF0000"/>
                </a:solidFill>
              </a:rPr>
              <a:t> </a:t>
            </a:r>
            <a:r>
              <a:rPr lang="en-GB" sz="2600" dirty="0">
                <a:solidFill>
                  <a:schemeClr val="bg2"/>
                </a:solidFill>
              </a:rPr>
              <a:t>not a “;”</a:t>
            </a:r>
          </a:p>
          <a:p>
            <a:pPr marL="0" indent="0">
              <a:buFont typeface="Arial" pitchFamily="34" charset="0"/>
              <a:buNone/>
            </a:pPr>
            <a:r>
              <a:rPr lang="en-GB" sz="2600" dirty="0">
                <a:solidFill>
                  <a:schemeClr val="bg2"/>
                </a:solidFill>
              </a:rPr>
              <a:t>commands inside are repeated </a:t>
            </a:r>
          </a:p>
        </p:txBody>
      </p:sp>
    </p:spTree>
    <p:extLst>
      <p:ext uri="{BB962C8B-B14F-4D97-AF65-F5344CB8AC3E}">
        <p14:creationId xmlns:p14="http://schemas.microsoft.com/office/powerpoint/2010/main" val="22764029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: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for( 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=0 </a:t>
            </a:r>
            <a:r>
              <a:rPr lang="en-GB" dirty="0"/>
              <a:t>; 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&lt;10</a:t>
            </a:r>
            <a:r>
              <a:rPr lang="en-GB" dirty="0"/>
              <a:t> ; </a:t>
            </a:r>
            <a:r>
              <a:rPr lang="en-GB" dirty="0" err="1">
                <a:solidFill>
                  <a:srgbClr val="00B050"/>
                </a:solidFill>
              </a:rPr>
              <a:t>i</a:t>
            </a:r>
            <a:r>
              <a:rPr lang="en-GB" dirty="0">
                <a:solidFill>
                  <a:srgbClr val="00B050"/>
                </a:solidFill>
              </a:rPr>
              <a:t>++ 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Always use a variable – typically a counter 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For – 3 parts, divided by ‘</a:t>
            </a:r>
            <a:r>
              <a:rPr lang="en-GB" b="1" dirty="0">
                <a:solidFill>
                  <a:srgbClr val="0070C0"/>
                </a:solidFill>
              </a:rPr>
              <a:t>;</a:t>
            </a:r>
            <a:r>
              <a:rPr lang="en-GB" dirty="0"/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= 0   </a:t>
            </a:r>
            <a:r>
              <a:rPr lang="en-GB" dirty="0"/>
              <a:t>	variable starting value(s)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b="1" dirty="0" err="1">
                <a:solidFill>
                  <a:srgbClr val="0070C0"/>
                </a:solidFill>
              </a:rPr>
              <a:t>i</a:t>
            </a:r>
            <a:r>
              <a:rPr lang="en-GB" dirty="0"/>
              <a:t>  is a counter with an initial value of </a:t>
            </a:r>
            <a:r>
              <a:rPr lang="en-GB" b="1" dirty="0">
                <a:solidFill>
                  <a:srgbClr val="0070C0"/>
                </a:solidFill>
              </a:rPr>
              <a:t>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&lt;10</a:t>
            </a:r>
            <a:r>
              <a:rPr lang="en-GB" dirty="0"/>
              <a:t> 	end condition – keep going while </a:t>
            </a:r>
            <a:r>
              <a:rPr lang="en-GB" b="1" dirty="0"/>
              <a:t>true</a:t>
            </a:r>
          </a:p>
          <a:p>
            <a:pPr marL="857250" lvl="2" indent="-457200"/>
            <a:r>
              <a:rPr lang="en-GB" dirty="0"/>
              <a:t>If value in</a:t>
            </a:r>
            <a:r>
              <a:rPr lang="en-GB" b="1" dirty="0">
                <a:solidFill>
                  <a:srgbClr val="0070C0"/>
                </a:solidFill>
              </a:rPr>
              <a:t> </a:t>
            </a:r>
            <a:r>
              <a:rPr lang="en-GB" b="1" dirty="0" err="1">
                <a:solidFill>
                  <a:srgbClr val="0070C0"/>
                </a:solidFill>
              </a:rPr>
              <a:t>i</a:t>
            </a:r>
            <a:r>
              <a:rPr lang="en-GB" b="1" dirty="0">
                <a:solidFill>
                  <a:srgbClr val="0070C0"/>
                </a:solidFill>
              </a:rPr>
              <a:t> </a:t>
            </a:r>
            <a:r>
              <a:rPr lang="en-GB" dirty="0"/>
              <a:t>is less than </a:t>
            </a:r>
            <a:r>
              <a:rPr lang="en-GB" b="1" dirty="0">
                <a:solidFill>
                  <a:srgbClr val="0070C0"/>
                </a:solidFill>
              </a:rPr>
              <a:t>10</a:t>
            </a:r>
            <a:r>
              <a:rPr lang="en-GB" dirty="0"/>
              <a:t> keep going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>
                <a:solidFill>
                  <a:srgbClr val="00B050"/>
                </a:solidFill>
              </a:rPr>
              <a:t>i</a:t>
            </a:r>
            <a:r>
              <a:rPr lang="en-GB" dirty="0">
                <a:solidFill>
                  <a:srgbClr val="00B050"/>
                </a:solidFill>
              </a:rPr>
              <a:t>++ </a:t>
            </a:r>
            <a:r>
              <a:rPr lang="en-GB" dirty="0"/>
              <a:t>		Do this each time around the loop</a:t>
            </a:r>
          </a:p>
          <a:p>
            <a:pPr marL="857250" lvl="2" indent="-457200"/>
            <a:r>
              <a:rPr lang="en-GB" dirty="0"/>
              <a:t>Add 1 to value in 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/>
              <a:t>	(increment)</a:t>
            </a:r>
          </a:p>
          <a:p>
            <a:pPr marL="857250" lvl="2" indent="-457200"/>
            <a:r>
              <a:rPr lang="en-GB" dirty="0"/>
              <a:t>could also be written 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=i+1</a:t>
            </a:r>
          </a:p>
        </p:txBody>
      </p:sp>
      <p:pic>
        <p:nvPicPr>
          <p:cNvPr id="5" name="Picture 2" descr="http://www.rff.com/flowchart_structure_for_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420888"/>
            <a:ext cx="1656184" cy="346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4185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</a:t>
            </a:r>
            <a:r>
              <a:rPr lang="en-GB" baseline="30000" dirty="0"/>
              <a:t>st</a:t>
            </a:r>
            <a:r>
              <a:rPr lang="en-GB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drawing concentric circles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 (paste code, run in debug)</a:t>
            </a:r>
          </a:p>
          <a:p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int</a:t>
            </a:r>
            <a:r>
              <a:rPr lang="en-GB" dirty="0"/>
              <a:t> size=50;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&lt;10;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ellipse(50,50,size,size);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size=size-5;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}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5796136" y="3501008"/>
            <a:ext cx="1800200" cy="1728192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477553" y="1686998"/>
            <a:ext cx="976007" cy="1286949"/>
            <a:chOff x="7477553" y="1686998"/>
            <a:chExt cx="976007" cy="1286949"/>
          </a:xfrm>
        </p:grpSpPr>
        <p:sp>
          <p:nvSpPr>
            <p:cNvPr id="8" name="Cube 7"/>
            <p:cNvSpPr/>
            <p:nvPr/>
          </p:nvSpPr>
          <p:spPr>
            <a:xfrm>
              <a:off x="7596336" y="1686998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77553" y="2604615"/>
              <a:ext cx="52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size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14528" y="202783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50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37393" y="1686998"/>
            <a:ext cx="976007" cy="1211784"/>
            <a:chOff x="6037393" y="1686998"/>
            <a:chExt cx="976007" cy="1211784"/>
          </a:xfrm>
        </p:grpSpPr>
        <p:sp>
          <p:nvSpPr>
            <p:cNvPr id="7" name="Cube 6"/>
            <p:cNvSpPr/>
            <p:nvPr/>
          </p:nvSpPr>
          <p:spPr>
            <a:xfrm>
              <a:off x="6156176" y="1686998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7393" y="252945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i</a:t>
              </a:r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5567" y="20278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57920" y="1294967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=i+1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42210" y="2050529"/>
            <a:ext cx="3016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87322" y="1257305"/>
            <a:ext cx="117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size=size-5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14528" y="2052491"/>
            <a:ext cx="4187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45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563888" y="3074888"/>
            <a:ext cx="749716" cy="1794272"/>
            <a:chOff x="3563888" y="3074888"/>
            <a:chExt cx="749716" cy="1794272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V="1">
              <a:off x="4313604" y="3299296"/>
              <a:ext cx="0" cy="12098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V="1">
              <a:off x="3563888" y="4581128"/>
              <a:ext cx="720080" cy="28803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 flipV="1">
              <a:off x="3779912" y="3074888"/>
              <a:ext cx="455799" cy="22440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31934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8" grpId="0" animBg="1"/>
      <p:bldP spid="19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</a:t>
            </a:r>
            <a:r>
              <a:rPr lang="en-GB" baseline="30000" dirty="0"/>
              <a:t>nd</a:t>
            </a:r>
            <a:r>
              <a:rPr lang="en-GB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drawing concentric circles</a:t>
            </a:r>
          </a:p>
          <a:p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int</a:t>
            </a:r>
            <a:r>
              <a:rPr lang="en-GB" dirty="0"/>
              <a:t> size=50;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&lt;10;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ellipse(50,50,size,size);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size=size-5;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}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5796136" y="3501008"/>
            <a:ext cx="1800200" cy="1728192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477553" y="1686998"/>
            <a:ext cx="976007" cy="1286949"/>
            <a:chOff x="7477553" y="1686998"/>
            <a:chExt cx="976007" cy="1286949"/>
          </a:xfrm>
        </p:grpSpPr>
        <p:sp>
          <p:nvSpPr>
            <p:cNvPr id="8" name="Cube 7"/>
            <p:cNvSpPr/>
            <p:nvPr/>
          </p:nvSpPr>
          <p:spPr>
            <a:xfrm>
              <a:off x="7596336" y="1686998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77553" y="2604615"/>
              <a:ext cx="52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size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14528" y="202783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37393" y="1686998"/>
            <a:ext cx="976007" cy="1211784"/>
            <a:chOff x="6037393" y="1686998"/>
            <a:chExt cx="976007" cy="1211784"/>
          </a:xfrm>
        </p:grpSpPr>
        <p:sp>
          <p:nvSpPr>
            <p:cNvPr id="7" name="Cube 6"/>
            <p:cNvSpPr/>
            <p:nvPr/>
          </p:nvSpPr>
          <p:spPr>
            <a:xfrm>
              <a:off x="6156176" y="1686998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7393" y="252945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i</a:t>
              </a:r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5567" y="20278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57920" y="1294967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=i+1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06039" y="2024954"/>
            <a:ext cx="3016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87322" y="1257305"/>
            <a:ext cx="117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size=size-5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35000" y="2027830"/>
            <a:ext cx="4187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5942248" y="3671653"/>
            <a:ext cx="1507976" cy="1386902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563888" y="3074888"/>
            <a:ext cx="749716" cy="1794272"/>
            <a:chOff x="3563888" y="3074888"/>
            <a:chExt cx="749716" cy="1794272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 flipV="1">
              <a:off x="4313604" y="3299296"/>
              <a:ext cx="0" cy="12098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V="1">
              <a:off x="3563888" y="4581128"/>
              <a:ext cx="720080" cy="28803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 flipV="1">
              <a:off x="3779912" y="3074888"/>
              <a:ext cx="455799" cy="22440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7668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</a:t>
            </a:r>
            <a:r>
              <a:rPr lang="en-GB" baseline="30000" dirty="0"/>
              <a:t>rd</a:t>
            </a:r>
            <a:r>
              <a:rPr lang="en-GB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drawing concentric circles</a:t>
            </a:r>
          </a:p>
          <a:p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int</a:t>
            </a:r>
            <a:r>
              <a:rPr lang="en-GB" dirty="0"/>
              <a:t> size=50;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&lt;10;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ellipse(50,50,size,size);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size=size-5;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}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5796136" y="3501008"/>
            <a:ext cx="1800200" cy="1728192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477553" y="1686998"/>
            <a:ext cx="976007" cy="1286949"/>
            <a:chOff x="7477553" y="1686998"/>
            <a:chExt cx="976007" cy="1286949"/>
          </a:xfrm>
        </p:grpSpPr>
        <p:sp>
          <p:nvSpPr>
            <p:cNvPr id="8" name="Cube 7"/>
            <p:cNvSpPr/>
            <p:nvPr/>
          </p:nvSpPr>
          <p:spPr>
            <a:xfrm>
              <a:off x="7596336" y="1686998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77553" y="2604615"/>
              <a:ext cx="52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size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14528" y="202783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37393" y="1686998"/>
            <a:ext cx="976007" cy="1211784"/>
            <a:chOff x="6037393" y="1686998"/>
            <a:chExt cx="976007" cy="1211784"/>
          </a:xfrm>
        </p:grpSpPr>
        <p:sp>
          <p:nvSpPr>
            <p:cNvPr id="7" name="Cube 6"/>
            <p:cNvSpPr/>
            <p:nvPr/>
          </p:nvSpPr>
          <p:spPr>
            <a:xfrm>
              <a:off x="6156176" y="1686998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7393" y="252945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i</a:t>
              </a:r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5567" y="20278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57920" y="1294967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=i+1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18952" y="1999968"/>
            <a:ext cx="3016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87322" y="1257305"/>
            <a:ext cx="117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size=size-5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14528" y="2058011"/>
            <a:ext cx="4187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35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5942248" y="3671653"/>
            <a:ext cx="1507976" cy="1386902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071044" y="3820500"/>
            <a:ext cx="1250384" cy="1089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563888" y="3074888"/>
            <a:ext cx="749716" cy="1794272"/>
            <a:chOff x="3563888" y="3074888"/>
            <a:chExt cx="749716" cy="1794272"/>
          </a:xfrm>
        </p:grpSpPr>
        <p:cxnSp>
          <p:nvCxnSpPr>
            <p:cNvPr id="24" name="Straight Arrow Connector 23"/>
            <p:cNvCxnSpPr/>
            <p:nvPr/>
          </p:nvCxnSpPr>
          <p:spPr bwMode="auto">
            <a:xfrm flipV="1">
              <a:off x="4313604" y="3299296"/>
              <a:ext cx="0" cy="12098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V="1">
              <a:off x="3563888" y="4581128"/>
              <a:ext cx="720080" cy="28803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 flipV="1">
              <a:off x="3779912" y="3074888"/>
              <a:ext cx="455799" cy="22440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57623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0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10</a:t>
            </a:r>
            <a:r>
              <a:rPr lang="en-GB" baseline="30000" dirty="0"/>
              <a:t>th</a:t>
            </a:r>
            <a:r>
              <a:rPr lang="en-GB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drawing concentric circles</a:t>
            </a:r>
          </a:p>
          <a:p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int</a:t>
            </a:r>
            <a:r>
              <a:rPr lang="en-GB" dirty="0"/>
              <a:t> size=50;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&lt;10;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ellipse(50,50,size,size);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size=size-5;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00B050"/>
                </a:solidFill>
              </a:rPr>
              <a:t>//finished loop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6" name="Oval 5"/>
          <p:cNvSpPr/>
          <p:nvPr/>
        </p:nvSpPr>
        <p:spPr bwMode="auto">
          <a:xfrm>
            <a:off x="5796136" y="3501008"/>
            <a:ext cx="1800200" cy="1728192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477553" y="1686998"/>
            <a:ext cx="976007" cy="1286949"/>
            <a:chOff x="7477553" y="1686998"/>
            <a:chExt cx="976007" cy="1286949"/>
          </a:xfrm>
        </p:grpSpPr>
        <p:sp>
          <p:nvSpPr>
            <p:cNvPr id="8" name="Cube 7"/>
            <p:cNvSpPr/>
            <p:nvPr/>
          </p:nvSpPr>
          <p:spPr>
            <a:xfrm>
              <a:off x="7596336" y="1686998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77553" y="2604615"/>
              <a:ext cx="52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size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14528" y="20278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37393" y="1686998"/>
            <a:ext cx="976007" cy="1211784"/>
            <a:chOff x="6037393" y="1686998"/>
            <a:chExt cx="976007" cy="1211784"/>
          </a:xfrm>
        </p:grpSpPr>
        <p:sp>
          <p:nvSpPr>
            <p:cNvPr id="7" name="Cube 6"/>
            <p:cNvSpPr/>
            <p:nvPr/>
          </p:nvSpPr>
          <p:spPr>
            <a:xfrm>
              <a:off x="6156176" y="1686998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7393" y="252945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i</a:t>
              </a:r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5567" y="20278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9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57920" y="1294967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=i+1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8922" y="2023543"/>
            <a:ext cx="4187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87322" y="1257305"/>
            <a:ext cx="117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size=size-5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82358" y="2027830"/>
            <a:ext cx="3016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5942248" y="3671653"/>
            <a:ext cx="1507976" cy="1386902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071044" y="3820500"/>
            <a:ext cx="1250384" cy="1089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99421" y="3906395"/>
            <a:ext cx="993629" cy="917417"/>
            <a:chOff x="5948536" y="3653408"/>
            <a:chExt cx="1800200" cy="1728192"/>
          </a:xfrm>
        </p:grpSpPr>
        <p:sp>
          <p:nvSpPr>
            <p:cNvPr id="23" name="Oval 22"/>
            <p:cNvSpPr/>
            <p:nvPr/>
          </p:nvSpPr>
          <p:spPr bwMode="auto">
            <a:xfrm>
              <a:off x="5948536" y="3653408"/>
              <a:ext cx="1800200" cy="1728192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6094648" y="3824053"/>
              <a:ext cx="1507976" cy="1386902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6223444" y="3972900"/>
              <a:ext cx="1250384" cy="1089208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47974" y="4131214"/>
            <a:ext cx="496522" cy="482485"/>
            <a:chOff x="5948536" y="3653408"/>
            <a:chExt cx="1800200" cy="1728192"/>
          </a:xfrm>
        </p:grpSpPr>
        <p:sp>
          <p:nvSpPr>
            <p:cNvPr id="27" name="Oval 26"/>
            <p:cNvSpPr/>
            <p:nvPr/>
          </p:nvSpPr>
          <p:spPr bwMode="auto">
            <a:xfrm>
              <a:off x="5948536" y="3653408"/>
              <a:ext cx="1800200" cy="1728192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6094648" y="3824053"/>
              <a:ext cx="1507976" cy="1386902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223444" y="3972900"/>
              <a:ext cx="1250384" cy="1089208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30" name="Oval 29"/>
          <p:cNvSpPr/>
          <p:nvPr/>
        </p:nvSpPr>
        <p:spPr bwMode="auto">
          <a:xfrm flipV="1">
            <a:off x="6610016" y="4306383"/>
            <a:ext cx="172437" cy="15137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7123" y="4859868"/>
            <a:ext cx="224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 is 10, loop complete </a:t>
            </a:r>
          </a:p>
        </p:txBody>
      </p:sp>
    </p:spTree>
    <p:extLst>
      <p:ext uri="{BB962C8B-B14F-4D97-AF65-F5344CB8AC3E}">
        <p14:creationId xmlns:p14="http://schemas.microsoft.com/office/powerpoint/2010/main" val="2279027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0" grpId="0" animBg="1"/>
      <p:bldP spid="30" grpId="0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90df41b4-c4a0-4e7d-a46d-178db77e75a9"/>
</p:tagLst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Processing 1</Template>
  <TotalTime>3889</TotalTime>
  <Words>1990</Words>
  <Application>Microsoft Office PowerPoint</Application>
  <PresentationFormat>On-screen Show (4:3)</PresentationFormat>
  <Paragraphs>406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Black</vt:lpstr>
      <vt:lpstr>Calibri</vt:lpstr>
      <vt:lpstr>Gill Sans</vt:lpstr>
      <vt:lpstr>Symbol</vt:lpstr>
      <vt:lpstr>Default - Title Slide</vt:lpstr>
      <vt:lpstr>Programming</vt:lpstr>
      <vt:lpstr>Learning Objectives</vt:lpstr>
      <vt:lpstr>Revision : Boolean expressions</vt:lpstr>
      <vt:lpstr>For Loop : Example</vt:lpstr>
      <vt:lpstr>For Loop : syntax</vt:lpstr>
      <vt:lpstr>Example 1st Loop</vt:lpstr>
      <vt:lpstr>Example 2nd Loop</vt:lpstr>
      <vt:lpstr>Example 3rd Loop</vt:lpstr>
      <vt:lpstr>Example 10th Loop</vt:lpstr>
      <vt:lpstr>While vs For</vt:lpstr>
      <vt:lpstr>Lab Sheet Exercise 1</vt:lpstr>
      <vt:lpstr>Examples : try these</vt:lpstr>
      <vt:lpstr>Another example</vt:lpstr>
      <vt:lpstr>Pair Programming Task</vt:lpstr>
      <vt:lpstr>For Loops – how many loops?</vt:lpstr>
      <vt:lpstr>Draw 5 crosses</vt:lpstr>
      <vt:lpstr>Nested For Loop</vt:lpstr>
      <vt:lpstr>Nested For Loop 2</vt:lpstr>
      <vt:lpstr>Tracing Nested For Loops</vt:lpstr>
      <vt:lpstr>Tracing Nested For Loops</vt:lpstr>
      <vt:lpstr>Tidy up - Refactor</vt:lpstr>
      <vt:lpstr>For Loop : Run time errors</vt:lpstr>
      <vt:lpstr>Lab Exercises </vt:lpstr>
      <vt:lpstr>How?</vt:lpstr>
      <vt:lpstr>Exercises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</dc:title>
  <dc:creator>dm</dc:creator>
  <cp:lastModifiedBy>David McLean</cp:lastModifiedBy>
  <cp:revision>217</cp:revision>
  <dcterms:created xsi:type="dcterms:W3CDTF">2014-07-04T10:55:05Z</dcterms:created>
  <dcterms:modified xsi:type="dcterms:W3CDTF">2023-10-09T11:36:29Z</dcterms:modified>
</cp:coreProperties>
</file>