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25"/>
  </p:notesMasterIdLst>
  <p:handoutMasterIdLst>
    <p:handoutMasterId r:id="rId26"/>
  </p:handoutMasterIdLst>
  <p:sldIdLst>
    <p:sldId id="289" r:id="rId2"/>
    <p:sldId id="265" r:id="rId3"/>
    <p:sldId id="262" r:id="rId4"/>
    <p:sldId id="330" r:id="rId5"/>
    <p:sldId id="329" r:id="rId6"/>
    <p:sldId id="304" r:id="rId7"/>
    <p:sldId id="286" r:id="rId8"/>
    <p:sldId id="295" r:id="rId9"/>
    <p:sldId id="307" r:id="rId10"/>
    <p:sldId id="308" r:id="rId11"/>
    <p:sldId id="331" r:id="rId12"/>
    <p:sldId id="293" r:id="rId13"/>
    <p:sldId id="332" r:id="rId14"/>
    <p:sldId id="333" r:id="rId15"/>
    <p:sldId id="309" r:id="rId16"/>
    <p:sldId id="310" r:id="rId17"/>
    <p:sldId id="311" r:id="rId18"/>
    <p:sldId id="312" r:id="rId19"/>
    <p:sldId id="313" r:id="rId20"/>
    <p:sldId id="314" r:id="rId21"/>
    <p:sldId id="328" r:id="rId22"/>
    <p:sldId id="303" r:id="rId23"/>
    <p:sldId id="301" r:id="rId24"/>
  </p:sldIdLst>
  <p:sldSz cx="9144000" cy="6858000" type="screen4x3"/>
  <p:notesSz cx="6858000" cy="9180513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 autoAdjust="0"/>
  </p:normalViewPr>
  <p:slideViewPr>
    <p:cSldViewPr>
      <p:cViewPr varScale="1">
        <p:scale>
          <a:sx n="70" d="100"/>
          <a:sy n="70" d="100"/>
        </p:scale>
        <p:origin x="9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Arguments must be typed in the prototype: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>
              <a:latin typeface="Courier New" pitchFamily="49" charset="0"/>
            </a:endParaRP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End Sub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End Function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en-GB" baseline="0" dirty="0"/>
              <a:t> decomposition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Processing – library of java procedures  some coders have written for us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Nested loop,  x is</a:t>
            </a:r>
            <a:r>
              <a:rPr lang="en-GB" baseline="0" dirty="0"/>
              <a:t> 10, </a:t>
            </a:r>
            <a:r>
              <a:rPr lang="en-GB" dirty="0"/>
              <a:t>y is changing first (20,30,40,50)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Nested loop,  x is</a:t>
            </a:r>
            <a:r>
              <a:rPr lang="en-GB" baseline="0" dirty="0"/>
              <a:t> 10, </a:t>
            </a:r>
            <a:r>
              <a:rPr lang="en-GB" dirty="0"/>
              <a:t>y is changing first (20,30,40,50)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Imporve</a:t>
            </a:r>
            <a:r>
              <a:rPr lang="en-GB" dirty="0"/>
              <a:t> our motorbike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Procedures – Modular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Writing our own custom commands</a:t>
            </a:r>
          </a:p>
          <a:p>
            <a:r>
              <a:rPr lang="en-US" dirty="0"/>
              <a:t>[Don’t need lab sheet until these are finished]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size(200,200);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circle(100); </a:t>
            </a:r>
          </a:p>
          <a:p>
            <a:pPr>
              <a:buNone/>
            </a:pPr>
            <a:r>
              <a:rPr lang="en-GB" dirty="0"/>
              <a:t>  </a:t>
            </a:r>
            <a:r>
              <a:rPr lang="en-US" dirty="0"/>
              <a:t>circle</a:t>
            </a:r>
            <a:r>
              <a:rPr lang="en-GB" dirty="0"/>
              <a:t>(50);</a:t>
            </a:r>
          </a:p>
          <a:p>
            <a:pPr>
              <a:buNone/>
            </a:pPr>
            <a:r>
              <a:rPr lang="en-GB" dirty="0"/>
              <a:t>  </a:t>
            </a:r>
            <a:r>
              <a:rPr lang="en-GB" dirty="0">
                <a:solidFill>
                  <a:srgbClr val="0070C0"/>
                </a:solidFill>
              </a:rPr>
              <a:t>circle(</a:t>
            </a:r>
            <a:r>
              <a:rPr lang="en-GB" dirty="0">
                <a:solidFill>
                  <a:srgbClr val="FF0000"/>
                </a:solidFill>
              </a:rPr>
              <a:t>20</a:t>
            </a:r>
            <a:r>
              <a:rPr lang="en-GB" dirty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l">
              <a:buNone/>
            </a:pPr>
            <a:r>
              <a:rPr lang="en-US" sz="2000" dirty="0"/>
              <a:t>void circle(float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pPr algn="l">
              <a:buNone/>
            </a:pPr>
            <a:r>
              <a:rPr lang="en-US" sz="2000" dirty="0"/>
              <a:t>{</a:t>
            </a:r>
          </a:p>
          <a:p>
            <a:pPr algn="l">
              <a:buNone/>
            </a:pPr>
            <a:r>
              <a:rPr lang="en-US" sz="2000" dirty="0"/>
              <a:t>  ellipse(100,100,size,size);</a:t>
            </a:r>
          </a:p>
          <a:p>
            <a:pPr algn="l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742130" y="4221088"/>
            <a:ext cx="68407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976156" y="4441220"/>
            <a:ext cx="216024" cy="2078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 rot="20895235">
            <a:off x="2220347" y="2561855"/>
            <a:ext cx="2348768" cy="931473"/>
            <a:chOff x="2339752" y="1916660"/>
            <a:chExt cx="2160240" cy="648244"/>
          </a:xfrm>
        </p:grpSpPr>
        <p:sp>
          <p:nvSpPr>
            <p:cNvPr id="18" name="Right Arrow 17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0625361">
              <a:off x="3049789" y="19166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2155693" y="3722651"/>
            <a:ext cx="2859207" cy="2587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5412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 x= 10;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for(int y=20; y&lt;60; y=y+10)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triangle(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float </a:t>
            </a:r>
            <a:r>
              <a:rPr lang="en-GB" dirty="0" err="1"/>
              <a:t>triHeight</a:t>
            </a:r>
            <a:r>
              <a:rPr lang="en-GB" dirty="0"/>
              <a:t> = size/2;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</a:t>
            </a:r>
            <a:r>
              <a:rPr lang="en-GB" dirty="0"/>
              <a:t>, </a:t>
            </a:r>
            <a:r>
              <a:rPr lang="en-GB" dirty="0" err="1"/>
              <a:t>x+size,y</a:t>
            </a:r>
            <a:r>
              <a:rPr lang="en-GB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</a:t>
            </a:r>
            <a:r>
              <a:rPr lang="en-GB" dirty="0"/>
              <a:t>, </a:t>
            </a:r>
            <a:r>
              <a:rPr lang="en-GB" dirty="0" err="1"/>
              <a:t>x+triHeight,y-triHeight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x+triHeight</a:t>
            </a:r>
            <a:r>
              <a:rPr lang="en-GB" dirty="0"/>
              <a:t>, </a:t>
            </a:r>
            <a:r>
              <a:rPr lang="en-GB" dirty="0" err="1"/>
              <a:t>y-triHeight,x+size,y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What will the effect be?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844824"/>
            <a:ext cx="2137287" cy="237951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679859" y="5877272"/>
            <a:ext cx="539024" cy="216024"/>
            <a:chOff x="1093156" y="5445224"/>
            <a:chExt cx="539024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1115616" y="5445224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1152915" y="5637873"/>
              <a:ext cx="479265" cy="542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1387498" y="5445224"/>
              <a:ext cx="232174" cy="195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1093156" y="5615013"/>
              <a:ext cx="73303" cy="45719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3129" y="599000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x,y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52770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void 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x=10; x&lt;60; x=x+20)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for(</a:t>
            </a:r>
            <a:r>
              <a:rPr lang="en-US" dirty="0" err="1"/>
              <a:t>int</a:t>
            </a:r>
            <a:r>
              <a:rPr lang="en-US" dirty="0"/>
              <a:t> y=20; y&lt;60; y=y+10)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triangle(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float </a:t>
            </a:r>
            <a:r>
              <a:rPr lang="en-GB" dirty="0" err="1"/>
              <a:t>triHeight</a:t>
            </a:r>
            <a:r>
              <a:rPr lang="en-GB" dirty="0"/>
              <a:t> = size/2;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</a:t>
            </a:r>
            <a:r>
              <a:rPr lang="en-GB" dirty="0"/>
              <a:t>, </a:t>
            </a:r>
            <a:r>
              <a:rPr lang="en-GB" dirty="0" err="1"/>
              <a:t>x+size,y</a:t>
            </a:r>
            <a:r>
              <a:rPr lang="en-GB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</a:t>
            </a:r>
            <a:r>
              <a:rPr lang="en-GB" dirty="0"/>
              <a:t>, </a:t>
            </a:r>
            <a:r>
              <a:rPr lang="en-GB" dirty="0" err="1"/>
              <a:t>x+triHeight,y-triHeight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x+triHeight</a:t>
            </a:r>
            <a:r>
              <a:rPr lang="en-GB" dirty="0"/>
              <a:t>, </a:t>
            </a:r>
            <a:r>
              <a:rPr lang="en-GB" dirty="0" err="1"/>
              <a:t>y-triHeight,x+size,y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What will the effect be?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00" y="1844824"/>
            <a:ext cx="2137287" cy="2379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8883" y="4611099"/>
            <a:ext cx="17075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inner loop, x=10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79859" y="5877272"/>
            <a:ext cx="539024" cy="216024"/>
            <a:chOff x="1093156" y="5445224"/>
            <a:chExt cx="539024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1115616" y="5445224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1152915" y="5637873"/>
              <a:ext cx="479265" cy="542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1387498" y="5445224"/>
              <a:ext cx="232174" cy="195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1093156" y="5615013"/>
              <a:ext cx="73303" cy="45719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3129" y="599000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x,y</a:t>
            </a:r>
            <a:endParaRPr lang="en-GB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E8A3-AB95-F7B6-20E5-B35694A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Parameters to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6E12-952F-CBDD-797E-032A9527B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What does it need to know to draw a wheel?</a:t>
            </a:r>
          </a:p>
          <a:p>
            <a:endParaRPr lang="en-GB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>
                <a:solidFill>
                  <a:schemeClr val="tx1"/>
                </a:solidFill>
              </a:rPr>
              <a:t>wheel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ellipse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, 10,10);</a:t>
            </a:r>
          </a:p>
          <a:p>
            <a:pPr marL="0" indent="0">
              <a:buNone/>
            </a:pPr>
            <a:r>
              <a:rPr lang="es-ES" dirty="0"/>
              <a:t>  line(x-5,y, x+5,y);</a:t>
            </a:r>
          </a:p>
          <a:p>
            <a:pPr marL="0" indent="0">
              <a:buNone/>
            </a:pPr>
            <a:r>
              <a:rPr lang="es-ES" dirty="0"/>
              <a:t>  line(x,y-5, x,y+5); 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10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70F0-9EE9-5DDB-0DB8-F3A46040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 exercise</a:t>
            </a:r>
            <a:br>
              <a:rPr lang="en-GB" dirty="0"/>
            </a:br>
            <a:r>
              <a:rPr lang="en-GB" dirty="0"/>
              <a:t>Lab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A83C-A9F5-200C-08F8-76E0DF07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018137" cy="4787900"/>
          </a:xfrm>
        </p:spPr>
        <p:txBody>
          <a:bodyPr/>
          <a:lstStyle/>
          <a:p>
            <a:r>
              <a:rPr lang="en-GB" dirty="0"/>
              <a:t>Code this</a:t>
            </a:r>
          </a:p>
          <a:p>
            <a:r>
              <a:rPr lang="en-GB" dirty="0"/>
              <a:t>must use at least one Procedure with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61AE-690F-DBF9-7AF1-BF0F087B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0963"/>
            <a:ext cx="1847850" cy="19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1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Motorbike – different sizes?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motorbike at position(</a:t>
            </a:r>
            <a:r>
              <a:rPr lang="en-GB" dirty="0" err="1">
                <a:solidFill>
                  <a:srgbClr val="FF0000"/>
                </a:solidFill>
              </a:rPr>
              <a:t>x,y</a:t>
            </a:r>
            <a:r>
              <a:rPr lang="en-GB" dirty="0"/>
              <a:t>) of any </a:t>
            </a:r>
            <a:r>
              <a:rPr lang="en-GB" dirty="0">
                <a:solidFill>
                  <a:srgbClr val="FF0000"/>
                </a:solidFill>
              </a:rPr>
              <a:t>size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/>
              <a:t>Draw motorbike(</a:t>
            </a:r>
            <a:r>
              <a:rPr lang="en-GB" dirty="0" err="1"/>
              <a:t>x,y,size</a:t>
            </a:r>
            <a:r>
              <a:rPr lang="en-GB" dirty="0"/>
              <a:t>)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left wheel - circle(x, y, size/3)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right wheel- circle(</a:t>
            </a:r>
            <a:r>
              <a:rPr lang="en-GB" dirty="0" err="1"/>
              <a:t>x+size</a:t>
            </a:r>
            <a:r>
              <a:rPr lang="en-GB" dirty="0"/>
              <a:t>, y, size/3)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triangle(x, y, size)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262772"/>
            <a:ext cx="1954560" cy="19915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36296" y="3678515"/>
            <a:ext cx="720080" cy="369332"/>
            <a:chOff x="7740509" y="4408034"/>
            <a:chExt cx="78052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858900" y="4408034"/>
              <a:ext cx="54373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740509" y="4408034"/>
              <a:ext cx="780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26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motorbike(20,50,60);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void motorbike(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x,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y,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x+size,y,size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27880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motorbike(20,50,60);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void 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circle(</a:t>
            </a:r>
            <a:r>
              <a:rPr lang="en-GB" dirty="0" err="1">
                <a:solidFill>
                  <a:srgbClr val="FF0000"/>
                </a:solidFill>
              </a:rPr>
              <a:t>x,y,size</a:t>
            </a:r>
            <a:r>
              <a:rPr lang="en-GB" dirty="0">
                <a:solidFill>
                  <a:srgbClr val="FF000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circle(</a:t>
            </a:r>
            <a:r>
              <a:rPr lang="en-GB" dirty="0" err="1"/>
              <a:t>x+size,y,size</a:t>
            </a:r>
            <a:r>
              <a:rPr lang="en-GB" dirty="0"/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sp>
        <p:nvSpPr>
          <p:cNvPr id="8" name="Cube 7"/>
          <p:cNvSpPr/>
          <p:nvPr/>
        </p:nvSpPr>
        <p:spPr>
          <a:xfrm>
            <a:off x="1579181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10" name="Cube 9"/>
          <p:cNvSpPr/>
          <p:nvPr/>
        </p:nvSpPr>
        <p:spPr>
          <a:xfrm>
            <a:off x="2112665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11" name="Cube 10"/>
          <p:cNvSpPr/>
          <p:nvPr/>
        </p:nvSpPr>
        <p:spPr>
          <a:xfrm>
            <a:off x="2782977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27238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 local variable called x,</a:t>
            </a:r>
          </a:p>
          <a:p>
            <a:r>
              <a:rPr lang="en-GB" dirty="0"/>
              <a:t>2 local variables called y</a:t>
            </a:r>
          </a:p>
          <a:p>
            <a:r>
              <a:rPr lang="en-GB" dirty="0"/>
              <a:t>2 local variables called size</a:t>
            </a:r>
          </a:p>
        </p:txBody>
      </p:sp>
    </p:spTree>
    <p:extLst>
      <p:ext uri="{BB962C8B-B14F-4D97-AF65-F5344CB8AC3E}">
        <p14:creationId xmlns:p14="http://schemas.microsoft.com/office/powerpoint/2010/main" val="3889877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motorbike(20,50,60);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void 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circle(</a:t>
            </a:r>
            <a:r>
              <a:rPr lang="en-GB" dirty="0" err="1">
                <a:solidFill>
                  <a:srgbClr val="0070C0"/>
                </a:solidFill>
              </a:rPr>
              <a:t>x,y,size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circle(</a:t>
            </a:r>
            <a:r>
              <a:rPr lang="en-GB" dirty="0" err="1">
                <a:solidFill>
                  <a:srgbClr val="FF0000"/>
                </a:solidFill>
              </a:rPr>
              <a:t>x+size,y,size</a:t>
            </a:r>
            <a:r>
              <a:rPr lang="en-GB" dirty="0">
                <a:solidFill>
                  <a:srgbClr val="FF000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triangle(</a:t>
            </a:r>
            <a:r>
              <a:rPr lang="en-GB" dirty="0" err="1"/>
              <a:t>x,y,size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sp>
        <p:nvSpPr>
          <p:cNvPr id="8" name="Cube 7"/>
          <p:cNvSpPr/>
          <p:nvPr/>
        </p:nvSpPr>
        <p:spPr>
          <a:xfrm>
            <a:off x="1579181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80</a:t>
            </a:r>
          </a:p>
        </p:txBody>
      </p:sp>
      <p:sp>
        <p:nvSpPr>
          <p:cNvPr id="10" name="Cube 9"/>
          <p:cNvSpPr/>
          <p:nvPr/>
        </p:nvSpPr>
        <p:spPr>
          <a:xfrm>
            <a:off x="2112665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11" name="Cube 10"/>
          <p:cNvSpPr/>
          <p:nvPr/>
        </p:nvSpPr>
        <p:spPr>
          <a:xfrm>
            <a:off x="2782977" y="4437112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27238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 local variable called x,</a:t>
            </a:r>
          </a:p>
          <a:p>
            <a:r>
              <a:rPr lang="en-GB" dirty="0"/>
              <a:t>2 local variables called y</a:t>
            </a:r>
          </a:p>
          <a:p>
            <a:r>
              <a:rPr lang="en-GB" dirty="0"/>
              <a:t>2 local variables called size</a:t>
            </a:r>
          </a:p>
        </p:txBody>
      </p:sp>
    </p:spTree>
    <p:extLst>
      <p:ext uri="{BB962C8B-B14F-4D97-AF65-F5344CB8AC3E}">
        <p14:creationId xmlns:p14="http://schemas.microsoft.com/office/powerpoint/2010/main" val="2656976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setup()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motorbike(20,50,60);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void motorbike(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x,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y, 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circle(</a:t>
            </a:r>
            <a:r>
              <a:rPr lang="en-GB" dirty="0" err="1">
                <a:solidFill>
                  <a:srgbClr val="0070C0"/>
                </a:solidFill>
              </a:rPr>
              <a:t>x,y,size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circle(</a:t>
            </a:r>
            <a:r>
              <a:rPr lang="en-GB" dirty="0" err="1">
                <a:solidFill>
                  <a:srgbClr val="0070C0"/>
                </a:solidFill>
              </a:rPr>
              <a:t>x+size,y,size</a:t>
            </a:r>
            <a:r>
              <a:rPr lang="en-GB" dirty="0">
                <a:solidFill>
                  <a:srgbClr val="0070C0"/>
                </a:solidFill>
              </a:rPr>
              <a:t>/3);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triangle(</a:t>
            </a:r>
            <a:r>
              <a:rPr lang="en-GB" dirty="0" err="1">
                <a:solidFill>
                  <a:srgbClr val="FF0000"/>
                </a:solidFill>
              </a:rPr>
              <a:t>x,y,size</a:t>
            </a:r>
            <a:r>
              <a:rPr lang="en-GB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circle(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x,int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</a:t>
            </a:r>
            <a:r>
              <a:rPr lang="en-GB" dirty="0" err="1"/>
              <a:t>x,y,size,size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420888"/>
            <a:ext cx="413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size)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size/2;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x,y,x+size,y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x+triHeight,y-triHeight,x+size,y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5" name="Cube 4"/>
          <p:cNvSpPr/>
          <p:nvPr/>
        </p:nvSpPr>
        <p:spPr>
          <a:xfrm>
            <a:off x="2051720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6" name="Cube 5"/>
          <p:cNvSpPr/>
          <p:nvPr/>
        </p:nvSpPr>
        <p:spPr>
          <a:xfrm>
            <a:off x="2644651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9" name="Cube 8"/>
          <p:cNvSpPr/>
          <p:nvPr/>
        </p:nvSpPr>
        <p:spPr>
          <a:xfrm>
            <a:off x="3242955" y="2492896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sp>
        <p:nvSpPr>
          <p:cNvPr id="8" name="Cube 7"/>
          <p:cNvSpPr/>
          <p:nvPr/>
        </p:nvSpPr>
        <p:spPr>
          <a:xfrm>
            <a:off x="6372200" y="198963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10" name="Cube 9"/>
          <p:cNvSpPr/>
          <p:nvPr/>
        </p:nvSpPr>
        <p:spPr>
          <a:xfrm>
            <a:off x="6875537" y="198963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11" name="Cube 10"/>
          <p:cNvSpPr/>
          <p:nvPr/>
        </p:nvSpPr>
        <p:spPr>
          <a:xfrm>
            <a:off x="7452320" y="1979720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301208"/>
            <a:ext cx="307032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 local variable called x,</a:t>
            </a:r>
          </a:p>
          <a:p>
            <a:r>
              <a:rPr lang="en-GB" dirty="0"/>
              <a:t>2 local variables called y</a:t>
            </a:r>
          </a:p>
          <a:p>
            <a:r>
              <a:rPr lang="en-GB" dirty="0"/>
              <a:t>2 local variables called size</a:t>
            </a:r>
          </a:p>
          <a:p>
            <a:r>
              <a:rPr lang="en-GB" dirty="0"/>
              <a:t>1 local variable called </a:t>
            </a:r>
            <a:r>
              <a:rPr lang="en-GB" dirty="0" err="1"/>
              <a:t>triHeight</a:t>
            </a:r>
            <a:endParaRPr lang="en-GB" dirty="0"/>
          </a:p>
        </p:txBody>
      </p:sp>
      <p:sp>
        <p:nvSpPr>
          <p:cNvPr id="12" name="Cube 11"/>
          <p:cNvSpPr/>
          <p:nvPr/>
        </p:nvSpPr>
        <p:spPr>
          <a:xfrm>
            <a:off x="7565504" y="2817814"/>
            <a:ext cx="459978" cy="44116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7295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Procedures – 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Last Weeks</a:t>
            </a:r>
          </a:p>
          <a:p>
            <a:pPr lvl="1" eaLnBrk="1" hangingPunct="1"/>
            <a:r>
              <a:rPr lang="en-GB" altLang="en-US" dirty="0"/>
              <a:t>Variables : int, float</a:t>
            </a:r>
          </a:p>
          <a:p>
            <a:pPr lvl="1" eaLnBrk="1" hangingPunct="1"/>
            <a:r>
              <a:rPr lang="en-GB" altLang="en-US" dirty="0"/>
              <a:t>Boolean expressions : true or false</a:t>
            </a:r>
          </a:p>
          <a:p>
            <a:pPr lvl="1" eaLnBrk="1" hangingPunct="1"/>
            <a:r>
              <a:rPr lang="en-US" altLang="en-US" dirty="0"/>
              <a:t>Loops : </a:t>
            </a:r>
            <a:r>
              <a:rPr lang="en-US" altLang="en-US" b="1" dirty="0">
                <a:solidFill>
                  <a:srgbClr val="0070C0"/>
                </a:solidFill>
              </a:rPr>
              <a:t>for</a:t>
            </a:r>
            <a:r>
              <a:rPr lang="en-US" altLang="en-US" dirty="0"/>
              <a:t> (&amp; </a:t>
            </a:r>
            <a:r>
              <a:rPr lang="en-US" altLang="en-US" b="1" dirty="0">
                <a:solidFill>
                  <a:srgbClr val="0070C0"/>
                </a:solidFill>
              </a:rPr>
              <a:t>while)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If </a:t>
            </a:r>
            <a:r>
              <a:rPr lang="en-GB" altLang="en-US" dirty="0"/>
              <a:t>conditional, elseif, else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dirty="0"/>
              <a:t>Drawing commands : </a:t>
            </a:r>
            <a:r>
              <a:rPr lang="en-US" altLang="en-US" dirty="0">
                <a:solidFill>
                  <a:srgbClr val="0070C0"/>
                </a:solidFill>
              </a:rPr>
              <a:t>ellipse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0070C0"/>
                </a:solidFill>
              </a:rPr>
              <a:t> line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0070C0"/>
                </a:solidFill>
              </a:rPr>
              <a:t> point, </a:t>
            </a:r>
            <a:r>
              <a:rPr lang="en-US" altLang="en-US" dirty="0" err="1">
                <a:solidFill>
                  <a:srgbClr val="0070C0"/>
                </a:solidFill>
              </a:rPr>
              <a:t>rect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This Weeks Objectives</a:t>
            </a:r>
          </a:p>
          <a:p>
            <a:pPr lvl="1" eaLnBrk="1" hangingPunct="1"/>
            <a:r>
              <a:rPr lang="en-US" altLang="en-US" dirty="0"/>
              <a:t>Procedures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</a:t>
            </a:r>
          </a:p>
          <a:p>
            <a:pPr lvl="1" eaLnBrk="1" hangingPunct="1"/>
            <a:r>
              <a:rPr lang="en-US" altLang="en-US" dirty="0"/>
              <a:t>Parameter passing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Procedures Parameters, Global </a:t>
            </a:r>
            <a:r>
              <a:rPr lang="en-GB" dirty="0" err="1"/>
              <a:t>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Procedures should always be passed ALL the information they need to work</a:t>
            </a:r>
          </a:p>
          <a:p>
            <a:r>
              <a:rPr lang="en-GB" dirty="0"/>
              <a:t>Do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use global variables within Procedures!</a:t>
            </a:r>
          </a:p>
          <a:p>
            <a:r>
              <a:rPr lang="en-GB" dirty="0"/>
              <a:t>Use parameter(s) instead</a:t>
            </a:r>
          </a:p>
          <a:p>
            <a:r>
              <a:rPr lang="en-GB" dirty="0"/>
              <a:t>Local variables die off at end of procedure – efficient use of memory</a:t>
            </a:r>
          </a:p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Takes care of itself</a:t>
            </a:r>
          </a:p>
          <a:p>
            <a:pPr lvl="1"/>
            <a:r>
              <a:rPr lang="en-GB" dirty="0"/>
              <a:t>Easy to reuse in another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3995678"/>
            <a:ext cx="392392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>
                <a:latin typeface="+mn-lt"/>
              </a:rPr>
              <a:t>=40;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//global variable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y) </a:t>
            </a:r>
            <a:r>
              <a:rPr lang="en-GB" dirty="0">
                <a:solidFill>
                  <a:srgbClr val="00B050"/>
                </a:solidFill>
              </a:rPr>
              <a:t>//parameters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>
                <a:latin typeface="+mn-lt"/>
              </a:rPr>
              <a:t>/2; </a:t>
            </a:r>
            <a:r>
              <a:rPr lang="en-GB" dirty="0">
                <a:solidFill>
                  <a:srgbClr val="00B050"/>
                </a:solidFill>
              </a:rPr>
              <a:t>//local variable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19438273">
            <a:off x="5271377" y="5026728"/>
            <a:ext cx="3041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Bad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196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Also known as Stepwise Refinement, Problem Decomposition</a:t>
            </a:r>
          </a:p>
          <a:p>
            <a:r>
              <a:rPr lang="en-GB" dirty="0"/>
              <a:t>Breaking down a problem into </a:t>
            </a:r>
            <a:r>
              <a:rPr lang="en-GB" dirty="0" err="1"/>
              <a:t>subproblems</a:t>
            </a:r>
            <a:r>
              <a:rPr lang="en-GB" dirty="0"/>
              <a:t> – </a:t>
            </a:r>
            <a:r>
              <a:rPr lang="en-GB" b="1" dirty="0">
                <a:solidFill>
                  <a:srgbClr val="FF0000"/>
                </a:solidFill>
              </a:rPr>
              <a:t>recursively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Refine(problem)</a:t>
            </a:r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problem can be stated (unambiguously) as code</a:t>
            </a:r>
          </a:p>
          <a:p>
            <a:pPr marL="0" indent="0">
              <a:buNone/>
            </a:pPr>
            <a:r>
              <a:rPr lang="en-GB" dirty="0"/>
              <a:t>   done – keep statement</a:t>
            </a:r>
          </a:p>
          <a:p>
            <a:pPr marL="0" indent="0">
              <a:buNone/>
            </a:pPr>
            <a:r>
              <a:rPr lang="en-GB" b="1" dirty="0"/>
              <a:t>Else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take problem and break into set of </a:t>
            </a:r>
            <a:r>
              <a:rPr lang="en-GB" dirty="0" err="1"/>
              <a:t>subproblems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For each </a:t>
            </a:r>
            <a:r>
              <a:rPr lang="en-GB" dirty="0" err="1"/>
              <a:t>subproblem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Refine(</a:t>
            </a:r>
            <a:r>
              <a:rPr lang="en-GB" dirty="0" err="1"/>
              <a:t>subproblem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Define program in terms of headings</a:t>
            </a:r>
          </a:p>
          <a:p>
            <a:r>
              <a:rPr lang="en-GB" dirty="0"/>
              <a:t>Take each</a:t>
            </a:r>
          </a:p>
        </p:txBody>
      </p:sp>
    </p:spTree>
    <p:extLst>
      <p:ext uri="{BB962C8B-B14F-4D97-AF65-F5344CB8AC3E}">
        <p14:creationId xmlns:p14="http://schemas.microsoft.com/office/powerpoint/2010/main" val="26958925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2281833" cy="4787900"/>
          </a:xfrm>
        </p:spPr>
        <p:txBody>
          <a:bodyPr/>
          <a:lstStyle/>
          <a:p>
            <a:r>
              <a:rPr lang="en-GB" dirty="0"/>
              <a:t>Landscape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Sky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Land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Exercise: Landscape, 3 levels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6"/>
          <p:cNvSpPr txBox="1">
            <a:spLocks/>
          </p:cNvSpPr>
          <p:nvPr/>
        </p:nvSpPr>
        <p:spPr bwMode="auto">
          <a:xfrm>
            <a:off x="2724965" y="1192824"/>
            <a:ext cx="284531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sz="2000" b="1" kern="0" dirty="0"/>
              <a:t>Draw Land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Fill(green)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Draw rectangle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/>
              <a:t>Draw Sky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Blue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Cloud(position 1)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Cloud(position 2)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Fill (yellow), stroke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Rays –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circle</a:t>
            </a:r>
          </a:p>
        </p:txBody>
      </p:sp>
      <p:sp>
        <p:nvSpPr>
          <p:cNvPr id="26" name="Content Placeholder 6"/>
          <p:cNvSpPr txBox="1">
            <a:spLocks/>
          </p:cNvSpPr>
          <p:nvPr/>
        </p:nvSpPr>
        <p:spPr bwMode="auto">
          <a:xfrm>
            <a:off x="5948061" y="3117354"/>
            <a:ext cx="3058777" cy="3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b="1" kern="0" dirty="0"/>
              <a:t>Cloud</a:t>
            </a:r>
            <a:r>
              <a:rPr lang="en-GB" kern="0" dirty="0"/>
              <a:t>(x, y)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Fill(white)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</a:t>
            </a:r>
            <a:r>
              <a:rPr lang="en-GB" kern="0" dirty="0" err="1"/>
              <a:t>x,y,medium</a:t>
            </a:r>
            <a:r>
              <a:rPr lang="en-GB" kern="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circle(x+?,y-?,large)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circle(x+?,y-?,small)</a:t>
            </a:r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39" y="1192824"/>
            <a:ext cx="3555400" cy="16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Modular code – code blocks become procedures</a:t>
            </a:r>
          </a:p>
          <a:p>
            <a:r>
              <a:rPr lang="en-GB" dirty="0"/>
              <a:t>Parameters – passing values</a:t>
            </a:r>
          </a:p>
          <a:p>
            <a:r>
              <a:rPr lang="en-GB" dirty="0"/>
              <a:t>Local variables, global variables</a:t>
            </a:r>
          </a:p>
          <a:p>
            <a:r>
              <a:rPr lang="en-GB" dirty="0"/>
              <a:t>Abstract code</a:t>
            </a:r>
          </a:p>
          <a:p>
            <a:r>
              <a:rPr lang="en-GB"/>
              <a:t>Top down design</a:t>
            </a: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/>
              <a:t>General Procedures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Procedures : </a:t>
            </a:r>
            <a:r>
              <a:rPr lang="en-US" altLang="en-US" sz="2800" b="1" dirty="0">
                <a:solidFill>
                  <a:srgbClr val="0070C0"/>
                </a:solidFill>
              </a:rPr>
              <a:t>block of code </a:t>
            </a:r>
            <a:r>
              <a:rPr lang="en-US" altLang="en-US" sz="2800" dirty="0"/>
              <a:t>that performs </a:t>
            </a:r>
            <a:r>
              <a:rPr lang="en-US" altLang="en-US" sz="2800" b="1" dirty="0">
                <a:solidFill>
                  <a:srgbClr val="0070C0"/>
                </a:solidFill>
              </a:rPr>
              <a:t>a task</a:t>
            </a:r>
            <a:r>
              <a:rPr lang="en-US" altLang="en-US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 e.g. draw a 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Used to “</a:t>
            </a:r>
            <a:r>
              <a:rPr lang="en-US" altLang="en-US" sz="2800" b="1" dirty="0"/>
              <a:t>package</a:t>
            </a:r>
            <a:r>
              <a:rPr lang="en-US" altLang="en-US" sz="2800" dirty="0"/>
              <a:t>” a commonly used </a:t>
            </a:r>
            <a:r>
              <a:rPr lang="en-US" altLang="en-US" sz="2800" b="1" dirty="0"/>
              <a:t>sequence</a:t>
            </a:r>
            <a:r>
              <a:rPr lang="en-US" altLang="en-US" sz="2800" dirty="0"/>
              <a:t> of instructions </a:t>
            </a:r>
            <a:r>
              <a:rPr lang="en-US" altLang="en-US" sz="2800" i="1" dirty="0"/>
              <a:t>(lines of code)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Code easier to design   : top down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avoid repetition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Make code more readable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Code easier to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 Better re-usability of code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 order to use procedures, must introduce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setup()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Distinguish start code, from </a:t>
            </a:r>
            <a:r>
              <a:rPr lang="en-GB" altLang="en-US" b="1" dirty="0"/>
              <a:t>procedure</a:t>
            </a:r>
            <a:r>
              <a:rPr lang="en-GB" altLang="en-US" dirty="0"/>
              <a:t>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Open a sketch and add  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137E-C5B9-6FD2-AC36-5A62EE0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a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569E-67AE-C2DF-3AC6-915CD5F12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Draw Wheel 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Draw circle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Draw horizontal line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Draw vertical line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Introduce</a:t>
            </a:r>
            <a:r>
              <a:rPr lang="en-GB" dirty="0">
                <a:solidFill>
                  <a:srgbClr val="0070C0"/>
                </a:solidFill>
              </a:rPr>
              <a:t>   void setup() {    }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Make Wheel procedure  and call it from </a:t>
            </a:r>
            <a:r>
              <a:rPr lang="en-GB" b="1" dirty="0">
                <a:solidFill>
                  <a:srgbClr val="0070C0"/>
                </a:solidFill>
              </a:rPr>
              <a:t>setup()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626F-736B-391A-266F-95F864F9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392263"/>
            <a:ext cx="1428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88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5489-C428-0985-DEBE-D30A5D8C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3383-3954-CD8E-5DFE-3524461E5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600" dirty="0">
                <a:solidFill>
                  <a:srgbClr val="00B050"/>
                </a:solidFill>
              </a:rPr>
              <a:t>//variables declared here [Global]– used throughout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int x=20;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int y=50;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void </a:t>
            </a:r>
            <a:r>
              <a:rPr lang="en-GB" sz="1600" b="1" dirty="0">
                <a:solidFill>
                  <a:srgbClr val="0070C0"/>
                </a:solidFill>
              </a:rPr>
              <a:t>setup</a:t>
            </a:r>
            <a:r>
              <a:rPr lang="en-GB" sz="1600" dirty="0"/>
              <a:t>()  </a:t>
            </a:r>
            <a:r>
              <a:rPr lang="en-GB" sz="1600" dirty="0">
                <a:solidFill>
                  <a:srgbClr val="00B050"/>
                </a:solidFill>
              </a:rPr>
              <a:t>//program starts here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  ellipse(</a:t>
            </a:r>
            <a:r>
              <a:rPr lang="en-GB" sz="1600" dirty="0" err="1"/>
              <a:t>x,y</a:t>
            </a:r>
            <a:r>
              <a:rPr lang="en-GB" sz="1600" dirty="0"/>
              <a:t>, 10,10);  </a:t>
            </a:r>
            <a:r>
              <a:rPr lang="en-GB" sz="1600" dirty="0">
                <a:solidFill>
                  <a:srgbClr val="00B050"/>
                </a:solidFill>
              </a:rPr>
              <a:t>//draw a wheel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  line(x-5,y, x+5,y);   </a:t>
            </a:r>
            <a:r>
              <a:rPr lang="en-GB" sz="1600" dirty="0">
                <a:solidFill>
                  <a:srgbClr val="00B050"/>
                </a:solidFill>
              </a:rPr>
              <a:t>//draw a cross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  line(x,y-5, x,y+5);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/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>
                <a:solidFill>
                  <a:srgbClr val="00B050"/>
                </a:solidFill>
              </a:rPr>
              <a:t>//we can add our procedures here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377-33C1-E352-1A3A-6E04C7605FFB}"/>
              </a:ext>
            </a:extLst>
          </p:cNvPr>
          <p:cNvSpPr txBox="1"/>
          <p:nvPr/>
        </p:nvSpPr>
        <p:spPr>
          <a:xfrm>
            <a:off x="5364088" y="3429000"/>
            <a:ext cx="34199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Write a wheel procedure and call it</a:t>
            </a:r>
          </a:p>
        </p:txBody>
      </p:sp>
    </p:spTree>
    <p:extLst>
      <p:ext uri="{BB962C8B-B14F-4D97-AF65-F5344CB8AC3E}">
        <p14:creationId xmlns:p14="http://schemas.microsoft.com/office/powerpoint/2010/main" val="13659881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 of Wheels:</a:t>
            </a:r>
            <a:br>
              <a:rPr lang="en-GB" dirty="0"/>
            </a:br>
            <a:r>
              <a:rPr lang="en-GB" dirty="0"/>
              <a:t>Top Down design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>
                <a:solidFill>
                  <a:srgbClr val="0070C0"/>
                </a:solidFill>
              </a:rPr>
              <a:t>Draw </a:t>
            </a:r>
            <a:r>
              <a:rPr lang="en-GB" dirty="0" err="1">
                <a:solidFill>
                  <a:srgbClr val="0070C0"/>
                </a:solidFill>
              </a:rPr>
              <a:t>RowOfWheels</a:t>
            </a:r>
            <a:endParaRPr lang="en-GB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  Repeat 5 times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     Draw Wheel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     move right</a:t>
            </a:r>
          </a:p>
          <a:p>
            <a:endParaRPr lang="en-GB" dirty="0"/>
          </a:p>
          <a:p>
            <a:r>
              <a:rPr lang="en-GB" dirty="0"/>
              <a:t>Draw Wheel 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circle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horizontal line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Draw vertical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3137410"/>
            <a:ext cx="16231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stage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4687320"/>
            <a:ext cx="17258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stage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3703" y="4297249"/>
            <a:ext cx="29107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can convert 2</a:t>
            </a:r>
            <a:r>
              <a:rPr lang="en-GB" baseline="30000" dirty="0"/>
              <a:t>nd</a:t>
            </a:r>
            <a:r>
              <a:rPr lang="en-GB" dirty="0"/>
              <a:t> stage to code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8F9C9-470A-DCEC-D8D6-FD91F478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27" y="1482495"/>
            <a:ext cx="1428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Many commands we have used are built-in </a:t>
            </a:r>
            <a:r>
              <a:rPr lang="en-GB" b="1" dirty="0">
                <a:solidFill>
                  <a:schemeClr val="tx2"/>
                </a:solidFill>
              </a:rPr>
              <a:t>Procedures</a:t>
            </a:r>
          </a:p>
          <a:p>
            <a:r>
              <a:rPr lang="en-GB" b="1" dirty="0">
                <a:solidFill>
                  <a:schemeClr val="tx2"/>
                </a:solidFill>
              </a:rPr>
              <a:t>void </a:t>
            </a:r>
            <a:r>
              <a:rPr lang="en-GB" dirty="0"/>
              <a:t>– doesn’t return a value</a:t>
            </a:r>
          </a:p>
          <a:p>
            <a:r>
              <a:rPr lang="en-GB" b="1" dirty="0"/>
              <a:t>size( )</a:t>
            </a:r>
            <a:r>
              <a:rPr lang="en-GB" dirty="0"/>
              <a:t>,</a:t>
            </a:r>
            <a:r>
              <a:rPr lang="en-GB" b="1" dirty="0"/>
              <a:t> ellipse(  )</a:t>
            </a:r>
            <a:r>
              <a:rPr lang="en-GB" dirty="0"/>
              <a:t>,</a:t>
            </a:r>
            <a:r>
              <a:rPr lang="en-GB" b="1" dirty="0"/>
              <a:t> point( )</a:t>
            </a:r>
            <a:r>
              <a:rPr lang="en-GB" dirty="0"/>
              <a:t>,</a:t>
            </a:r>
            <a:r>
              <a:rPr lang="en-GB" b="1" dirty="0"/>
              <a:t> line( ) </a:t>
            </a:r>
            <a:r>
              <a:rPr lang="en-GB" dirty="0"/>
              <a:t>are all Procedures.</a:t>
            </a:r>
          </a:p>
          <a:p>
            <a:r>
              <a:rPr lang="en-GB" dirty="0"/>
              <a:t>Parameters are the information the procedure needs, the values we supply</a:t>
            </a:r>
          </a:p>
          <a:p>
            <a:r>
              <a:rPr lang="en-GB" dirty="0"/>
              <a:t>ellipse(</a:t>
            </a:r>
            <a:r>
              <a:rPr lang="en-GB" dirty="0">
                <a:solidFill>
                  <a:srgbClr val="0070C0"/>
                </a:solidFill>
              </a:rPr>
              <a:t>20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50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10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Ellipse takes 4 parameters  </a:t>
            </a:r>
          </a:p>
          <a:p>
            <a:pPr marL="0" indent="0">
              <a:buNone/>
            </a:pP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dirty="0"/>
          </a:p>
          <a:p>
            <a:r>
              <a:rPr lang="en-GB" dirty="0"/>
              <a:t>Allows us to draw many ellipse(s) anywhere on the screen and control the width &amp; height of each</a:t>
            </a:r>
          </a:p>
          <a:p>
            <a:endParaRPr lang="en-GB" dirty="0"/>
          </a:p>
          <a:p>
            <a:r>
              <a:rPr lang="en-GB" dirty="0"/>
              <a:t>write a </a:t>
            </a:r>
            <a:r>
              <a:rPr lang="en-GB" dirty="0">
                <a:solidFill>
                  <a:srgbClr val="0070C0"/>
                </a:solidFill>
              </a:rPr>
              <a:t>circle</a:t>
            </a:r>
            <a:r>
              <a:rPr lang="en-GB" dirty="0"/>
              <a:t> procedure (draws any size circle, middle of screen) - What parameters should it take?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void</a:t>
            </a:r>
            <a:r>
              <a:rPr lang="en-GB" dirty="0">
                <a:solidFill>
                  <a:srgbClr val="0070C0"/>
                </a:solidFill>
              </a:rPr>
              <a:t>  square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/>
              <a:t>size)   </a:t>
            </a:r>
            <a:r>
              <a:rPr lang="en-GB" dirty="0">
                <a:solidFill>
                  <a:srgbClr val="00B050"/>
                </a:solidFill>
              </a:rPr>
              <a:t>//float would also be fine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068960"/>
            <a:ext cx="219803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Parameters separated </a:t>
            </a:r>
          </a:p>
          <a:p>
            <a:r>
              <a:rPr lang="en-GB" dirty="0"/>
              <a:t>by commas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2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size(200,200);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circle(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0070C0"/>
                </a:solidFill>
              </a:rPr>
              <a:t>);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US" dirty="0"/>
              <a:t>circle</a:t>
            </a:r>
            <a:r>
              <a:rPr lang="en-GB" dirty="0"/>
              <a:t>(50);</a:t>
            </a:r>
          </a:p>
          <a:p>
            <a:pPr marL="0" indent="0">
              <a:buNone/>
            </a:pPr>
            <a:r>
              <a:rPr lang="en-GB" dirty="0"/>
              <a:t>  circle(20);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l">
              <a:buNone/>
            </a:pPr>
            <a:r>
              <a:rPr lang="en-US" sz="2000" dirty="0"/>
              <a:t>void circle(float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pPr algn="l">
              <a:buNone/>
            </a:pPr>
            <a:r>
              <a:rPr lang="en-US" sz="2000" dirty="0"/>
              <a:t>{</a:t>
            </a:r>
          </a:p>
          <a:p>
            <a:pPr algn="l">
              <a:buNone/>
            </a:pPr>
            <a:r>
              <a:rPr lang="en-US" sz="2000" dirty="0"/>
              <a:t>  ellipse(100,100,size,size);</a:t>
            </a:r>
          </a:p>
          <a:p>
            <a:pPr algn="l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3140" y="1391736"/>
            <a:ext cx="143500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local variable</a:t>
            </a:r>
          </a:p>
        </p:txBody>
      </p:sp>
      <p:sp>
        <p:nvSpPr>
          <p:cNvPr id="13" name="Oval 12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572611" y="2178846"/>
            <a:ext cx="2160240" cy="648244"/>
            <a:chOff x="2339752" y="1916660"/>
            <a:chExt cx="2160240" cy="648244"/>
          </a:xfrm>
        </p:grpSpPr>
        <p:sp>
          <p:nvSpPr>
            <p:cNvPr id="4" name="Right Arrow 3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0625361">
              <a:off x="2992081" y="191666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100</a:t>
              </a:r>
            </a:p>
          </p:txBody>
        </p:sp>
      </p:grp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>
            <a:off x="2112327" y="3493503"/>
            <a:ext cx="264011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size(200,200);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circle(100); 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circle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GB" dirty="0"/>
              <a:t>  circle(20);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l">
              <a:buNone/>
            </a:pPr>
            <a:r>
              <a:rPr lang="en-US" sz="2000" dirty="0"/>
              <a:t>void circle(float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pPr algn="l">
              <a:buNone/>
            </a:pPr>
            <a:r>
              <a:rPr lang="en-US" sz="2000" dirty="0"/>
              <a:t>{</a:t>
            </a:r>
          </a:p>
          <a:p>
            <a:pPr algn="l">
              <a:buNone/>
            </a:pPr>
            <a:r>
              <a:rPr lang="en-US" sz="2000" dirty="0"/>
              <a:t>  ellipse(100,100,size,size);</a:t>
            </a:r>
          </a:p>
          <a:p>
            <a:pPr algn="l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1500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72100" y="3933056"/>
            <a:ext cx="1224136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742130" y="4221088"/>
            <a:ext cx="68407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2301451" y="2580861"/>
            <a:ext cx="2160240" cy="648244"/>
            <a:chOff x="2339752" y="1916660"/>
            <a:chExt cx="2160240" cy="648244"/>
          </a:xfrm>
        </p:grpSpPr>
        <p:sp>
          <p:nvSpPr>
            <p:cNvPr id="19" name="Right Arrow 18"/>
            <p:cNvSpPr/>
            <p:nvPr/>
          </p:nvSpPr>
          <p:spPr bwMode="auto">
            <a:xfrm rot="20725055">
              <a:off x="2339752" y="2132856"/>
              <a:ext cx="2160240" cy="432048"/>
            </a:xfrm>
            <a:prstGeom prst="rightArrow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0625361">
              <a:off x="3049789" y="19166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2195736" y="3501008"/>
            <a:ext cx="2618754" cy="1440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9261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d8a3f1e-58d1-4e7a-a19c-5772064cb7cb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2121</Words>
  <Application>Microsoft Office PowerPoint</Application>
  <PresentationFormat>On-screen Show (4:3)</PresentationFormat>
  <Paragraphs>422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- Title Slide</vt:lpstr>
      <vt:lpstr>Procedures – Modular Code</vt:lpstr>
      <vt:lpstr>Procedures – Modular Code</vt:lpstr>
      <vt:lpstr>General Procedures</vt:lpstr>
      <vt:lpstr>Draw a wheel</vt:lpstr>
      <vt:lpstr>Open processing</vt:lpstr>
      <vt:lpstr>Row of Wheels: Top Down design</vt:lpstr>
      <vt:lpstr>Parameters</vt:lpstr>
      <vt:lpstr>Passing Parameter values</vt:lpstr>
      <vt:lpstr>Passing Parameter values</vt:lpstr>
      <vt:lpstr>Passing Parameter values</vt:lpstr>
      <vt:lpstr>More Parameters</vt:lpstr>
      <vt:lpstr>More Parameters</vt:lpstr>
      <vt:lpstr>Add Parameters to Wheel</vt:lpstr>
      <vt:lpstr>Pair Programming exercise Lab Sheet</vt:lpstr>
      <vt:lpstr>Motorbike – different sizes?</vt:lpstr>
      <vt:lpstr>Solution 1</vt:lpstr>
      <vt:lpstr>Solution 2</vt:lpstr>
      <vt:lpstr>Solution 3</vt:lpstr>
      <vt:lpstr>Solution 4</vt:lpstr>
      <vt:lpstr>Procedures Parameters, Global Vars</vt:lpstr>
      <vt:lpstr>Top Down Design</vt:lpstr>
      <vt:lpstr>Exercise: Landscape, 3 levels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213</cp:revision>
  <cp:lastPrinted>1996-11-03T19:01:40Z</cp:lastPrinted>
  <dcterms:created xsi:type="dcterms:W3CDTF">1996-09-15T14:55:10Z</dcterms:created>
  <dcterms:modified xsi:type="dcterms:W3CDTF">2023-10-24T09:06:42Z</dcterms:modified>
</cp:coreProperties>
</file>