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289" r:id="rId2"/>
    <p:sldId id="265" r:id="rId3"/>
    <p:sldId id="332" r:id="rId4"/>
    <p:sldId id="291" r:id="rId5"/>
    <p:sldId id="262" r:id="rId6"/>
    <p:sldId id="304" r:id="rId7"/>
    <p:sldId id="292" r:id="rId8"/>
    <p:sldId id="306" r:id="rId9"/>
    <p:sldId id="329" r:id="rId10"/>
    <p:sldId id="301" r:id="rId11"/>
  </p:sldIdLst>
  <p:sldSz cx="9144000" cy="6858000" type="screen4x3"/>
  <p:notesSz cx="6858000" cy="91805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2559" autoAdjust="0"/>
  </p:normalViewPr>
  <p:slideViewPr>
    <p:cSldViewPr>
      <p:cViewPr varScale="1">
        <p:scale>
          <a:sx n="75" d="100"/>
          <a:sy n="75" d="100"/>
        </p:scale>
        <p:origin x="156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en-GB" baseline="0" dirty="0"/>
              <a:t> to think and solve general problems, not just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Arguments must be typed in the prototype: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>
              <a:latin typeface="Courier New" pitchFamily="49" charset="0"/>
            </a:endParaRP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End Sub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End Function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en-GB" baseline="0" dirty="0"/>
              <a:t> decomposition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Refactor – tidying up the</a:t>
            </a:r>
            <a:r>
              <a:rPr lang="en-GB" baseline="0" dirty="0"/>
              <a:t> code.  Here we can introduce a procedure to draw the triangle,  next lets add a motorbike procedure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Code-a-long : Top Down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Writing better structured programs</a:t>
            </a:r>
          </a:p>
          <a:p>
            <a:r>
              <a:rPr lang="en-GB" dirty="0"/>
              <a:t>Problem solving – problem decomposition</a:t>
            </a:r>
          </a:p>
          <a:p>
            <a:r>
              <a:rPr lang="en-GB" dirty="0"/>
              <a:t>Functions : return a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Problem decomposition</a:t>
            </a:r>
          </a:p>
          <a:p>
            <a:r>
              <a:rPr lang="en-GB" dirty="0"/>
              <a:t>Top down design</a:t>
            </a:r>
          </a:p>
          <a:p>
            <a:r>
              <a:rPr lang="en-GB" dirty="0"/>
              <a:t>Stepwise refinement </a:t>
            </a:r>
          </a:p>
          <a:p>
            <a:r>
              <a:rPr lang="en-GB" dirty="0"/>
              <a:t>Help to design code solutions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  <a:p>
            <a:r>
              <a:rPr lang="en-GB" dirty="0"/>
              <a:t>Using, writing</a:t>
            </a:r>
          </a:p>
          <a:p>
            <a:endParaRPr lang="en-GB" dirty="0"/>
          </a:p>
          <a:p>
            <a:r>
              <a:rPr lang="en-GB" dirty="0" err="1"/>
              <a:t>Color</a:t>
            </a:r>
            <a:r>
              <a:rPr lang="en-GB"/>
              <a:t> type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Last Few Weeks</a:t>
            </a:r>
          </a:p>
          <a:p>
            <a:pPr lvl="1" eaLnBrk="1" hangingPunct="1"/>
            <a:r>
              <a:rPr lang="en-GB" altLang="en-US" dirty="0"/>
              <a:t> sequence &amp; variables</a:t>
            </a:r>
          </a:p>
          <a:p>
            <a:pPr lvl="1" eaLnBrk="1" hangingPunct="1"/>
            <a:r>
              <a:rPr lang="en-GB" altLang="en-US" dirty="0"/>
              <a:t> loops, </a:t>
            </a:r>
          </a:p>
          <a:p>
            <a:pPr lvl="1" eaLnBrk="1" hangingPunct="1"/>
            <a:r>
              <a:rPr lang="en-GB" altLang="en-US" dirty="0"/>
              <a:t>Boolean expressions, </a:t>
            </a:r>
          </a:p>
          <a:p>
            <a:pPr lvl="1" eaLnBrk="1" hangingPunct="1"/>
            <a:r>
              <a:rPr lang="en-GB" altLang="en-US" dirty="0"/>
              <a:t>if statements</a:t>
            </a:r>
          </a:p>
          <a:p>
            <a:pPr lvl="1" indent="0" eaLnBrk="1" hangingPunct="1"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Learning Objectives</a:t>
            </a:r>
          </a:p>
          <a:p>
            <a:pPr lvl="1" eaLnBrk="1" hangingPunct="1"/>
            <a:r>
              <a:rPr lang="en-US" altLang="en-US" dirty="0"/>
              <a:t> Top Down Design – Stepwise refinement</a:t>
            </a:r>
          </a:p>
          <a:p>
            <a:pPr lvl="1"/>
            <a:r>
              <a:rPr lang="en-US" altLang="en-US" dirty="0"/>
              <a:t> writing procedures</a:t>
            </a:r>
          </a:p>
          <a:p>
            <a:pPr lvl="1"/>
            <a:r>
              <a:rPr lang="en-US" altLang="en-US" dirty="0"/>
              <a:t>void setup()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/>
              <a:t>    line(x-5,y,x+5,y);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    line(x,y-5,x,y+5);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x=x+20;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00200"/>
            <a:ext cx="1728192" cy="197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4280029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chemeClr val="tx1"/>
                </a:solidFill>
              </a:rPr>
              <a:t>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3894" y="4580772"/>
            <a:ext cx="126028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New </a:t>
            </a:r>
          </a:p>
          <a:p>
            <a:r>
              <a:rPr lang="en-GB" dirty="0"/>
              <a:t>Command?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3388942"/>
            <a:ext cx="178555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1757891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4970931" y="3866386"/>
            <a:ext cx="2520280" cy="267887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83507" y="1979679"/>
            <a:ext cx="2511896" cy="174705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9552" y="2718212"/>
            <a:ext cx="2520280" cy="35191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Block becomes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3129175" cy="4787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setup() </a:t>
            </a:r>
          </a:p>
          <a:p>
            <a:pPr>
              <a:buNone/>
            </a:pPr>
            <a:r>
              <a:rPr lang="en-GB" dirty="0"/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line(x-5,y,x+5,y);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line(x,y-5,x,y+5);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x=x+20;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pPr>
              <a:buNone/>
            </a:pPr>
            <a:r>
              <a:rPr lang="en-GB" dirty="0"/>
              <a:t>}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102225" y="1071563"/>
            <a:ext cx="4041775" cy="55006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 marL="0" indent="0" algn="l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 algn="l">
              <a:buNone/>
            </a:pPr>
            <a:endParaRPr lang="en-GB" dirty="0"/>
          </a:p>
          <a:p>
            <a:pPr algn="l">
              <a:buNone/>
            </a:pPr>
            <a:r>
              <a:rPr lang="en-GB" dirty="0"/>
              <a:t>void </a:t>
            </a:r>
            <a:r>
              <a:rPr lang="en-GB" dirty="0">
                <a:solidFill>
                  <a:srgbClr val="FF0000"/>
                </a:solidFill>
              </a:rPr>
              <a:t>cross()</a:t>
            </a:r>
          </a:p>
          <a:p>
            <a:pPr algn="l">
              <a:buNone/>
            </a:pPr>
            <a:r>
              <a:rPr lang="en-GB" dirty="0"/>
              <a:t>{</a:t>
            </a:r>
          </a:p>
          <a:p>
            <a:pPr marL="0" indent="0" algn="l">
              <a:buNone/>
            </a:pPr>
            <a:r>
              <a:rPr lang="en-GB" dirty="0"/>
              <a:t>    line(x-5,y,x+5,y);</a:t>
            </a:r>
            <a:endParaRPr lang="en-GB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GB" dirty="0"/>
              <a:t>    line(x,y-5,x,y+5);</a:t>
            </a:r>
          </a:p>
          <a:p>
            <a:pPr algn="l">
              <a:buNone/>
            </a:pPr>
            <a:r>
              <a:rPr lang="en-GB" dirty="0"/>
              <a:t>}</a:t>
            </a:r>
          </a:p>
          <a:p>
            <a:pPr algn="l">
              <a:buNone/>
            </a:pPr>
            <a:endParaRPr lang="en-GB" dirty="0"/>
          </a:p>
          <a:p>
            <a:pPr algn="l">
              <a:buNone/>
            </a:pPr>
            <a:r>
              <a:rPr lang="en-GB" dirty="0"/>
              <a:t>void setup() </a:t>
            </a:r>
          </a:p>
          <a:p>
            <a:pPr algn="l">
              <a:buNone/>
            </a:pPr>
            <a:r>
              <a:rPr lang="en-GB" dirty="0"/>
              <a:t>{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cross()</a:t>
            </a:r>
            <a:r>
              <a:rPr lang="en-GB" dirty="0">
                <a:solidFill>
                  <a:srgbClr val="0070C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   x=x+20;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pPr algn="l">
              <a:buNone/>
            </a:pP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 rot="5400000" flipH="1">
            <a:off x="5591874" y="3548136"/>
            <a:ext cx="3024336" cy="35719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5206" y="3286124"/>
            <a:ext cx="160069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Control passes </a:t>
            </a:r>
          </a:p>
          <a:p>
            <a:r>
              <a:rPr lang="en-GB" dirty="0"/>
              <a:t>to procedure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6200000" flipH="1">
            <a:off x="3244878" y="4318197"/>
            <a:ext cx="2184901" cy="3571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131" y="5622425"/>
            <a:ext cx="19607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When finished</a:t>
            </a:r>
          </a:p>
          <a:p>
            <a:r>
              <a:rPr lang="en-GB" dirty="0"/>
              <a:t>Goes back to </a:t>
            </a:r>
          </a:p>
          <a:p>
            <a:r>
              <a:rPr lang="en-GB" dirty="0"/>
              <a:t>where it was called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9683" y="2348880"/>
            <a:ext cx="20353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Program starts here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19120" y="1294453"/>
            <a:ext cx="17730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Declare &amp; assign </a:t>
            </a:r>
          </a:p>
          <a:p>
            <a:r>
              <a:rPr lang="en-GB" dirty="0"/>
              <a:t>variables outside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/>
              <a:t>General Procedures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Procedures : </a:t>
            </a:r>
            <a:r>
              <a:rPr lang="en-US" altLang="en-US" sz="2800" b="1" dirty="0">
                <a:solidFill>
                  <a:srgbClr val="0070C0"/>
                </a:solidFill>
              </a:rPr>
              <a:t>block of code </a:t>
            </a:r>
            <a:r>
              <a:rPr lang="en-US" altLang="en-US" sz="2800" dirty="0"/>
              <a:t>that performs </a:t>
            </a:r>
            <a:r>
              <a:rPr lang="en-US" altLang="en-US" sz="2800" b="1" dirty="0">
                <a:solidFill>
                  <a:srgbClr val="0070C0"/>
                </a:solidFill>
              </a:rPr>
              <a:t>a task</a:t>
            </a:r>
            <a:r>
              <a:rPr lang="en-US" altLang="en-US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 e.g. draw a 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Used to “</a:t>
            </a:r>
            <a:r>
              <a:rPr lang="en-US" altLang="en-US" sz="2800" b="1" dirty="0"/>
              <a:t>package</a:t>
            </a:r>
            <a:r>
              <a:rPr lang="en-US" altLang="en-US" sz="2800" dirty="0"/>
              <a:t>” a commonly used </a:t>
            </a:r>
            <a:r>
              <a:rPr lang="en-US" altLang="en-US" sz="2800" b="1" dirty="0"/>
              <a:t>sequence</a:t>
            </a:r>
            <a:r>
              <a:rPr lang="en-US" altLang="en-US" sz="2800" dirty="0"/>
              <a:t> of instructions </a:t>
            </a:r>
            <a:r>
              <a:rPr lang="en-US" altLang="en-US" sz="2800" i="1" dirty="0"/>
              <a:t>(lines of code)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Code easier to design   : top down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avoid repetition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Make code more readable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Code easier to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 Better re-usability of code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 order to use procedures, must introduce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setup()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Distinguish start code, from </a:t>
            </a:r>
            <a:r>
              <a:rPr lang="en-GB" altLang="en-US" b="1" dirty="0"/>
              <a:t>procedure</a:t>
            </a:r>
            <a:r>
              <a:rPr lang="en-GB" altLang="en-US" dirty="0"/>
              <a:t>s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motorbike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>
                <a:solidFill>
                  <a:srgbClr val="0070C0"/>
                </a:solidFill>
              </a:rPr>
              <a:t>Draw motorbike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left wheel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right wheel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triangle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50" y="1620995"/>
            <a:ext cx="1428750" cy="15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888" y="2888504"/>
            <a:ext cx="16231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stage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3933056"/>
            <a:ext cx="17258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stage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792942"/>
            <a:ext cx="29107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can convert 2</a:t>
            </a:r>
            <a:r>
              <a:rPr lang="en-GB" baseline="30000" dirty="0"/>
              <a:t>nd</a:t>
            </a:r>
            <a:r>
              <a:rPr lang="en-GB" dirty="0"/>
              <a:t> stage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82" y="144968"/>
            <a:ext cx="8229600" cy="796908"/>
          </a:xfrm>
        </p:spPr>
        <p:txBody>
          <a:bodyPr/>
          <a:lstStyle/>
          <a:p>
            <a:r>
              <a:rPr lang="en-GB" dirty="0"/>
              <a:t>Exercise : Motorbike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357296"/>
            <a:ext cx="2945171" cy="4768865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x=20;</a:t>
            </a:r>
          </a:p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y=50;</a:t>
            </a:r>
          </a:p>
          <a:p>
            <a:pPr algn="l">
              <a:buNone/>
            </a:pPr>
            <a:endParaRPr lang="en-US" sz="1800" dirty="0"/>
          </a:p>
          <a:p>
            <a:pPr algn="l">
              <a:buNone/>
            </a:pPr>
            <a:r>
              <a:rPr lang="en-US" sz="1800" dirty="0"/>
              <a:t>void </a:t>
            </a:r>
            <a:r>
              <a:rPr lang="en-US" sz="1800" dirty="0">
                <a:solidFill>
                  <a:srgbClr val="0070C0"/>
                </a:solidFill>
              </a:rPr>
              <a:t>setup</a:t>
            </a:r>
            <a:r>
              <a:rPr lang="en-US" sz="1800" dirty="0"/>
              <a:t>()</a:t>
            </a:r>
          </a:p>
          <a:p>
            <a:pPr algn="l">
              <a:buNone/>
            </a:pPr>
            <a:r>
              <a:rPr lang="en-US" sz="1800" dirty="0"/>
              <a:t>{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sz="1800" dirty="0">
                <a:solidFill>
                  <a:srgbClr val="00B050"/>
                </a:solidFill>
              </a:rPr>
              <a:t>//draw left wheel</a:t>
            </a:r>
            <a:endParaRPr lang="en-US" sz="1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GB" sz="1800" dirty="0"/>
              <a:t>  ellipse(x,y,20,20);</a:t>
            </a:r>
          </a:p>
          <a:p>
            <a:pPr algn="l">
              <a:buNone/>
            </a:pPr>
            <a:r>
              <a:rPr lang="en-GB" sz="1800" dirty="0"/>
              <a:t>  </a:t>
            </a:r>
            <a:r>
              <a:rPr lang="en-GB" sz="1800" dirty="0">
                <a:solidFill>
                  <a:srgbClr val="00B050"/>
                </a:solidFill>
              </a:rPr>
              <a:t>//draw right wheel </a:t>
            </a:r>
          </a:p>
          <a:p>
            <a:pPr algn="l">
              <a:buNone/>
            </a:pPr>
            <a:r>
              <a:rPr lang="en-GB" sz="1800" dirty="0"/>
              <a:t>  ellipse(x+50,y,20,20);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//draw triangle</a:t>
            </a:r>
          </a:p>
          <a:p>
            <a:pPr algn="l">
              <a:buNone/>
            </a:pPr>
            <a:r>
              <a:rPr lang="en-US" sz="1800" dirty="0"/>
              <a:t>  line(x,y,x+50,y);</a:t>
            </a:r>
          </a:p>
          <a:p>
            <a:pPr algn="l">
              <a:buNone/>
            </a:pPr>
            <a:r>
              <a:rPr lang="en-US" sz="1800" dirty="0"/>
              <a:t>  line(x,y,x+25,y-25); </a:t>
            </a:r>
          </a:p>
          <a:p>
            <a:pPr algn="l">
              <a:buNone/>
            </a:pPr>
            <a:r>
              <a:rPr lang="en-US" sz="1800" dirty="0"/>
              <a:t>  line(x+25,y-25,x+50,y); </a:t>
            </a:r>
          </a:p>
          <a:p>
            <a:pPr algn="l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1840" y="1122843"/>
            <a:ext cx="2664296" cy="533049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x=20;</a:t>
            </a:r>
          </a:p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y=50;</a:t>
            </a:r>
          </a:p>
          <a:p>
            <a:pPr algn="l">
              <a:buNone/>
            </a:pPr>
            <a:endParaRPr lang="en-US" sz="1800" dirty="0"/>
          </a:p>
          <a:p>
            <a:pPr algn="l">
              <a:buNone/>
            </a:pPr>
            <a:r>
              <a:rPr lang="en-US" sz="1800" dirty="0"/>
              <a:t>void </a:t>
            </a:r>
            <a:r>
              <a:rPr lang="en-US" sz="1800" dirty="0">
                <a:solidFill>
                  <a:srgbClr val="0070C0"/>
                </a:solidFill>
              </a:rPr>
              <a:t>setup</a:t>
            </a:r>
            <a:r>
              <a:rPr lang="en-US" sz="1800" dirty="0"/>
              <a:t>()</a:t>
            </a:r>
          </a:p>
          <a:p>
            <a:pPr algn="l">
              <a:buNone/>
            </a:pPr>
            <a:r>
              <a:rPr lang="en-US" sz="1800" dirty="0"/>
              <a:t>{</a:t>
            </a:r>
          </a:p>
          <a:p>
            <a:pPr algn="l">
              <a:buNone/>
            </a:pPr>
            <a:r>
              <a:rPr lang="en-US" sz="1800" dirty="0"/>
              <a:t>  ellipse(x,y,20,20);</a:t>
            </a:r>
          </a:p>
          <a:p>
            <a:pPr algn="l">
              <a:buNone/>
            </a:pPr>
            <a:r>
              <a:rPr lang="en-US" sz="1800" dirty="0"/>
              <a:t>  ellipse(x+50,y,20,20);</a:t>
            </a:r>
          </a:p>
          <a:p>
            <a:pPr algn="l">
              <a:buNone/>
            </a:pPr>
            <a:r>
              <a:rPr lang="en-US" sz="1800" dirty="0">
                <a:solidFill>
                  <a:srgbClr val="FF0000"/>
                </a:solidFill>
              </a:rPr>
              <a:t>  triangle(); </a:t>
            </a:r>
            <a:endParaRPr lang="en-US" sz="1800" dirty="0"/>
          </a:p>
          <a:p>
            <a:pPr algn="l">
              <a:buNone/>
            </a:pPr>
            <a:r>
              <a:rPr lang="en-US" sz="1800" dirty="0"/>
              <a:t>}</a:t>
            </a:r>
          </a:p>
          <a:p>
            <a:pPr algn="l">
              <a:buNone/>
            </a:pPr>
            <a:endParaRPr lang="en-US" sz="1800" dirty="0"/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void </a:t>
            </a:r>
            <a:r>
              <a:rPr lang="en-US" sz="1800" dirty="0">
                <a:solidFill>
                  <a:srgbClr val="FF0000"/>
                </a:solidFill>
              </a:rPr>
              <a:t>triangle()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{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  line(x,y,x+50,y);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  line(x,y,x+25,y-25); 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  line(x+25,y-25,x+50,y);  </a:t>
            </a:r>
          </a:p>
          <a:p>
            <a:pPr algn="l">
              <a:buNone/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660232" y="1122843"/>
            <a:ext cx="2376264" cy="5237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 x=20;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 y=50;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void setup()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motorbike();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void </a:t>
            </a:r>
            <a:r>
              <a:rPr lang="en-US" dirty="0">
                <a:solidFill>
                  <a:schemeClr val="accent2"/>
                </a:solidFill>
              </a:rPr>
              <a:t>motorbike()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{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/>
              <a:t>  ellipse(x,y,20,20);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/>
              <a:t>  ellipse(x+50,y,20,20);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triangle(); 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>
                <a:solidFill>
                  <a:srgbClr val="FF0000"/>
                </a:solidFill>
              </a:rPr>
              <a:t>triangle()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  line(x,y,x+50,y);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  line(x,y,x+25,y-25);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  line(x+25,y-25,x+50,y);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7342" y="1122843"/>
            <a:ext cx="97879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r>
              <a:rPr lang="en-GB" sz="1400" baseline="30000" dirty="0"/>
              <a:t>st</a:t>
            </a:r>
            <a:r>
              <a:rPr lang="en-GB" sz="1400" dirty="0"/>
              <a:t> refactor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7884" y="1119260"/>
            <a:ext cx="1018612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baseline="30000" dirty="0"/>
              <a:t>nd</a:t>
            </a:r>
            <a:r>
              <a:rPr lang="en-GB" sz="1400" dirty="0"/>
              <a:t> refactor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3 motorbikes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3568" y="1124744"/>
            <a:ext cx="8003232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x=20;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setup()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size(300,100);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</a:t>
            </a:r>
            <a:r>
              <a:rPr lang="en-GB" dirty="0">
                <a:solidFill>
                  <a:schemeClr val="accent2"/>
                </a:solidFill>
              </a:rPr>
              <a:t>motorbike()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ellipse(x+50,y,20,20);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triangle();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line(x,y,x+50,y);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line(x,y,x+25,y-25);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line(x+25,y-25,x+50,y);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17638"/>
            <a:ext cx="3009900" cy="1590675"/>
          </a:xfrm>
          <a:prstGeom prst="rect">
            <a:avLst/>
          </a:prstGeo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3223110" y="1268760"/>
            <a:ext cx="2170584" cy="478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dirty="0">
                <a:solidFill>
                  <a:srgbClr val="00B050"/>
                </a:solidFill>
              </a:rPr>
              <a:t>//refactored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void 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size(300,100);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for(x=20;x&lt;320;x=x+100)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6165304"/>
            <a:ext cx="1903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Improve the code?</a:t>
            </a:r>
          </a:p>
        </p:txBody>
      </p:sp>
    </p:spTree>
    <p:extLst>
      <p:ext uri="{BB962C8B-B14F-4D97-AF65-F5344CB8AC3E}">
        <p14:creationId xmlns:p14="http://schemas.microsoft.com/office/powerpoint/2010/main" val="1807082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: Draw houses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Use the ideas and procedures to draw a terrace of houses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Top down design?</a:t>
            </a:r>
          </a:p>
          <a:p>
            <a:pPr>
              <a:buNone/>
            </a:pPr>
            <a:r>
              <a:rPr lang="en-US" dirty="0"/>
              <a:t>Pseudocode</a:t>
            </a:r>
          </a:p>
          <a:p>
            <a:pPr>
              <a:buNone/>
            </a:pPr>
            <a:r>
              <a:rPr lang="en-US" dirty="0"/>
              <a:t>Triangle, square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0888"/>
            <a:ext cx="3009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8497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97fc8cf-a444-4aaf-a7da-e2bd5ab17df3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11844</TotalTime>
  <Words>1058</Words>
  <Application>Microsoft Office PowerPoint</Application>
  <PresentationFormat>On-screen Show (4:3)</PresentationFormat>
  <Paragraphs>237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Gill Sans</vt:lpstr>
      <vt:lpstr>Times New Roman</vt:lpstr>
      <vt:lpstr>Default - Title Slide</vt:lpstr>
      <vt:lpstr>Code-a-long : Top Down Design</vt:lpstr>
      <vt:lpstr>Modular Code</vt:lpstr>
      <vt:lpstr>Revision</vt:lpstr>
      <vt:lpstr>Code Block becomes Procedure</vt:lpstr>
      <vt:lpstr>General Procedures</vt:lpstr>
      <vt:lpstr>Top down design?</vt:lpstr>
      <vt:lpstr>Exercise : Motorbike</vt:lpstr>
      <vt:lpstr>Draw 3 motorbikes</vt:lpstr>
      <vt:lpstr>Exercise : Draw houses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229</cp:revision>
  <cp:lastPrinted>1996-11-03T19:01:40Z</cp:lastPrinted>
  <dcterms:created xsi:type="dcterms:W3CDTF">1996-09-15T14:55:10Z</dcterms:created>
  <dcterms:modified xsi:type="dcterms:W3CDTF">2023-07-06T14:23:52Z</dcterms:modified>
</cp:coreProperties>
</file>