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7"/>
  </p:notesMasterIdLst>
  <p:sldIdLst>
    <p:sldId id="256" r:id="rId3"/>
    <p:sldId id="267" r:id="rId4"/>
    <p:sldId id="299" r:id="rId5"/>
    <p:sldId id="292" r:id="rId6"/>
    <p:sldId id="263" r:id="rId7"/>
    <p:sldId id="302" r:id="rId8"/>
    <p:sldId id="264" r:id="rId9"/>
    <p:sldId id="259" r:id="rId10"/>
    <p:sldId id="283" r:id="rId11"/>
    <p:sldId id="286" r:id="rId12"/>
    <p:sldId id="285" r:id="rId13"/>
    <p:sldId id="288" r:id="rId14"/>
    <p:sldId id="287" r:id="rId15"/>
    <p:sldId id="262" r:id="rId16"/>
    <p:sldId id="293" r:id="rId17"/>
    <p:sldId id="294" r:id="rId18"/>
    <p:sldId id="298" r:id="rId19"/>
    <p:sldId id="300" r:id="rId20"/>
    <p:sldId id="261" r:id="rId21"/>
    <p:sldId id="289" r:id="rId22"/>
    <p:sldId id="301" r:id="rId23"/>
    <p:sldId id="290" r:id="rId24"/>
    <p:sldId id="291" r:id="rId25"/>
    <p:sldId id="29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5" autoAdjust="0"/>
  </p:normalViewPr>
  <p:slideViewPr>
    <p:cSldViewPr>
      <p:cViewPr varScale="1">
        <p:scale>
          <a:sx n="60" d="100"/>
          <a:sy n="60" d="100"/>
        </p:scale>
        <p:origin x="1052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met last week, expand a little more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5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events, Draw – called</a:t>
            </a:r>
            <a:r>
              <a:rPr lang="en-GB" baseline="0" dirty="0"/>
              <a:t> 60 times a sec.  </a:t>
            </a:r>
            <a:r>
              <a:rPr lang="en-GB" dirty="0"/>
              <a:t>Procedures,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examples setup &amp;</a:t>
            </a:r>
            <a:r>
              <a:rPr lang="en-GB" baseline="0" dirty="0"/>
              <a:t> draw. </a:t>
            </a:r>
          </a:p>
          <a:p>
            <a:r>
              <a:rPr lang="en-GB" baseline="0" dirty="0"/>
              <a:t>Note procedures/methods can return a value but these return void (no value)</a:t>
            </a:r>
          </a:p>
          <a:p>
            <a:r>
              <a:rPr lang="en-GB" baseline="0" dirty="0"/>
              <a:t>Setup called once – initialise the screen</a:t>
            </a:r>
          </a:p>
          <a:p>
            <a:r>
              <a:rPr lang="en-GB" baseline="0" dirty="0"/>
              <a:t>Draw is called repeatedly – what will happen first ?</a:t>
            </a:r>
          </a:p>
          <a:p>
            <a:r>
              <a:rPr lang="en-GB" baseline="0" dirty="0"/>
              <a:t>X starts at 10, y 125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baseline="0" dirty="0"/>
              <a:t> example x is 50,  less than or equal to 500 so actions1</a:t>
            </a:r>
          </a:p>
          <a:p>
            <a:r>
              <a:rPr lang="en-GB" baseline="0" dirty="0"/>
              <a:t>2</a:t>
            </a:r>
            <a:r>
              <a:rPr lang="en-GB" baseline="30000" dirty="0"/>
              <a:t>nd</a:t>
            </a:r>
            <a:r>
              <a:rPr lang="en-GB" baseline="0" dirty="0"/>
              <a:t> example x is 520, greater than 500, so else fires – actions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if statement, check</a:t>
            </a:r>
            <a:r>
              <a:rPr lang="en-GB" baseline="0" dirty="0"/>
              <a:t> if x is at or past the screen edge (500)</a:t>
            </a:r>
          </a:p>
          <a:p>
            <a:r>
              <a:rPr lang="en-GB" baseline="0" dirty="0" err="1"/>
              <a:t>deltaX</a:t>
            </a:r>
            <a:r>
              <a:rPr lang="en-GB" baseline="0" dirty="0"/>
              <a:t>=-</a:t>
            </a:r>
            <a:r>
              <a:rPr lang="en-GB" baseline="0" dirty="0" err="1"/>
              <a:t>deltaX</a:t>
            </a:r>
            <a:r>
              <a:rPr lang="en-GB" baseline="0" dirty="0"/>
              <a:t>?</a:t>
            </a:r>
          </a:p>
          <a:p>
            <a:r>
              <a:rPr lang="en-GB" baseline="0" dirty="0"/>
              <a:t>Assume </a:t>
            </a:r>
            <a:r>
              <a:rPr lang="en-GB" baseline="0" dirty="0" err="1"/>
              <a:t>deltaX</a:t>
            </a:r>
            <a:r>
              <a:rPr lang="en-GB" baseline="0" dirty="0"/>
              <a:t> is 5,  it will become -5</a:t>
            </a:r>
          </a:p>
          <a:p>
            <a:r>
              <a:rPr lang="en-GB" baseline="0" dirty="0"/>
              <a:t>If </a:t>
            </a:r>
            <a:r>
              <a:rPr lang="en-GB" baseline="0" dirty="0" err="1"/>
              <a:t>deltaX</a:t>
            </a:r>
            <a:r>
              <a:rPr lang="en-GB" baseline="0" dirty="0"/>
              <a:t> is -5, it will become 5, changes the sign and the direction of the ball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3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add?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0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add?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00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KeyPressed</a:t>
            </a:r>
            <a:r>
              <a:rPr lang="en-GB" dirty="0"/>
              <a:t> event</a:t>
            </a:r>
          </a:p>
          <a:p>
            <a:r>
              <a:rPr lang="en-GB" dirty="0"/>
              <a:t>Using arrow cluster,    using other</a:t>
            </a:r>
            <a:r>
              <a:rPr lang="en-GB" baseline="0" dirty="0"/>
              <a:t> keys</a:t>
            </a:r>
          </a:p>
          <a:p>
            <a:r>
              <a:rPr lang="en-GB" baseline="0" dirty="0"/>
              <a:t>q becomes 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6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/>
              <a:t>ist</a:t>
            </a:r>
            <a:r>
              <a:rPr lang="en-GB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4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43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77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7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9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3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1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9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0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  <a:endParaRPr lang="en-US" altLang="en-US" dirty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Programming concepts:</a:t>
            </a:r>
          </a:p>
          <a:p>
            <a:r>
              <a:rPr lang="en-GB" dirty="0"/>
              <a:t>Events &amp; Animation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928670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3</a:t>
            </a:r>
            <a:r>
              <a:rPr lang="en-GB" baseline="30000" dirty="0"/>
              <a:t>rd</a:t>
            </a:r>
            <a:r>
              <a:rPr lang="en-GB" dirty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25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643174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7" name="TextBox 16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125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 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/>
              <a:t>x</a:t>
            </a:r>
            <a:r>
              <a:rPr lang="en-GB" dirty="0"/>
              <a:t>, 125, 10, 10);</a:t>
            </a:r>
          </a:p>
          <a:p>
            <a:pPr>
              <a:buNone/>
            </a:pPr>
            <a:r>
              <a:rPr lang="en-GB" dirty="0"/>
              <a:t>  x = x + 5;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4</a:t>
            </a:r>
            <a:r>
              <a:rPr lang="en-GB" baseline="30000" dirty="0"/>
              <a:t>th</a:t>
            </a:r>
            <a:r>
              <a:rPr lang="en-GB" dirty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43174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7488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98" y="5857892"/>
            <a:ext cx="252857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What will happen?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4348" y="1500968"/>
            <a:ext cx="1102001" cy="1440108"/>
            <a:chOff x="714348" y="1500968"/>
            <a:chExt cx="1102001" cy="1440108"/>
          </a:xfrm>
        </p:grpSpPr>
        <p:sp>
          <p:nvSpPr>
            <p:cNvPr id="17" name="TextBox 16"/>
            <p:cNvSpPr txBox="1"/>
            <p:nvPr/>
          </p:nvSpPr>
          <p:spPr>
            <a:xfrm>
              <a:off x="714348" y="2571744"/>
              <a:ext cx="110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y= 125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 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/>
              <a:t>x</a:t>
            </a:r>
            <a:r>
              <a:rPr lang="en-GB" dirty="0"/>
              <a:t>, 125, 10, 10);</a:t>
            </a:r>
          </a:p>
          <a:p>
            <a:pPr>
              <a:buNone/>
            </a:pPr>
            <a:r>
              <a:rPr lang="en-GB" dirty="0"/>
              <a:t>  x = x + 5;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Want to get rid of old balls</a:t>
            </a:r>
          </a:p>
          <a:p>
            <a:r>
              <a:rPr lang="en-GB" dirty="0"/>
              <a:t>Background command fills background with colour – clear screen</a:t>
            </a:r>
          </a:p>
          <a:p>
            <a:r>
              <a:rPr lang="en-GB" dirty="0"/>
              <a:t>Move background command to start of </a:t>
            </a:r>
            <a:r>
              <a:rPr lang="en-GB" b="1" dirty="0"/>
              <a:t>draw</a:t>
            </a:r>
            <a:r>
              <a:rPr lang="en-GB" dirty="0"/>
              <a:t> event</a:t>
            </a:r>
          </a:p>
          <a:p>
            <a:r>
              <a:rPr lang="en-GB" dirty="0"/>
              <a:t>Only see 1 ball at a time, apparently moving</a:t>
            </a:r>
          </a:p>
          <a:p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background(0);    </a:t>
            </a:r>
            <a:r>
              <a:rPr lang="en-GB" dirty="0">
                <a:solidFill>
                  <a:srgbClr val="00B050"/>
                </a:solidFill>
              </a:rPr>
              <a:t>//clear screen : black</a:t>
            </a:r>
          </a:p>
          <a:p>
            <a:pPr>
              <a:buNone/>
            </a:pPr>
            <a:r>
              <a:rPr lang="en-GB" dirty="0"/>
              <a:t>  ellipse(x,125,10,10);</a:t>
            </a:r>
          </a:p>
          <a:p>
            <a:pPr>
              <a:buNone/>
            </a:pPr>
            <a:r>
              <a:rPr lang="en-GB" dirty="0"/>
              <a:t>  x = x + 5;      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Step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ball moves right a step of 5 pixels each frame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x=x+5;</a:t>
            </a:r>
          </a:p>
          <a:p>
            <a:r>
              <a:rPr lang="en-GB" dirty="0"/>
              <a:t>What if we wanted it to go left?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x=x-5;</a:t>
            </a:r>
          </a:p>
          <a:p>
            <a:r>
              <a:rPr lang="en-GB" dirty="0"/>
              <a:t>Faster?  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x=x-10;</a:t>
            </a:r>
          </a:p>
          <a:p>
            <a:r>
              <a:rPr lang="en-GB" dirty="0"/>
              <a:t>Let’s use another variable for this step – call it </a:t>
            </a:r>
            <a:r>
              <a:rPr lang="en-GB" b="1" dirty="0" err="1">
                <a:solidFill>
                  <a:srgbClr val="0070C0"/>
                </a:solidFill>
              </a:rPr>
              <a:t>speedX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or change in X, for each frame (60</a:t>
            </a:r>
            <a:r>
              <a:rPr lang="en-GB" baseline="30000" dirty="0"/>
              <a:t>th</a:t>
            </a:r>
            <a:r>
              <a:rPr lang="en-GB" dirty="0"/>
              <a:t> of a sec – every time </a:t>
            </a:r>
            <a:r>
              <a:rPr lang="en-GB" b="1" dirty="0"/>
              <a:t>draw </a:t>
            </a:r>
            <a:r>
              <a:rPr lang="en-GB" dirty="0"/>
              <a:t>runs)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int </a:t>
            </a:r>
            <a:r>
              <a:rPr lang="en-GB" b="1" dirty="0" err="1">
                <a:solidFill>
                  <a:srgbClr val="002060"/>
                </a:solidFill>
              </a:rPr>
              <a:t>speedX</a:t>
            </a:r>
            <a:r>
              <a:rPr lang="en-GB" dirty="0">
                <a:solidFill>
                  <a:srgbClr val="0070C0"/>
                </a:solidFill>
              </a:rPr>
              <a:t> = 5;</a:t>
            </a:r>
          </a:p>
          <a:p>
            <a:pPr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dirty="0"/>
              <a:t>void draw()</a:t>
            </a:r>
          </a:p>
          <a:p>
            <a:pPr lvl="1"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/>
              <a:t>   background(0);</a:t>
            </a:r>
          </a:p>
          <a:p>
            <a:pPr lvl="1">
              <a:buNone/>
            </a:pPr>
            <a:r>
              <a:rPr lang="en-GB" dirty="0"/>
              <a:t>   ellipse(x,125,10,10);</a:t>
            </a:r>
          </a:p>
          <a:p>
            <a:pPr lvl="1">
              <a:buNone/>
            </a:pPr>
            <a:r>
              <a:rPr lang="en-GB" dirty="0"/>
              <a:t>   x = x + 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/>
              <a:t>;</a:t>
            </a:r>
          </a:p>
          <a:p>
            <a:pPr lvl="1"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636912"/>
            <a:ext cx="3908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 amount we change </a:t>
            </a:r>
            <a:r>
              <a:rPr lang="en-GB" b="1" dirty="0"/>
              <a:t>x</a:t>
            </a:r>
            <a:r>
              <a:rPr lang="en-GB" dirty="0"/>
              <a:t> by should vary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5589240"/>
            <a:ext cx="862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0070C0"/>
                </a:solidFill>
              </a:rPr>
              <a:t>speedX</a:t>
            </a:r>
            <a:r>
              <a:rPr lang="en-GB" dirty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Ball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268760"/>
            <a:ext cx="8124825" cy="510664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Need to detect </a:t>
            </a: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/>
              <a:t> ball position at right hand edge</a:t>
            </a:r>
          </a:p>
          <a:p>
            <a:r>
              <a:rPr lang="en-GB" dirty="0"/>
              <a:t>Conditional statement  IF ...  </a:t>
            </a:r>
          </a:p>
          <a:p>
            <a:r>
              <a:rPr lang="en-GB" dirty="0"/>
              <a:t>Syntax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if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test_expression</a:t>
            </a:r>
            <a:r>
              <a:rPr lang="en-GB" dirty="0">
                <a:solidFill>
                  <a:srgbClr val="FF0000"/>
                </a:solidFill>
              </a:rPr>
              <a:t> is true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 {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else if (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_test expression is true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{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instead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else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{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other commands instead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endParaRPr lang="en-GB" dirty="0"/>
          </a:p>
          <a:p>
            <a:r>
              <a:rPr lang="en-GB" dirty="0"/>
              <a:t>Example</a:t>
            </a:r>
          </a:p>
          <a:p>
            <a:pPr lvl="1">
              <a:buNone/>
            </a:pPr>
            <a:r>
              <a:rPr lang="en-GB" dirty="0"/>
              <a:t>    if ( </a:t>
            </a:r>
            <a:r>
              <a:rPr lang="en-GB" dirty="0">
                <a:solidFill>
                  <a:srgbClr val="FF0000"/>
                </a:solidFill>
              </a:rPr>
              <a:t>x &lt;= 500 </a:t>
            </a:r>
            <a:r>
              <a:rPr lang="en-GB" dirty="0"/>
              <a:t>)</a:t>
            </a:r>
          </a:p>
          <a:p>
            <a:pPr lvl="1">
              <a:buNone/>
            </a:pPr>
            <a:r>
              <a:rPr lang="en-GB" dirty="0"/>
              <a:t>      {  x = x + </a:t>
            </a:r>
            <a:r>
              <a:rPr lang="en-GB" dirty="0" err="1"/>
              <a:t>speedX</a:t>
            </a:r>
            <a:r>
              <a:rPr lang="en-GB" dirty="0"/>
              <a:t>; }  </a:t>
            </a:r>
            <a:r>
              <a:rPr lang="en-GB" dirty="0">
                <a:solidFill>
                  <a:srgbClr val="00B050"/>
                </a:solidFill>
              </a:rPr>
              <a:t>// actions 1.</a:t>
            </a:r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r>
              <a:rPr lang="en-GB" dirty="0"/>
              <a:t>    else if ( </a:t>
            </a:r>
            <a:r>
              <a:rPr lang="en-GB" dirty="0">
                <a:solidFill>
                  <a:srgbClr val="FF0000"/>
                </a:solidFill>
              </a:rPr>
              <a:t>x == 500 </a:t>
            </a:r>
            <a:r>
              <a:rPr lang="en-GB" dirty="0"/>
              <a:t>)</a:t>
            </a:r>
          </a:p>
          <a:p>
            <a:pPr lvl="1">
              <a:buNone/>
            </a:pPr>
            <a:r>
              <a:rPr lang="en-GB" dirty="0"/>
              <a:t>      {  x = x – </a:t>
            </a:r>
            <a:r>
              <a:rPr lang="en-GB" dirty="0" err="1"/>
              <a:t>speedX</a:t>
            </a:r>
            <a:r>
              <a:rPr lang="en-GB" dirty="0"/>
              <a:t>; }   </a:t>
            </a:r>
            <a:r>
              <a:rPr lang="en-GB" dirty="0">
                <a:solidFill>
                  <a:srgbClr val="00B050"/>
                </a:solidFill>
              </a:rPr>
              <a:t>// actions 2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r>
              <a:rPr lang="en-GB" dirty="0"/>
              <a:t>    else</a:t>
            </a:r>
          </a:p>
          <a:p>
            <a:pPr lvl="1">
              <a:buNone/>
            </a:pPr>
            <a:r>
              <a:rPr lang="en-GB" dirty="0"/>
              <a:t>      {   x = 500;	</a:t>
            </a:r>
            <a:r>
              <a:rPr lang="en-GB" dirty="0">
                <a:solidFill>
                  <a:srgbClr val="00B050"/>
                </a:solidFill>
              </a:rPr>
              <a:t>//actions 3.</a:t>
            </a:r>
          </a:p>
          <a:p>
            <a:pPr lvl="1">
              <a:buNone/>
            </a:pPr>
            <a:r>
              <a:rPr lang="en-GB" dirty="0"/>
              <a:t>          x = x – </a:t>
            </a:r>
            <a:r>
              <a:rPr lang="en-GB" dirty="0" err="1"/>
              <a:t>speedX</a:t>
            </a:r>
            <a:r>
              <a:rPr lang="en-GB" dirty="0"/>
              <a:t>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19474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will happen?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1714488"/>
            <a:ext cx="24481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Mutually exclusive</a:t>
            </a:r>
          </a:p>
          <a:p>
            <a:r>
              <a:rPr lang="en-GB" dirty="0"/>
              <a:t>Only 1 set of commands</a:t>
            </a:r>
          </a:p>
          <a:p>
            <a:r>
              <a:rPr lang="en-GB" dirty="0"/>
              <a:t>Will happen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3768" y="3857628"/>
            <a:ext cx="714380" cy="757300"/>
            <a:chOff x="7143768" y="3857628"/>
            <a:chExt cx="714380" cy="757300"/>
          </a:xfrm>
        </p:grpSpPr>
        <p:sp>
          <p:nvSpPr>
            <p:cNvPr id="7" name="Cube 6"/>
            <p:cNvSpPr/>
            <p:nvPr/>
          </p:nvSpPr>
          <p:spPr>
            <a:xfrm>
              <a:off x="7215206" y="385762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768" y="421481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x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6644" y="40005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50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15206" y="5429264"/>
            <a:ext cx="642942" cy="757300"/>
            <a:chOff x="7215206" y="4929198"/>
            <a:chExt cx="642942" cy="757300"/>
          </a:xfrm>
        </p:grpSpPr>
        <p:sp>
          <p:nvSpPr>
            <p:cNvPr id="11" name="Cube 10"/>
            <p:cNvSpPr/>
            <p:nvPr/>
          </p:nvSpPr>
          <p:spPr>
            <a:xfrm>
              <a:off x="7215206" y="492919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6644" y="507207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520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528638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x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00496" y="4714884"/>
            <a:ext cx="21563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X&lt;= 500, so actions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6" y="5572140"/>
            <a:ext cx="255198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X &gt; 500, so actions 3, </a:t>
            </a:r>
          </a:p>
          <a:p>
            <a:r>
              <a:rPr lang="en-GB" dirty="0"/>
              <a:t>other conditions not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414338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5338" y="56017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 animBg="1"/>
      <p:bldP spid="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bounce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0252" y="1140535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edge</a:t>
            </a:r>
          </a:p>
          <a:p>
            <a:r>
              <a:rPr lang="en-GB" dirty="0"/>
              <a:t>X=500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80918" y="1710100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3140968"/>
            <a:ext cx="4248472" cy="357020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/>
              <a:t>void draw() </a:t>
            </a:r>
          </a:p>
          <a:p>
            <a:pPr>
              <a:buNone/>
            </a:pPr>
            <a:r>
              <a:rPr lang="en-GB" sz="2000" dirty="0"/>
              <a:t>{ </a:t>
            </a:r>
          </a:p>
          <a:p>
            <a:pPr>
              <a:buNone/>
            </a:pPr>
            <a:r>
              <a:rPr lang="en-GB" sz="2000" dirty="0"/>
              <a:t>	background(0); </a:t>
            </a:r>
          </a:p>
          <a:p>
            <a:pPr>
              <a:buNone/>
            </a:pPr>
            <a:r>
              <a:rPr lang="en-GB" sz="2000" dirty="0"/>
              <a:t>	ellipse(x,125,20,20); </a:t>
            </a:r>
          </a:p>
          <a:p>
            <a:pPr>
              <a:buNone/>
            </a:pPr>
            <a:r>
              <a:rPr lang="en-GB" sz="2000" dirty="0"/>
              <a:t>	x = x + </a:t>
            </a:r>
            <a:r>
              <a:rPr lang="en-GB" sz="2000" dirty="0" err="1"/>
              <a:t>speedX</a:t>
            </a:r>
            <a:r>
              <a:rPr lang="en-GB" sz="2000" dirty="0"/>
              <a:t>; </a:t>
            </a:r>
          </a:p>
          <a:p>
            <a:pPr>
              <a:buNone/>
            </a:pPr>
            <a:r>
              <a:rPr lang="en-GB" sz="2000" dirty="0"/>
              <a:t>	if (</a:t>
            </a:r>
            <a:r>
              <a:rPr lang="en-GB" sz="2000" dirty="0">
                <a:solidFill>
                  <a:srgbClr val="FF0000"/>
                </a:solidFill>
              </a:rPr>
              <a:t>x &gt; =500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800" dirty="0"/>
              <a:t> 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 = - 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788024" y="2776230"/>
            <a:ext cx="2392894" cy="2088289"/>
          </a:xfrm>
          <a:prstGeom prst="bentConnector3">
            <a:avLst>
              <a:gd name="adj1" fmla="val 1201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3140968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 allowed past this line!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1433" y="5752322"/>
            <a:ext cx="144687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effect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second bounce?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/>
              <a:t>void draw() </a:t>
            </a:r>
          </a:p>
          <a:p>
            <a:pPr>
              <a:buNone/>
            </a:pPr>
            <a:r>
              <a:rPr lang="en-GB" sz="2000" dirty="0"/>
              <a:t>{ </a:t>
            </a:r>
          </a:p>
          <a:p>
            <a:pPr>
              <a:buNone/>
            </a:pPr>
            <a:r>
              <a:rPr lang="en-GB" sz="2000" dirty="0"/>
              <a:t>	background(); </a:t>
            </a:r>
          </a:p>
          <a:p>
            <a:pPr>
              <a:buNone/>
            </a:pPr>
            <a:r>
              <a:rPr lang="en-GB" sz="2000" dirty="0"/>
              <a:t>	ellipse(x,125,20,20); </a:t>
            </a:r>
          </a:p>
          <a:p>
            <a:pPr>
              <a:buNone/>
            </a:pPr>
            <a:r>
              <a:rPr lang="en-GB" sz="2000" dirty="0"/>
              <a:t>	x = x + </a:t>
            </a:r>
            <a:r>
              <a:rPr lang="en-GB" sz="2000" dirty="0" err="1"/>
              <a:t>deltaX</a:t>
            </a:r>
            <a:r>
              <a:rPr lang="en-GB" sz="2000" dirty="0"/>
              <a:t>; </a:t>
            </a:r>
          </a:p>
          <a:p>
            <a:pPr>
              <a:buNone/>
            </a:pPr>
            <a:r>
              <a:rPr lang="en-GB" sz="2000" dirty="0"/>
              <a:t>	if (</a:t>
            </a:r>
            <a:r>
              <a:rPr lang="en-GB" sz="2000" dirty="0">
                <a:solidFill>
                  <a:srgbClr val="FF0000"/>
                </a:solidFill>
              </a:rPr>
              <a:t>x &gt;= 500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 = - 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;</a:t>
            </a:r>
            <a:r>
              <a:rPr lang="en-GB" sz="2000" dirty="0"/>
              <a:t>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	else if (x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00B0F0"/>
                </a:solidFill>
              </a:rPr>
              <a:t>????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000" dirty="0" err="1">
                <a:solidFill>
                  <a:srgbClr val="00B0F0"/>
                </a:solidFill>
              </a:rPr>
              <a:t>speedX</a:t>
            </a:r>
            <a:r>
              <a:rPr lang="en-GB" sz="2000" dirty="0">
                <a:solidFill>
                  <a:srgbClr val="00B0F0"/>
                </a:solidFill>
              </a:rPr>
              <a:t> = ???;</a:t>
            </a:r>
            <a:r>
              <a:rPr lang="en-GB" sz="2000" dirty="0"/>
              <a:t>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Never allowed past this line!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Never allowed past this line!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second bounce?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/>
              <a:t>void draw() </a:t>
            </a:r>
          </a:p>
          <a:p>
            <a:pPr>
              <a:buNone/>
            </a:pPr>
            <a:r>
              <a:rPr lang="en-GB" sz="2000" dirty="0"/>
              <a:t>{ </a:t>
            </a:r>
          </a:p>
          <a:p>
            <a:pPr>
              <a:buNone/>
            </a:pPr>
            <a:r>
              <a:rPr lang="en-GB" sz="2000" dirty="0"/>
              <a:t>	background(); </a:t>
            </a:r>
          </a:p>
          <a:p>
            <a:pPr>
              <a:buNone/>
            </a:pPr>
            <a:r>
              <a:rPr lang="en-GB" sz="2000" dirty="0"/>
              <a:t>	ellipse(x,125,20,20); </a:t>
            </a:r>
          </a:p>
          <a:p>
            <a:pPr>
              <a:buNone/>
            </a:pPr>
            <a:r>
              <a:rPr lang="en-GB" sz="2000" dirty="0"/>
              <a:t>	x = x + </a:t>
            </a:r>
            <a:r>
              <a:rPr lang="en-GB" sz="2000" dirty="0" err="1"/>
              <a:t>deltaX</a:t>
            </a:r>
            <a:r>
              <a:rPr lang="en-GB" sz="2000" dirty="0"/>
              <a:t>; </a:t>
            </a:r>
          </a:p>
          <a:p>
            <a:pPr>
              <a:buNone/>
            </a:pPr>
            <a:r>
              <a:rPr lang="en-GB" sz="2000" dirty="0"/>
              <a:t>	if (</a:t>
            </a:r>
            <a:r>
              <a:rPr lang="en-GB" sz="2000" dirty="0">
                <a:solidFill>
                  <a:srgbClr val="FF0000"/>
                </a:solidFill>
              </a:rPr>
              <a:t>x &gt;= 500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 = - 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;</a:t>
            </a:r>
            <a:r>
              <a:rPr lang="en-GB" sz="2000" dirty="0"/>
              <a:t>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	else if (x</a:t>
            </a:r>
            <a:r>
              <a:rPr lang="en-GB" sz="2000" dirty="0">
                <a:solidFill>
                  <a:srgbClr val="FF0000"/>
                </a:solidFill>
              </a:rPr>
              <a:t>&lt;=0</a:t>
            </a:r>
            <a:r>
              <a:rPr lang="en-GB" sz="2000" dirty="0"/>
              <a:t>) </a:t>
            </a:r>
          </a:p>
          <a:p>
            <a:pPr>
              <a:buNone/>
            </a:pPr>
            <a:r>
              <a:rPr lang="en-GB" sz="2000" dirty="0"/>
              <a:t>	{ </a:t>
            </a:r>
          </a:p>
          <a:p>
            <a:pPr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 = - </a:t>
            </a:r>
            <a:r>
              <a:rPr lang="en-GB" sz="2000" dirty="0" err="1">
                <a:solidFill>
                  <a:srgbClr val="FF0000"/>
                </a:solidFill>
              </a:rPr>
              <a:t>speedX</a:t>
            </a:r>
            <a:r>
              <a:rPr lang="en-GB" sz="2000" dirty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GB" sz="2000" dirty="0"/>
              <a:t>	} </a:t>
            </a:r>
          </a:p>
          <a:p>
            <a:pPr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Never allowed past this line!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Never allowed past this line!</a:t>
            </a:r>
          </a:p>
        </p:txBody>
      </p:sp>
    </p:spTree>
    <p:extLst>
      <p:ext uri="{BB962C8B-B14F-4D97-AF65-F5344CB8AC3E}">
        <p14:creationId xmlns:p14="http://schemas.microsoft.com/office/powerpoint/2010/main" val="29179464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CC52-F253-738F-B41E-8493967E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40A7-C7D2-316F-3BE9-F96E6452A3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Lab sheet – bouncing ball</a:t>
            </a:r>
          </a:p>
        </p:txBody>
      </p:sp>
    </p:spTree>
    <p:extLst>
      <p:ext uri="{BB962C8B-B14F-4D97-AF65-F5344CB8AC3E}">
        <p14:creationId xmlns:p14="http://schemas.microsoft.com/office/powerpoint/2010/main" val="41203625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Lots of events that can be detected </a:t>
            </a:r>
          </a:p>
          <a:p>
            <a:pPr lvl="1"/>
            <a:r>
              <a:rPr lang="en-GB" dirty="0"/>
              <a:t> see Processing reference page</a:t>
            </a:r>
          </a:p>
          <a:p>
            <a:r>
              <a:rPr lang="en-GB" dirty="0"/>
              <a:t>Allow user interaction, e.g.</a:t>
            </a:r>
          </a:p>
          <a:p>
            <a:r>
              <a:rPr lang="en-GB" dirty="0"/>
              <a:t>void </a:t>
            </a:r>
            <a:r>
              <a:rPr lang="en-GB" b="1" dirty="0" err="1">
                <a:solidFill>
                  <a:schemeClr val="tx2"/>
                </a:solidFill>
              </a:rPr>
              <a:t>mouseMoved</a:t>
            </a:r>
            <a:r>
              <a:rPr lang="en-GB" b="1" dirty="0">
                <a:solidFill>
                  <a:schemeClr val="tx2"/>
                </a:solidFill>
              </a:rPr>
              <a:t>()</a:t>
            </a:r>
            <a:r>
              <a:rPr lang="en-GB" dirty="0"/>
              <a:t>,  void </a:t>
            </a:r>
            <a:r>
              <a:rPr lang="en-GB" b="1" dirty="0" err="1">
                <a:solidFill>
                  <a:schemeClr val="tx2"/>
                </a:solidFill>
              </a:rPr>
              <a:t>mouseClicked</a:t>
            </a:r>
            <a:r>
              <a:rPr lang="en-GB" b="1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/>
              <a:t>void </a:t>
            </a:r>
            <a:r>
              <a:rPr lang="en-GB" b="1" dirty="0" err="1">
                <a:solidFill>
                  <a:schemeClr val="tx2"/>
                </a:solidFill>
              </a:rPr>
              <a:t>keyPressed</a:t>
            </a:r>
            <a:r>
              <a:rPr lang="en-GB" b="1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/>
              <a:t>The commands in the event { } run when the event is detected</a:t>
            </a:r>
          </a:p>
          <a:p>
            <a:pPr lvl="1"/>
            <a:r>
              <a:rPr lang="en-GB" dirty="0"/>
              <a:t>When user performs action to trigger the event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Previously</a:t>
            </a:r>
          </a:p>
          <a:p>
            <a:pPr lvl="1"/>
            <a:r>
              <a:rPr lang="en-GB" altLang="en-US" dirty="0"/>
              <a:t>Variables : </a:t>
            </a:r>
            <a:r>
              <a:rPr lang="en-GB" altLang="en-US" dirty="0" err="1"/>
              <a:t>int</a:t>
            </a:r>
            <a:r>
              <a:rPr lang="en-GB" altLang="en-US" dirty="0"/>
              <a:t>, float</a:t>
            </a:r>
          </a:p>
          <a:p>
            <a:pPr lvl="1"/>
            <a:r>
              <a:rPr lang="en-US" altLang="en-US" dirty="0"/>
              <a:t>Loops : for &amp; while</a:t>
            </a:r>
          </a:p>
          <a:p>
            <a:pPr lvl="1"/>
            <a:r>
              <a:rPr lang="en-US" altLang="en-US" dirty="0"/>
              <a:t>Drawing commands : ellipse, line, point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Procedures</a:t>
            </a:r>
          </a:p>
          <a:p>
            <a:pPr lvl="1"/>
            <a:r>
              <a:rPr lang="en-US" altLang="en-US" dirty="0"/>
              <a:t>Top Down Design</a:t>
            </a:r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code : procedures (void functions), functions (video)</a:t>
            </a:r>
          </a:p>
          <a:p>
            <a:pPr lvl="1"/>
            <a:r>
              <a:rPr lang="en-US" altLang="en-US" dirty="0"/>
              <a:t>Parameter passing</a:t>
            </a:r>
          </a:p>
          <a:p>
            <a:pPr lvl="1"/>
            <a:r>
              <a:rPr lang="en-US" altLang="en-US" dirty="0"/>
              <a:t>Global &amp; local variables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Detecting key press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//using arrow cluster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70C0"/>
                </a:solidFill>
              </a:rPr>
              <a:t>keyPressed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if(key == CODED)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/>
              <a:t>    if (</a:t>
            </a:r>
            <a:r>
              <a:rPr lang="en-US" dirty="0" err="1"/>
              <a:t>keyCode</a:t>
            </a:r>
            <a:r>
              <a:rPr lang="en-US" dirty="0"/>
              <a:t> == UP)</a:t>
            </a:r>
          </a:p>
          <a:p>
            <a:pPr>
              <a:buNone/>
            </a:pPr>
            <a:r>
              <a:rPr lang="en-US" dirty="0"/>
              <a:t>    {</a:t>
            </a:r>
          </a:p>
          <a:p>
            <a:pPr>
              <a:buNone/>
            </a:pPr>
            <a:r>
              <a:rPr lang="en-US" dirty="0"/>
              <a:t>      y = y – 5;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keyCode</a:t>
            </a:r>
            <a:r>
              <a:rPr lang="en-US" dirty="0"/>
              <a:t> == DOWN)</a:t>
            </a:r>
          </a:p>
          <a:p>
            <a:pPr>
              <a:buNone/>
            </a:pPr>
            <a:r>
              <a:rPr lang="en-US" dirty="0"/>
              <a:t>    {</a:t>
            </a:r>
          </a:p>
          <a:p>
            <a:pPr>
              <a:buNone/>
            </a:pPr>
            <a:r>
              <a:rPr lang="en-US" dirty="0"/>
              <a:t>      y = y + 5;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}  </a:t>
            </a:r>
            <a:r>
              <a:rPr lang="en-US" dirty="0">
                <a:solidFill>
                  <a:srgbClr val="00B050"/>
                </a:solidFill>
              </a:rPr>
              <a:t>//if key is CODED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43050"/>
            <a:ext cx="3186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srgbClr val="00B050"/>
                </a:solidFill>
              </a:rPr>
              <a:t>//using other keys</a:t>
            </a:r>
            <a:endParaRPr lang="en-US" sz="3200" dirty="0">
              <a:solidFill>
                <a:srgbClr val="00B05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void </a:t>
            </a:r>
            <a:r>
              <a:rPr lang="en-US" sz="3200" b="1" dirty="0" err="1">
                <a:solidFill>
                  <a:srgbClr val="0070C0"/>
                </a:solidFill>
              </a:rPr>
              <a:t>keyPressed</a:t>
            </a:r>
            <a:r>
              <a:rPr lang="en-US" sz="3200" b="1" dirty="0">
                <a:solidFill>
                  <a:srgbClr val="0070C0"/>
                </a:solidFill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if(key == 'q')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  y = y - 5;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if(key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  y = y + 5;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}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3000372"/>
            <a:ext cx="1317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Nested </a:t>
            </a:r>
          </a:p>
          <a:p>
            <a:r>
              <a:rPr lang="en-GB" dirty="0"/>
              <a:t>if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2928934"/>
            <a:ext cx="15767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Sequence of </a:t>
            </a:r>
          </a:p>
          <a:p>
            <a:r>
              <a:rPr lang="en-GB" dirty="0"/>
              <a:t>2 if statements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1997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If we wanted </a:t>
            </a:r>
          </a:p>
          <a:p>
            <a:r>
              <a:rPr lang="en-GB" dirty="0"/>
              <a:t>O for up</a:t>
            </a:r>
          </a:p>
          <a:p>
            <a:r>
              <a:rPr lang="en-GB" dirty="0"/>
              <a:t>L for down?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81C8-4F66-22C4-9D83-01D6A43F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CC8-DEEE-EC5B-CBF1-204315700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Lab sheet exercise 4.  Move Bat up/down</a:t>
            </a:r>
          </a:p>
        </p:txBody>
      </p:sp>
    </p:spTree>
    <p:extLst>
      <p:ext uri="{BB962C8B-B14F-4D97-AF65-F5344CB8AC3E}">
        <p14:creationId xmlns:p14="http://schemas.microsoft.com/office/powerpoint/2010/main" val="39262939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mouse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  </a:t>
            </a:r>
            <a:r>
              <a:rPr lang="en-US" dirty="0">
                <a:solidFill>
                  <a:srgbClr val="00B050"/>
                </a:solidFill>
              </a:rPr>
              <a:t>//global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>
                <a:solidFill>
                  <a:srgbClr val="0070C0"/>
                </a:solidFill>
              </a:rPr>
              <a:t>mouseClicked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x = </a:t>
            </a:r>
            <a:r>
              <a:rPr lang="en-US" dirty="0" err="1">
                <a:solidFill>
                  <a:srgbClr val="0070C0"/>
                </a:solidFill>
              </a:rPr>
              <a:t>mouseX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y = </a:t>
            </a:r>
            <a:r>
              <a:rPr lang="en-US" dirty="0" err="1">
                <a:solidFill>
                  <a:srgbClr val="0070C0"/>
                </a:solidFill>
              </a:rPr>
              <a:t>mouseY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22589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Built-in variables store</a:t>
            </a:r>
          </a:p>
          <a:p>
            <a:r>
              <a:rPr lang="en-GB" dirty="0"/>
              <a:t>     mouse x y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Ideas – keys can move a bat (</a:t>
            </a:r>
            <a:r>
              <a:rPr lang="en-GB" b="1" dirty="0" err="1">
                <a:solidFill>
                  <a:srgbClr val="0070C0"/>
                </a:solidFill>
              </a:rPr>
              <a:t>rect</a:t>
            </a:r>
            <a:r>
              <a:rPr lang="en-GB" dirty="0"/>
              <a:t> command)</a:t>
            </a:r>
          </a:p>
          <a:p>
            <a:pPr lvl="1">
              <a:buNone/>
            </a:pPr>
            <a:r>
              <a:rPr lang="en-GB" dirty="0" err="1">
                <a:solidFill>
                  <a:srgbClr val="0070C0"/>
                </a:solidFill>
              </a:rPr>
              <a:t>rect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chemeClr val="tx2"/>
                </a:solidFill>
              </a:rPr>
              <a:t>topLeft_X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topRight_Y</a:t>
            </a:r>
            <a:r>
              <a:rPr lang="en-GB" dirty="0">
                <a:solidFill>
                  <a:schemeClr val="tx2"/>
                </a:solidFill>
              </a:rPr>
              <a:t>, Width, Height</a:t>
            </a:r>
            <a:r>
              <a:rPr lang="en-GB" dirty="0">
                <a:solidFill>
                  <a:srgbClr val="0070C0"/>
                </a:solidFill>
              </a:rPr>
              <a:t>)</a:t>
            </a:r>
          </a:p>
          <a:p>
            <a:r>
              <a:rPr lang="en-GB" dirty="0"/>
              <a:t>e.g.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</a:t>
            </a:r>
            <a:r>
              <a:rPr lang="en-GB" sz="2000" dirty="0" err="1">
                <a:solidFill>
                  <a:schemeClr val="tx1"/>
                </a:solidFill>
              </a:rPr>
              <a:t>rectMode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F0000"/>
                </a:solidFill>
              </a:rPr>
              <a:t>CENTER</a:t>
            </a:r>
            <a:r>
              <a:rPr lang="en-GB" sz="2000" dirty="0">
                <a:solidFill>
                  <a:schemeClr val="tx1"/>
                </a:solidFill>
              </a:rPr>
              <a:t>); </a:t>
            </a:r>
            <a:r>
              <a:rPr lang="en-GB" sz="2000" dirty="0">
                <a:solidFill>
                  <a:srgbClr val="00B050"/>
                </a:solidFill>
              </a:rPr>
              <a:t>//</a:t>
            </a:r>
            <a:r>
              <a:rPr lang="en-GB" sz="2000" dirty="0" err="1">
                <a:solidFill>
                  <a:srgbClr val="00B050"/>
                </a:solidFill>
              </a:rPr>
              <a:t>x,y</a:t>
            </a:r>
            <a:r>
              <a:rPr lang="en-GB" sz="2000" dirty="0">
                <a:solidFill>
                  <a:srgbClr val="00B050"/>
                </a:solidFill>
              </a:rPr>
              <a:t> will be rectangle centre</a:t>
            </a:r>
            <a:endParaRPr lang="en-US" sz="2000" dirty="0"/>
          </a:p>
          <a:p>
            <a:pPr lvl="1">
              <a:buNone/>
            </a:pPr>
            <a:r>
              <a:rPr lang="en-GB" dirty="0" err="1">
                <a:solidFill>
                  <a:schemeClr val="tx2"/>
                </a:solidFill>
              </a:rPr>
              <a:t>rect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15</a:t>
            </a:r>
            <a:r>
              <a:rPr lang="en-GB" dirty="0">
                <a:solidFill>
                  <a:schemeClr val="tx2"/>
                </a:solidFill>
              </a:rPr>
              <a:t>,batY, 10,</a:t>
            </a:r>
            <a:r>
              <a:rPr lang="en-GB" dirty="0">
                <a:solidFill>
                  <a:srgbClr val="0070C0"/>
                </a:solidFill>
              </a:rPr>
              <a:t>30</a:t>
            </a:r>
            <a:r>
              <a:rPr lang="en-GB" dirty="0">
                <a:solidFill>
                  <a:schemeClr val="tx2"/>
                </a:solidFill>
              </a:rPr>
              <a:t>);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en-GB" dirty="0" err="1">
                <a:solidFill>
                  <a:srgbClr val="00B050"/>
                </a:solidFill>
              </a:rPr>
              <a:t>batY</a:t>
            </a:r>
            <a:r>
              <a:rPr lang="en-GB" dirty="0">
                <a:solidFill>
                  <a:srgbClr val="00B050"/>
                </a:solidFill>
              </a:rPr>
              <a:t> is y location for moving bat</a:t>
            </a:r>
          </a:p>
          <a:p>
            <a:pPr lvl="1">
              <a:buNone/>
            </a:pPr>
            <a:r>
              <a:rPr lang="en-GB" dirty="0"/>
              <a:t>Use </a:t>
            </a:r>
            <a:r>
              <a:rPr lang="en-GB" b="1" dirty="0"/>
              <a:t>if</a:t>
            </a:r>
            <a:r>
              <a:rPr lang="en-GB" dirty="0"/>
              <a:t> statement to detect ball position within the bat, change ball direction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783" y="4494268"/>
            <a:ext cx="21431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2868" y="4338260"/>
            <a:ext cx="357190" cy="42862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5715" y="4204348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ball at (</a:t>
            </a:r>
            <a:r>
              <a:rPr lang="en-GB" dirty="0" err="1"/>
              <a:t>ballX</a:t>
            </a:r>
            <a:r>
              <a:rPr lang="en-GB" dirty="0"/>
              <a:t>, </a:t>
            </a:r>
            <a:r>
              <a:rPr lang="en-GB" dirty="0" err="1"/>
              <a:t>ballY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10354" y="5029259"/>
            <a:ext cx="1071570" cy="158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26" y="4120070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711" y="4766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94039" y="4487814"/>
            <a:ext cx="428628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9657" y="4856772"/>
            <a:ext cx="38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( </a:t>
            </a:r>
            <a:r>
              <a:rPr lang="en-GB" i="1" dirty="0">
                <a:solidFill>
                  <a:schemeClr val="accent2"/>
                </a:solidFill>
              </a:rPr>
              <a:t>ball is close to bat </a:t>
            </a:r>
            <a:r>
              <a:rPr lang="en-GB" dirty="0"/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Events for animation, for user interaction</a:t>
            </a:r>
          </a:p>
          <a:p>
            <a:pPr lvl="1">
              <a:buNone/>
            </a:pPr>
            <a:r>
              <a:rPr lang="en-GB" dirty="0">
                <a:solidFill>
                  <a:schemeClr val="tx2"/>
                </a:solidFill>
              </a:rPr>
              <a:t>setup(), draw(), </a:t>
            </a:r>
            <a:r>
              <a:rPr lang="en-GB" dirty="0" err="1">
                <a:solidFill>
                  <a:schemeClr val="tx2"/>
                </a:solidFill>
              </a:rPr>
              <a:t>keyPressed</a:t>
            </a:r>
            <a:r>
              <a:rPr lang="en-GB" dirty="0">
                <a:solidFill>
                  <a:schemeClr val="tx2"/>
                </a:solidFill>
              </a:rPr>
              <a:t>(), </a:t>
            </a:r>
            <a:r>
              <a:rPr lang="en-GB" dirty="0" err="1">
                <a:solidFill>
                  <a:schemeClr val="tx2"/>
                </a:solidFill>
              </a:rPr>
              <a:t>mouseMoved</a:t>
            </a:r>
            <a:r>
              <a:rPr lang="en-GB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/>
              <a:t>Conditional statements</a:t>
            </a:r>
          </a:p>
          <a:p>
            <a:pPr lvl="1">
              <a:buNone/>
            </a:pPr>
            <a:r>
              <a:rPr lang="en-GB" dirty="0">
                <a:solidFill>
                  <a:schemeClr val="tx2"/>
                </a:solidFill>
              </a:rPr>
              <a:t>if, else if, else</a:t>
            </a:r>
          </a:p>
          <a:p>
            <a:r>
              <a:rPr lang="en-GB" dirty="0"/>
              <a:t>Started Pong Game</a:t>
            </a:r>
          </a:p>
          <a:p>
            <a:endParaRPr lang="en-US" dirty="0"/>
          </a:p>
          <a:p>
            <a:r>
              <a:rPr lang="en-US" dirty="0"/>
              <a:t>Exercise 5 Pong Squash </a:t>
            </a:r>
            <a:r>
              <a:rPr lang="en-US"/>
              <a:t>and continue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7472-104A-627E-6705-8F0C39EE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6DA8-57E7-4250-73DB-BDF8F3258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Lab sheet exercise 1. : debug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A0187-9037-76F1-1393-E441904E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2831465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7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  <a:p>
            <a:pPr lvl="1"/>
            <a:r>
              <a:rPr lang="en-GB" dirty="0"/>
              <a:t>Events : </a:t>
            </a:r>
            <a:r>
              <a:rPr lang="en-GB" b="1" dirty="0">
                <a:solidFill>
                  <a:schemeClr val="accent2"/>
                </a:solidFill>
              </a:rPr>
              <a:t>setup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/>
                </a:solidFill>
              </a:rPr>
              <a:t>draw</a:t>
            </a:r>
          </a:p>
          <a:p>
            <a:pPr lvl="1"/>
            <a:endParaRPr lang="en-GB" b="1" dirty="0">
              <a:solidFill>
                <a:schemeClr val="accent2"/>
              </a:solidFill>
            </a:endParaRP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setup() </a:t>
            </a:r>
            <a:r>
              <a:rPr lang="en-GB" dirty="0"/>
              <a:t>:  program starts here, runs once through commands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draw() </a:t>
            </a:r>
            <a:r>
              <a:rPr lang="en-GB" dirty="0"/>
              <a:t>:  repeats commands 60 times per sec</a:t>
            </a:r>
          </a:p>
          <a:p>
            <a:pPr lvl="1"/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 - Sequence of commands</a:t>
            </a:r>
          </a:p>
          <a:p>
            <a:r>
              <a:rPr lang="en-GB" dirty="0"/>
              <a:t>Processing (Java) allows </a:t>
            </a:r>
            <a:r>
              <a:rPr lang="en-GB" dirty="0">
                <a:solidFill>
                  <a:srgbClr val="FF0000"/>
                </a:solidFill>
              </a:rPr>
              <a:t>event</a:t>
            </a:r>
            <a:r>
              <a:rPr lang="en-GB" dirty="0"/>
              <a:t> based programming</a:t>
            </a:r>
          </a:p>
          <a:p>
            <a:r>
              <a:rPr lang="en-GB" dirty="0"/>
              <a:t>Animation needs screen to be redrawn </a:t>
            </a:r>
          </a:p>
          <a:p>
            <a:pPr lvl="1"/>
            <a:r>
              <a:rPr lang="en-GB" dirty="0"/>
              <a:t>Frames</a:t>
            </a:r>
          </a:p>
          <a:p>
            <a:r>
              <a:rPr lang="en-GB" dirty="0"/>
              <a:t>Animation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setup() </a:t>
            </a:r>
            <a:r>
              <a:rPr lang="en-GB" dirty="0"/>
              <a:t>– runs once, at start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draw() </a:t>
            </a:r>
            <a:r>
              <a:rPr lang="en-GB" dirty="0"/>
              <a:t>– runs repeatedly until program terminates</a:t>
            </a:r>
          </a:p>
          <a:p>
            <a:r>
              <a:rPr lang="en-GB" dirty="0"/>
              <a:t>Each event contains a sequence of commands</a:t>
            </a:r>
          </a:p>
          <a:p>
            <a:r>
              <a:rPr lang="en-GB" dirty="0"/>
              <a:t>Commands contained within </a:t>
            </a:r>
            <a:r>
              <a:rPr lang="en-GB" b="1" dirty="0">
                <a:solidFill>
                  <a:srgbClr val="0070C0"/>
                </a:solidFill>
              </a:rPr>
              <a:t>{ }</a:t>
            </a:r>
          </a:p>
          <a:p>
            <a:r>
              <a:rPr lang="en-GB" dirty="0"/>
              <a:t>Events are a kind of Procedure</a:t>
            </a:r>
            <a:endParaRPr lang="en-US" dirty="0"/>
          </a:p>
        </p:txBody>
      </p:sp>
      <p:pic>
        <p:nvPicPr>
          <p:cNvPr id="4" name="Picture 3" descr="drawSetupFlow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198" y="1071546"/>
            <a:ext cx="2027802" cy="3790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AD09-2D80-F70A-61DE-6441605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Code-a-long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ABB-59C0-4DAD-F08A-8EC69C40B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Exercise 2 lab sheet</a:t>
            </a:r>
          </a:p>
          <a:p>
            <a:endParaRPr lang="en-GB" dirty="0"/>
          </a:p>
          <a:p>
            <a:r>
              <a:rPr lang="en-GB" dirty="0"/>
              <a:t>What needs to in </a:t>
            </a:r>
            <a:r>
              <a:rPr lang="en-GB" b="1" dirty="0">
                <a:solidFill>
                  <a:schemeClr val="accent2"/>
                </a:solidFill>
              </a:rPr>
              <a:t>setup()</a:t>
            </a:r>
            <a:r>
              <a:rPr lang="en-GB" dirty="0"/>
              <a:t> – start of program</a:t>
            </a:r>
          </a:p>
          <a:p>
            <a:endParaRPr lang="en-GB" dirty="0"/>
          </a:p>
          <a:p>
            <a:r>
              <a:rPr lang="en-GB" dirty="0"/>
              <a:t>What needs to go into </a:t>
            </a:r>
            <a:r>
              <a:rPr lang="en-GB" b="1" dirty="0">
                <a:solidFill>
                  <a:schemeClr val="accent2"/>
                </a:solidFill>
              </a:rPr>
              <a:t>draw() </a:t>
            </a:r>
          </a:p>
          <a:p>
            <a:endParaRPr lang="en-GB" b="1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Global variables?</a:t>
            </a:r>
          </a:p>
        </p:txBody>
      </p:sp>
    </p:spTree>
    <p:extLst>
      <p:ext uri="{BB962C8B-B14F-4D97-AF65-F5344CB8AC3E}">
        <p14:creationId xmlns:p14="http://schemas.microsoft.com/office/powerpoint/2010/main" val="2072021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//Animated ball</a:t>
            </a:r>
          </a:p>
          <a:p>
            <a:pPr>
              <a:buNone/>
            </a:pPr>
            <a:r>
              <a:rPr lang="en-GB" dirty="0"/>
              <a:t>float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=10;  </a:t>
            </a:r>
            <a:r>
              <a:rPr lang="en-GB" dirty="0">
                <a:solidFill>
                  <a:srgbClr val="00B050"/>
                </a:solidFill>
              </a:rPr>
              <a:t>//ball initial position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setup()  </a:t>
            </a:r>
            <a:r>
              <a:rPr lang="en-GB" dirty="0">
                <a:solidFill>
                  <a:srgbClr val="00B050"/>
                </a:solidFill>
              </a:rPr>
              <a:t>//runs once at start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size(500,250);</a:t>
            </a:r>
          </a:p>
          <a:p>
            <a:pPr>
              <a:buNone/>
            </a:pPr>
            <a:r>
              <a:rPr lang="en-GB" dirty="0"/>
              <a:t>  background(0);     </a:t>
            </a:r>
            <a:r>
              <a:rPr lang="en-GB" dirty="0">
                <a:solidFill>
                  <a:srgbClr val="00B050"/>
                </a:solidFill>
              </a:rPr>
              <a:t>//black background RGB all set to 0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dirty="0"/>
              <a:t>stroke(255,0,0);    </a:t>
            </a:r>
            <a:r>
              <a:rPr lang="en-GB" dirty="0">
                <a:solidFill>
                  <a:srgbClr val="00B050"/>
                </a:solidFill>
              </a:rPr>
              <a:t>//pen red</a:t>
            </a:r>
          </a:p>
          <a:p>
            <a:pPr>
              <a:buNone/>
            </a:pPr>
            <a:r>
              <a:rPr lang="en-GB" dirty="0"/>
              <a:t>  fill(255,255,0);     </a:t>
            </a:r>
            <a:r>
              <a:rPr lang="en-GB" dirty="0">
                <a:solidFill>
                  <a:srgbClr val="00B050"/>
                </a:solidFill>
              </a:rPr>
              <a:t>//yellow fill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</a:t>
            </a:r>
            <a:r>
              <a:rPr lang="en-GB" dirty="0">
                <a:solidFill>
                  <a:srgbClr val="00B050"/>
                </a:solidFill>
              </a:rPr>
              <a:t>//runs repeatedly every 60</a:t>
            </a:r>
            <a:r>
              <a:rPr lang="en-GB" baseline="30000" dirty="0">
                <a:solidFill>
                  <a:srgbClr val="00B050"/>
                </a:solidFill>
              </a:rPr>
              <a:t>th</a:t>
            </a:r>
            <a:r>
              <a:rPr lang="en-GB" dirty="0">
                <a:solidFill>
                  <a:srgbClr val="00B050"/>
                </a:solidFill>
              </a:rPr>
              <a:t> of a second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>
                <a:solidFill>
                  <a:srgbClr val="0070C0"/>
                </a:solidFill>
              </a:rPr>
              <a:t>x,125</a:t>
            </a:r>
            <a:r>
              <a:rPr lang="en-GB" dirty="0"/>
              <a:t>, 10,10);   </a:t>
            </a:r>
            <a:r>
              <a:rPr lang="en-GB" dirty="0">
                <a:solidFill>
                  <a:srgbClr val="00B050"/>
                </a:solidFill>
              </a:rPr>
              <a:t>//draw ball at current position : </a:t>
            </a:r>
            <a:r>
              <a:rPr lang="en-GB" b="1" dirty="0">
                <a:solidFill>
                  <a:srgbClr val="00B050"/>
                </a:solidFill>
              </a:rPr>
              <a:t>x</a:t>
            </a:r>
            <a:r>
              <a:rPr lang="en-GB" dirty="0">
                <a:solidFill>
                  <a:srgbClr val="00B050"/>
                </a:solidFill>
              </a:rPr>
              <a:t>, y fixed at 125!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 x = x + 5</a:t>
            </a:r>
            <a:r>
              <a:rPr lang="en-GB" dirty="0"/>
              <a:t>;                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1</a:t>
            </a:r>
            <a:r>
              <a:rPr lang="en-GB" baseline="30000" dirty="0"/>
              <a:t>st</a:t>
            </a:r>
            <a:r>
              <a:rPr lang="en-GB" dirty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10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 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/>
              <a:t>x</a:t>
            </a:r>
            <a:r>
              <a:rPr lang="en-GB" dirty="0"/>
              <a:t>, 125, 10, 10);</a:t>
            </a:r>
          </a:p>
          <a:p>
            <a:pPr>
              <a:buNone/>
            </a:pPr>
            <a:r>
              <a:rPr lang="en-GB" dirty="0"/>
              <a:t>  x = x + 5;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15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125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2</a:t>
            </a:r>
            <a:r>
              <a:rPr lang="en-GB" baseline="30000" dirty="0"/>
              <a:t>nd</a:t>
            </a:r>
            <a:r>
              <a:rPr lang="en-GB" dirty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20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6" name="TextBox 15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125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void</a:t>
            </a:r>
            <a:r>
              <a:rPr lang="en-GB" dirty="0"/>
              <a:t> draw()    </a:t>
            </a:r>
            <a:r>
              <a:rPr lang="en-GB" dirty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/>
              <a:t>  ellipse(</a:t>
            </a:r>
            <a:r>
              <a:rPr lang="en-GB" b="1" dirty="0"/>
              <a:t>x</a:t>
            </a:r>
            <a:r>
              <a:rPr lang="en-GB" dirty="0"/>
              <a:t>, 125, 10, 10);</a:t>
            </a:r>
          </a:p>
          <a:p>
            <a:pPr>
              <a:buNone/>
            </a:pPr>
            <a:r>
              <a:rPr lang="en-GB" dirty="0"/>
              <a:t>  x = x + 5;       </a:t>
            </a:r>
            <a:r>
              <a:rPr lang="en-GB" dirty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cd065b5-fe21-4f24-94e6-2c811a48cdae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2ForLoop</Template>
  <TotalTime>4373</TotalTime>
  <Words>1577</Words>
  <Application>Microsoft Office PowerPoint</Application>
  <PresentationFormat>On-screen Show (4:3)</PresentationFormat>
  <Paragraphs>339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Black</vt:lpstr>
      <vt:lpstr>Calibri</vt:lpstr>
      <vt:lpstr>Default - Title Slide</vt:lpstr>
      <vt:lpstr>1_Default - Title Slide</vt:lpstr>
      <vt:lpstr>Animation</vt:lpstr>
      <vt:lpstr>Last Weeks</vt:lpstr>
      <vt:lpstr>Revision</vt:lpstr>
      <vt:lpstr>Learning Objectives</vt:lpstr>
      <vt:lpstr>Events</vt:lpstr>
      <vt:lpstr>Code-a-long</vt:lpstr>
      <vt:lpstr>Moving Ball</vt:lpstr>
      <vt:lpstr>Animation 1st frame</vt:lpstr>
      <vt:lpstr>Animation 2nd frame</vt:lpstr>
      <vt:lpstr>Animation 3rd frame</vt:lpstr>
      <vt:lpstr>Animation 4th frame</vt:lpstr>
      <vt:lpstr>Proper animation</vt:lpstr>
      <vt:lpstr>Variable Step size</vt:lpstr>
      <vt:lpstr>Making Ball Bounce</vt:lpstr>
      <vt:lpstr>The first bounce</vt:lpstr>
      <vt:lpstr>The second bounce?</vt:lpstr>
      <vt:lpstr>The second bounce?</vt:lpstr>
      <vt:lpstr>Exercise 3.</vt:lpstr>
      <vt:lpstr>More events</vt:lpstr>
      <vt:lpstr>Detecting key press up and down</vt:lpstr>
      <vt:lpstr>Exercise 4.</vt:lpstr>
      <vt:lpstr>Getting the mouse position</vt:lpstr>
      <vt:lpstr>Collision detection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197</cp:revision>
  <dcterms:created xsi:type="dcterms:W3CDTF">2014-07-04T10:55:05Z</dcterms:created>
  <dcterms:modified xsi:type="dcterms:W3CDTF">2023-10-23T14:49:11Z</dcterms:modified>
</cp:coreProperties>
</file>