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1"/>
  </p:notesMasterIdLst>
  <p:sldIdLst>
    <p:sldId id="256" r:id="rId3"/>
    <p:sldId id="267" r:id="rId4"/>
    <p:sldId id="292" r:id="rId5"/>
    <p:sldId id="293" r:id="rId6"/>
    <p:sldId id="294" r:id="rId7"/>
    <p:sldId id="295" r:id="rId8"/>
    <p:sldId id="296" r:id="rId9"/>
    <p:sldId id="297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65" autoAdjust="0"/>
  </p:normalViewPr>
  <p:slideViewPr>
    <p:cSldViewPr>
      <p:cViewPr varScale="1">
        <p:scale>
          <a:sx n="60" d="100"/>
          <a:sy n="60" d="100"/>
        </p:scale>
        <p:origin x="1052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met last week, expand a little more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5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49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43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77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7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9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35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63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19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95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08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  <a:endParaRPr lang="en-US" altLang="en-US" dirty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Programming concepts:</a:t>
            </a:r>
          </a:p>
          <a:p>
            <a:r>
              <a:rPr lang="en-GB" dirty="0"/>
              <a:t>Events &amp; Animation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928670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Previously</a:t>
            </a:r>
          </a:p>
          <a:p>
            <a:pPr lvl="1"/>
            <a:r>
              <a:rPr lang="en-GB" altLang="en-US" dirty="0"/>
              <a:t>Variables : </a:t>
            </a:r>
            <a:r>
              <a:rPr lang="en-GB" altLang="en-US" dirty="0" err="1"/>
              <a:t>int</a:t>
            </a:r>
            <a:r>
              <a:rPr lang="en-GB" altLang="en-US" dirty="0"/>
              <a:t>, float</a:t>
            </a:r>
          </a:p>
          <a:p>
            <a:pPr lvl="1"/>
            <a:r>
              <a:rPr lang="en-US" altLang="en-US" dirty="0"/>
              <a:t>Loops : for &amp; while</a:t>
            </a:r>
          </a:p>
          <a:p>
            <a:pPr lvl="1"/>
            <a:r>
              <a:rPr lang="en-US" altLang="en-US" dirty="0"/>
              <a:t>Drawing commands : ellipse, line, point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Procedures</a:t>
            </a:r>
          </a:p>
          <a:p>
            <a:pPr lvl="1"/>
            <a:r>
              <a:rPr lang="en-US" altLang="en-US" dirty="0"/>
              <a:t>Top Down Design</a:t>
            </a:r>
          </a:p>
          <a:p>
            <a:pPr lvl="1"/>
            <a:r>
              <a:rPr lang="en-US" altLang="en-US" dirty="0" err="1"/>
              <a:t>Modularised</a:t>
            </a:r>
            <a:r>
              <a:rPr lang="en-US" altLang="en-US" dirty="0"/>
              <a:t> code : procedures (void functions), functions (video)</a:t>
            </a:r>
          </a:p>
          <a:p>
            <a:pPr lvl="1"/>
            <a:r>
              <a:rPr lang="en-US" altLang="en-US" dirty="0"/>
              <a:t>Parameter passing</a:t>
            </a:r>
          </a:p>
          <a:p>
            <a:pPr lvl="1"/>
            <a:r>
              <a:rPr lang="en-US" altLang="en-US" dirty="0"/>
              <a:t>Global &amp; local variables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  <a:p>
            <a:pPr lvl="1"/>
            <a:r>
              <a:rPr lang="en-GB" dirty="0"/>
              <a:t>Events : </a:t>
            </a:r>
            <a:r>
              <a:rPr lang="en-GB" b="1" dirty="0">
                <a:solidFill>
                  <a:schemeClr val="accent2"/>
                </a:solidFill>
              </a:rPr>
              <a:t>setup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/>
                </a:solidFill>
              </a:rPr>
              <a:t>draw</a:t>
            </a:r>
          </a:p>
          <a:p>
            <a:pPr lvl="1"/>
            <a:endParaRPr lang="en-GB" b="1" dirty="0">
              <a:solidFill>
                <a:schemeClr val="accent2"/>
              </a:solidFill>
            </a:endParaRP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 setup() </a:t>
            </a:r>
            <a:r>
              <a:rPr lang="en-GB" dirty="0"/>
              <a:t>:  program starts here, runs once through commands</a:t>
            </a: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 draw() </a:t>
            </a:r>
            <a:r>
              <a:rPr lang="en-GB" dirty="0"/>
              <a:t>:  repeats commands 60 times per sec</a:t>
            </a:r>
          </a:p>
          <a:p>
            <a:pPr lvl="1"/>
            <a:endParaRPr lang="en-GB" dirty="0"/>
          </a:p>
          <a:p>
            <a:pPr lvl="1" indent="0"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4480-7219-3CA1-F784-63061A76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in to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CCE6-2BD3-FE1E-E8C7-C477C0C53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2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20" dirty="0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setup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//run once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size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20" dirty="0">
                <a:solidFill>
                  <a:srgbClr val="208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500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20" dirty="0">
                <a:solidFill>
                  <a:srgbClr val="208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500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20" dirty="0">
                <a:solidFill>
                  <a:srgbClr val="902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20" dirty="0"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draw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//run every 60</a:t>
            </a:r>
            <a:r>
              <a:rPr lang="en-US" sz="1800" spc="20" baseline="30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</a:t>
            </a: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a second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ellipse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spc="2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mouseX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2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mouseY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20" dirty="0">
                <a:solidFill>
                  <a:srgbClr val="208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 spc="2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spc="20" dirty="0">
                <a:solidFill>
                  <a:srgbClr val="208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//mouse position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2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0407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C9D9-21CB-8B01-950A-2F611F6C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79FCD4-BE33-6DC2-F119-97BB4CA2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74" y="11002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49" name="Picture 1" descr="http://www.cs.sfu.ca/CourseCentral/166/tjd/_images/twoEllipses.png">
            <a:extLst>
              <a:ext uri="{FF2B5EF4-FFF2-40B4-BE49-F238E27FC236}">
                <a16:creationId xmlns:a16="http://schemas.microsoft.com/office/drawing/2014/main" id="{C7346F6C-A18F-D297-F515-10ACD2C5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24" y="3170573"/>
            <a:ext cx="258790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6332B20-B80A-6C8A-43E0-E3BD4CBEA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43" y="1735454"/>
            <a:ext cx="65504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the code so that we see two parallel lines of circles, one offset, to the right, from the first by 50 pixels as in the picture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049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9EA1-DF4E-E8D9-E7B5-D8AB418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AACC3E-5FB4-B7BA-70EE-53E6A7770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3" name="Picture 4" descr="http://www.cs.sfu.ca/CourseCentral/166/tjd/_images/middleEllipse.png">
            <a:extLst>
              <a:ext uri="{FF2B5EF4-FFF2-40B4-BE49-F238E27FC236}">
                <a16:creationId xmlns:a16="http://schemas.microsoft.com/office/drawing/2014/main" id="{4A10BEB5-FD7C-EF72-1649-2676FFE0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5064"/>
            <a:ext cx="2142043" cy="21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E39C5FC-48E6-2F08-DB4E-792AFDBC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518754"/>
            <a:ext cx="70567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the code so that ellipse remains in the centre of the screen, but the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mouseX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alter the width and height of the ellipse.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an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statement, so the width and height have a max value of 100.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399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0FA9-AC4E-C0FE-EAB3-65F6342D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BEB398-9854-A45B-EB8B-EB660D5F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9473AE-A6F5-315B-E5AF-D1AEB23F601B}"/>
              </a:ext>
            </a:extLst>
          </p:cNvPr>
          <p:cNvGrpSpPr>
            <a:grpSpLocks/>
          </p:cNvGrpSpPr>
          <p:nvPr/>
        </p:nvGrpSpPr>
        <p:grpSpPr bwMode="auto">
          <a:xfrm>
            <a:off x="6047740" y="3933056"/>
            <a:ext cx="1332572" cy="928504"/>
            <a:chOff x="8939" y="7255"/>
            <a:chExt cx="584" cy="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300438-ADC1-4AA9-8722-EB627D0A6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" y="7255"/>
              <a:ext cx="584" cy="6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BF8632-0775-73A6-8CC6-814EA290E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5" y="7409"/>
              <a:ext cx="303" cy="3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6A88CC-1E67-2FD1-99E5-942A91EE1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" y="7513"/>
              <a:ext cx="122" cy="1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</p:grpSp>
      <p:sp>
        <p:nvSpPr>
          <p:cNvPr id="9" name="Rectangle 6">
            <a:extLst>
              <a:ext uri="{FF2B5EF4-FFF2-40B4-BE49-F238E27FC236}">
                <a16:creationId xmlns:a16="http://schemas.microsoft.com/office/drawing/2014/main" id="{99B9314C-F01A-1827-0C13-B2E6FD7A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650604"/>
            <a:ext cx="68407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background(</a:t>
            </a:r>
            <a:r>
              <a:rPr lang="en-GB" altLang="en-US" sz="24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en-GB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en-US" sz="24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en-GB" altLang="en-US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en-US" sz="24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en-GB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</a:t>
            </a:r>
            <a:r>
              <a:rPr lang="en-GB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//fills whole canvas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which draws 3 concentric circles at the mouse position (leaving no trail).  Remember to consider where the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is placed, this commands clears the screen in a given colour.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304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A0FB-320F-A7A0-34D3-DF7875DA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C3EF-32FA-6B61-40EA-CAC92E844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Experiment with the code that allows a circle to be dragged (assignment specification).</a:t>
            </a:r>
          </a:p>
          <a:p>
            <a:endParaRPr lang="en-GB" dirty="0"/>
          </a:p>
          <a:p>
            <a:r>
              <a:rPr lang="en-GB" dirty="0"/>
              <a:t>Set circle to initialise bottom right</a:t>
            </a:r>
          </a:p>
          <a:p>
            <a:r>
              <a:rPr lang="en-GB" dirty="0"/>
              <a:t>Change colour for mouseover to RED</a:t>
            </a:r>
          </a:p>
          <a:p>
            <a:endParaRPr lang="en-GB" dirty="0"/>
          </a:p>
          <a:p>
            <a:r>
              <a:rPr lang="en-GB" dirty="0"/>
              <a:t>Change circle to be two concentric circles</a:t>
            </a:r>
          </a:p>
          <a:p>
            <a:endParaRPr lang="en-GB" dirty="0"/>
          </a:p>
          <a:p>
            <a:r>
              <a:rPr lang="en-GB" dirty="0"/>
              <a:t>Can you remove the circle from the screen if its dragged with 50 pixels of top </a:t>
            </a:r>
            <a:r>
              <a:rPr lang="en-GB"/>
              <a:t>left corner?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7231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a72abdd-fb37-479d-8a10-b008af1df377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2ForLoop</Template>
  <TotalTime>4406</TotalTime>
  <Words>328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Default - Title Slide</vt:lpstr>
      <vt:lpstr>1_Default - Title Slide</vt:lpstr>
      <vt:lpstr>Animation</vt:lpstr>
      <vt:lpstr>Last Weeks</vt:lpstr>
      <vt:lpstr>Learning Objectives</vt:lpstr>
      <vt:lpstr>Type in to Processing</vt:lpstr>
      <vt:lpstr>Exercise 2.</vt:lpstr>
      <vt:lpstr>Exercise 3.</vt:lpstr>
      <vt:lpstr>Exercise 4.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197</cp:revision>
  <dcterms:created xsi:type="dcterms:W3CDTF">2014-07-04T10:55:05Z</dcterms:created>
  <dcterms:modified xsi:type="dcterms:W3CDTF">2023-10-23T08:31:15Z</dcterms:modified>
</cp:coreProperties>
</file>