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0" r:id="rId1"/>
    <p:sldMasterId id="2147483688" r:id="rId2"/>
  </p:sldMasterIdLst>
  <p:notesMasterIdLst>
    <p:notesMasterId r:id="rId20"/>
  </p:notesMasterIdLst>
  <p:handoutMasterIdLst>
    <p:handoutMasterId r:id="rId21"/>
  </p:handoutMasterIdLst>
  <p:sldIdLst>
    <p:sldId id="289" r:id="rId3"/>
    <p:sldId id="265" r:id="rId4"/>
    <p:sldId id="262" r:id="rId5"/>
    <p:sldId id="302" r:id="rId6"/>
    <p:sldId id="308" r:id="rId7"/>
    <p:sldId id="309" r:id="rId8"/>
    <p:sldId id="316" r:id="rId9"/>
    <p:sldId id="317" r:id="rId10"/>
    <p:sldId id="303" r:id="rId11"/>
    <p:sldId id="321" r:id="rId12"/>
    <p:sldId id="323" r:id="rId13"/>
    <p:sldId id="318" r:id="rId14"/>
    <p:sldId id="306" r:id="rId15"/>
    <p:sldId id="307" r:id="rId16"/>
    <p:sldId id="319" r:id="rId17"/>
    <p:sldId id="320" r:id="rId18"/>
    <p:sldId id="301" r:id="rId19"/>
  </p:sldIdLst>
  <p:sldSz cx="9144000" cy="6858000" type="screen4x3"/>
  <p:notesSz cx="6858000" cy="9180513"/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FF0000"/>
    <a:srgbClr val="0066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86066" autoAdjust="0"/>
  </p:normalViewPr>
  <p:slideViewPr>
    <p:cSldViewPr>
      <p:cViewPr varScale="1">
        <p:scale>
          <a:sx n="67" d="100"/>
          <a:sy n="67" d="100"/>
        </p:scale>
        <p:origin x="851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08" y="236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7938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-7938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2700" y="8734425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734425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A9C8D40F-20F4-4B30-A56F-BD539D2B8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46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95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-95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76275"/>
            <a:ext cx="4610100" cy="345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364038"/>
            <a:ext cx="508635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2700" y="87344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7344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EC0E6415-603F-436B-9D1B-D3A647DC2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5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92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98525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46200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954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826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7AB744-9B9C-4978-A497-2CD66EAF5447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676275"/>
            <a:ext cx="4606925" cy="34544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8524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826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840C32-EC98-4236-AFBD-AF79ED62EC62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676275"/>
            <a:ext cx="4606925" cy="34544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9888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44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20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</a:t>
            </a:r>
            <a:r>
              <a:rPr lang="en-GB" dirty="0" err="1"/>
              <a:t>a long</a:t>
            </a:r>
            <a:r>
              <a:rPr lang="en-GB" dirty="0"/>
              <a:t>.  Break point on last line examine using debugger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14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to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98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Move </a:t>
            </a:r>
            <a:r>
              <a:rPr lang="en-GB" dirty="0" err="1"/>
              <a:t>drawMotorBike</a:t>
            </a:r>
            <a:r>
              <a:rPr lang="en-GB" dirty="0"/>
              <a:t> to render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34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3107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8807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046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500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2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 algn="l">
              <a:defRPr sz="20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 algn="l"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247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23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494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323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7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58413"/>
            <a:ext cx="7772400" cy="1658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3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975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3150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  <a:endParaRPr lang="en-US" altLang="en-US" dirty="0">
              <a:sym typeface="Calibri" panose="020F0502020204030204" pitchFamily="34" charset="0"/>
            </a:endParaRP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89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57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Simple Classes and Objects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764704"/>
            <a:ext cx="1944216" cy="140974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Render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5536" y="1587500"/>
            <a:ext cx="4392488" cy="47879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1700" dirty="0"/>
              <a:t>class </a:t>
            </a:r>
            <a:r>
              <a:rPr lang="en-US" sz="1700" dirty="0">
                <a:solidFill>
                  <a:schemeClr val="accent2"/>
                </a:solidFill>
              </a:rPr>
              <a:t>Motorbike</a:t>
            </a:r>
            <a:r>
              <a:rPr lang="en-US" sz="1700" dirty="0"/>
              <a:t> { 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x = 5;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y; 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speed=5;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size=30;</a:t>
            </a:r>
          </a:p>
          <a:p>
            <a:pPr marL="400050" lvl="1" indent="0">
              <a:buNone/>
            </a:pPr>
            <a:endParaRPr lang="en-US" sz="1700" dirty="0"/>
          </a:p>
          <a:p>
            <a:pPr marL="400050" lvl="1" indent="0">
              <a:buNone/>
            </a:pPr>
            <a:r>
              <a:rPr lang="en-US" sz="1700" dirty="0"/>
              <a:t>   void </a:t>
            </a:r>
            <a:r>
              <a:rPr lang="en-US" sz="1700" dirty="0">
                <a:solidFill>
                  <a:srgbClr val="FF0000"/>
                </a:solidFill>
              </a:rPr>
              <a:t>render</a:t>
            </a:r>
            <a:r>
              <a:rPr lang="en-US" sz="1700" dirty="0"/>
              <a:t>()</a:t>
            </a:r>
          </a:p>
          <a:p>
            <a:pPr marL="400050" lvl="1" indent="0">
              <a:buNone/>
            </a:pPr>
            <a:r>
              <a:rPr lang="en-US" sz="1700" dirty="0"/>
              <a:t>  {</a:t>
            </a:r>
          </a:p>
          <a:p>
            <a:pPr marL="400050" lvl="1" indent="0">
              <a:buNone/>
            </a:pPr>
            <a:r>
              <a:rPr lang="en-US" sz="1700" dirty="0"/>
              <a:t>        float </a:t>
            </a:r>
            <a:r>
              <a:rPr lang="en-US" sz="1700" dirty="0" err="1"/>
              <a:t>wHeight</a:t>
            </a:r>
            <a:r>
              <a:rPr lang="en-US" sz="1700" dirty="0"/>
              <a:t> = size/3;</a:t>
            </a:r>
          </a:p>
          <a:p>
            <a:pPr marL="800100" lvl="2" indent="0">
              <a:buNone/>
            </a:pPr>
            <a:r>
              <a:rPr lang="en-US" sz="1700" dirty="0"/>
              <a:t>triangle(</a:t>
            </a:r>
            <a:r>
              <a:rPr lang="en-US" sz="1700" dirty="0" err="1"/>
              <a:t>x,y,x+size,y,x+size</a:t>
            </a:r>
            <a:r>
              <a:rPr lang="en-US" sz="1700" dirty="0"/>
              <a:t>/2,y-size/2);  </a:t>
            </a:r>
          </a:p>
          <a:p>
            <a:pPr marL="800100" lvl="2" indent="0">
              <a:buNone/>
            </a:pPr>
            <a:r>
              <a:rPr lang="en-US" sz="1700" dirty="0"/>
              <a:t>ellipse(</a:t>
            </a:r>
            <a:r>
              <a:rPr lang="en-US" sz="1700" dirty="0" err="1"/>
              <a:t>x,y,wHeight,wHeight</a:t>
            </a:r>
            <a:r>
              <a:rPr lang="en-US" sz="1700" dirty="0"/>
              <a:t>); ellipse(</a:t>
            </a:r>
            <a:r>
              <a:rPr lang="en-US" sz="1700" dirty="0" err="1"/>
              <a:t>x+size,y,wHeight,wHeight</a:t>
            </a:r>
            <a:r>
              <a:rPr lang="en-US" sz="1700" dirty="0"/>
              <a:t>);</a:t>
            </a:r>
          </a:p>
          <a:p>
            <a:pPr marL="400050" lvl="1" indent="0">
              <a:buNone/>
            </a:pPr>
            <a:r>
              <a:rPr lang="en-US" sz="1700" dirty="0"/>
              <a:t>} </a:t>
            </a:r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48064" y="1446794"/>
            <a:ext cx="37444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endParaRPr lang="en-GB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1900" dirty="0"/>
              <a:t>void draw()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1900" dirty="0"/>
              <a:t>{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190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background(125); 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190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b1.</a:t>
            </a:r>
            <a:r>
              <a:rPr lang="en-GB" sz="1900" dirty="0">
                <a:solidFill>
                  <a:srgbClr val="FF0000"/>
                </a:solidFill>
              </a:rPr>
              <a:t>render</a:t>
            </a:r>
            <a:r>
              <a:rPr lang="en-GB" sz="190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();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190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b1.x= b1.x + b1.speed;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b2.</a:t>
            </a:r>
            <a:r>
              <a:rPr lang="en-GB" sz="1900" dirty="0">
                <a:solidFill>
                  <a:srgbClr val="FF0000"/>
                </a:solidFill>
              </a:rPr>
              <a:t>render</a:t>
            </a:r>
            <a:r>
              <a:rPr lang="en-GB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  <a:endParaRPr lang="en-GB" sz="1900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b2.x=b2.x + b2.speed;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19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1800" y="3068960"/>
            <a:ext cx="235833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Information in class</a:t>
            </a:r>
          </a:p>
          <a:p>
            <a:r>
              <a:rPr lang="en-GB" dirty="0"/>
              <a:t>No need for parameters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7241" y="5850913"/>
            <a:ext cx="243355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Do same thing for move</a:t>
            </a:r>
          </a:p>
        </p:txBody>
      </p:sp>
    </p:spTree>
    <p:extLst>
      <p:ext uri="{BB962C8B-B14F-4D97-AF65-F5344CB8AC3E}">
        <p14:creationId xmlns:p14="http://schemas.microsoft.com/office/powerpoint/2010/main" val="4096085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4451-964E-CF46-DC95-43B521F1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Ex2 Lab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56ECC-AB73-449A-0361-60EB6FAC1B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single instance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a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red motorbike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moves from left to right across the screen.  Add a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8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blue motorbike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moving in the same fashion. Lastly make the red bike win the race.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59856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620055"/>
            <a:ext cx="4968552" cy="47879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1700" dirty="0"/>
              <a:t>class </a:t>
            </a:r>
            <a:r>
              <a:rPr lang="en-US" sz="1700" dirty="0">
                <a:solidFill>
                  <a:schemeClr val="accent2"/>
                </a:solidFill>
              </a:rPr>
              <a:t>Motorbike</a:t>
            </a:r>
            <a:r>
              <a:rPr lang="en-US" sz="1700" dirty="0"/>
              <a:t> { 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x = 5;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y; 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speed=5;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size=30;</a:t>
            </a:r>
          </a:p>
          <a:p>
            <a:pPr marL="400050" lvl="1" indent="0">
              <a:buNone/>
            </a:pPr>
            <a:endParaRPr lang="en-US" sz="1700" dirty="0"/>
          </a:p>
          <a:p>
            <a:pPr marL="400050" lvl="1" indent="0">
              <a:buNone/>
            </a:pPr>
            <a:r>
              <a:rPr lang="en-US" sz="1700" dirty="0"/>
              <a:t>   void </a:t>
            </a:r>
            <a:r>
              <a:rPr lang="en-US" sz="1700" dirty="0">
                <a:solidFill>
                  <a:srgbClr val="FF0000"/>
                </a:solidFill>
              </a:rPr>
              <a:t>move</a:t>
            </a:r>
            <a:r>
              <a:rPr lang="en-US" sz="1700" dirty="0"/>
              <a:t>()</a:t>
            </a:r>
          </a:p>
          <a:p>
            <a:pPr marL="400050" lvl="1" indent="0">
              <a:buNone/>
            </a:pPr>
            <a:r>
              <a:rPr lang="en-US" sz="1700" dirty="0"/>
              <a:t>  {</a:t>
            </a:r>
          </a:p>
          <a:p>
            <a:pPr marL="400050" lvl="1" indent="0">
              <a:buNone/>
            </a:pPr>
            <a:r>
              <a:rPr lang="en-US" sz="1700" dirty="0"/>
              <a:t>        x = x + speed;</a:t>
            </a:r>
          </a:p>
          <a:p>
            <a:pPr marL="400050" lvl="1" indent="0">
              <a:buNone/>
            </a:pPr>
            <a:r>
              <a:rPr lang="en-US" sz="1700" dirty="0"/>
              <a:t>  }</a:t>
            </a:r>
          </a:p>
          <a:p>
            <a:pPr marL="800100" lvl="2" indent="0">
              <a:buNone/>
            </a:pPr>
            <a:endParaRPr lang="en-US" sz="1700" dirty="0"/>
          </a:p>
          <a:p>
            <a:pPr marL="800100" lvl="2" indent="0">
              <a:buNone/>
            </a:pPr>
            <a:r>
              <a:rPr lang="en-US" sz="1700" dirty="0"/>
              <a:t>void render()</a:t>
            </a:r>
          </a:p>
          <a:p>
            <a:pPr marL="400050" lvl="1" indent="0">
              <a:buNone/>
            </a:pPr>
            <a:endParaRPr lang="en-US" sz="1700" dirty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48064" y="1446794"/>
            <a:ext cx="37444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endParaRPr lang="en-GB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/>
              <a:t>void draw()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/>
              <a:t>{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background(125); 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b1.render();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b1.</a:t>
            </a:r>
            <a:r>
              <a:rPr lang="en-GB" sz="2000" dirty="0">
                <a:solidFill>
                  <a:srgbClr val="FF0000"/>
                </a:solidFill>
              </a:rPr>
              <a:t>move</a:t>
            </a:r>
            <a:r>
              <a:rPr lang="en-GB" sz="200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();</a:t>
            </a:r>
            <a:endParaRPr lang="en-GB" sz="2000" dirty="0"/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b2.render();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b2.</a:t>
            </a:r>
            <a:r>
              <a:rPr lang="en-GB" sz="2000" dirty="0">
                <a:solidFill>
                  <a:srgbClr val="FF0000"/>
                </a:solidFill>
              </a:rPr>
              <a:t>move</a:t>
            </a:r>
            <a:r>
              <a:rPr lang="en-GB" sz="200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218168"/>
            <a:ext cx="565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Add move method to our class &amp; how would we use it?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5177419"/>
            <a:ext cx="4914900" cy="15906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>
            <a:off x="6461955" y="5978008"/>
            <a:ext cx="36004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7308304" y="6165304"/>
            <a:ext cx="36004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81788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A special method, called when using the new command</a:t>
            </a:r>
          </a:p>
          <a:p>
            <a:pPr marL="0" indent="0">
              <a:buNone/>
            </a:pPr>
            <a:r>
              <a:rPr lang="en-GB" dirty="0"/>
              <a:t>	Motorbike b1;    </a:t>
            </a:r>
            <a:r>
              <a:rPr lang="en-GB" dirty="0">
                <a:solidFill>
                  <a:srgbClr val="00B050"/>
                </a:solidFill>
              </a:rPr>
              <a:t>//declare an instance of motorbike class</a:t>
            </a:r>
          </a:p>
          <a:p>
            <a:pPr marL="0" indent="0">
              <a:buNone/>
            </a:pPr>
            <a:r>
              <a:rPr lang="en-GB" dirty="0"/>
              <a:t>	b1 = </a:t>
            </a:r>
            <a:r>
              <a:rPr lang="en-GB" b="1" dirty="0"/>
              <a:t>new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Motorbike()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We can pass parameters to set </a:t>
            </a:r>
            <a:r>
              <a:rPr lang="en-GB" b="1" dirty="0"/>
              <a:t>member</a:t>
            </a:r>
            <a:r>
              <a:rPr lang="en-GB" dirty="0"/>
              <a:t> variable values </a:t>
            </a:r>
          </a:p>
          <a:p>
            <a:r>
              <a:rPr lang="en-GB" dirty="0"/>
              <a:t>We might want to initialise y and speed values for motorbike</a:t>
            </a:r>
          </a:p>
          <a:p>
            <a:pPr marL="0" indent="0">
              <a:buNone/>
            </a:pPr>
            <a:r>
              <a:rPr lang="en-GB" dirty="0"/>
              <a:t>	b1 = </a:t>
            </a:r>
            <a:r>
              <a:rPr lang="en-GB" b="1" dirty="0"/>
              <a:t>new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Motorbike(</a:t>
            </a:r>
            <a:r>
              <a:rPr lang="en-GB" b="1" dirty="0">
                <a:solidFill>
                  <a:srgbClr val="0070C0"/>
                </a:solidFill>
              </a:rPr>
              <a:t>50</a:t>
            </a:r>
            <a:r>
              <a:rPr lang="en-GB" dirty="0">
                <a:solidFill>
                  <a:srgbClr val="0070C0"/>
                </a:solidFill>
              </a:rPr>
              <a:t>, </a:t>
            </a:r>
            <a:r>
              <a:rPr lang="en-GB" b="1" dirty="0">
                <a:solidFill>
                  <a:srgbClr val="0070C0"/>
                </a:solidFill>
              </a:rPr>
              <a:t>5</a:t>
            </a:r>
            <a:r>
              <a:rPr lang="en-GB" dirty="0">
                <a:solidFill>
                  <a:srgbClr val="0070C0"/>
                </a:solidFill>
              </a:rPr>
              <a:t>)</a:t>
            </a:r>
            <a:r>
              <a:rPr lang="en-GB" dirty="0"/>
              <a:t>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75856" y="4653136"/>
            <a:ext cx="343119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/>
              <a:t>50</a:t>
            </a:r>
            <a:r>
              <a:rPr lang="en-GB" dirty="0"/>
              <a:t> passed to </a:t>
            </a:r>
            <a:r>
              <a:rPr lang="en-GB" b="1" dirty="0">
                <a:solidFill>
                  <a:srgbClr val="0070C0"/>
                </a:solidFill>
              </a:rPr>
              <a:t>y</a:t>
            </a:r>
            <a:r>
              <a:rPr lang="en-GB" dirty="0"/>
              <a:t>,  </a:t>
            </a:r>
            <a:r>
              <a:rPr lang="en-GB" b="1" dirty="0"/>
              <a:t>5</a:t>
            </a:r>
            <a:r>
              <a:rPr lang="en-GB" dirty="0"/>
              <a:t> passed for </a:t>
            </a:r>
            <a:r>
              <a:rPr lang="en-GB" b="1" dirty="0">
                <a:solidFill>
                  <a:srgbClr val="0070C0"/>
                </a:solidFill>
              </a:rPr>
              <a:t>speed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0">
              <a:buNone/>
            </a:pPr>
            <a:r>
              <a:rPr lang="en-US" sz="2100" dirty="0"/>
              <a:t>class </a:t>
            </a:r>
            <a:r>
              <a:rPr lang="en-US" sz="2100" dirty="0">
                <a:solidFill>
                  <a:schemeClr val="accent2"/>
                </a:solidFill>
              </a:rPr>
              <a:t>Motorbike</a:t>
            </a:r>
            <a:r>
              <a:rPr lang="en-US" sz="2100" dirty="0"/>
              <a:t> { 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x = 5;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y; 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speed;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size=30;</a:t>
            </a:r>
          </a:p>
          <a:p>
            <a:pPr marL="400050" lvl="1" indent="0">
              <a:buNone/>
            </a:pPr>
            <a:endParaRPr lang="en-US" sz="1700" dirty="0"/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>
                <a:solidFill>
                  <a:schemeClr val="accent2"/>
                </a:solidFill>
              </a:rPr>
              <a:t>Motorbike</a:t>
            </a:r>
            <a:r>
              <a:rPr lang="en-US" sz="1700" dirty="0"/>
              <a:t>( </a:t>
            </a:r>
            <a:r>
              <a:rPr lang="en-US" sz="1700" dirty="0" err="1">
                <a:solidFill>
                  <a:srgbClr val="FF0000"/>
                </a:solidFill>
              </a:rPr>
              <a:t>int</a:t>
            </a:r>
            <a:r>
              <a:rPr lang="en-US" sz="1700" dirty="0">
                <a:solidFill>
                  <a:srgbClr val="FF0000"/>
                </a:solidFill>
              </a:rPr>
              <a:t> y</a:t>
            </a:r>
            <a:r>
              <a:rPr lang="en-US" sz="1700" dirty="0"/>
              <a:t>, </a:t>
            </a:r>
            <a:r>
              <a:rPr lang="en-US" sz="1700" dirty="0" err="1">
                <a:solidFill>
                  <a:srgbClr val="00B050"/>
                </a:solidFill>
              </a:rPr>
              <a:t>int</a:t>
            </a:r>
            <a:r>
              <a:rPr lang="en-US" sz="1700" dirty="0">
                <a:solidFill>
                  <a:srgbClr val="00B050"/>
                </a:solidFill>
              </a:rPr>
              <a:t> speed</a:t>
            </a:r>
            <a:r>
              <a:rPr lang="en-US" sz="1700" dirty="0"/>
              <a:t>)</a:t>
            </a:r>
          </a:p>
          <a:p>
            <a:pPr marL="400050" lvl="1" indent="0">
              <a:buNone/>
            </a:pPr>
            <a:r>
              <a:rPr lang="en-US" sz="1700" dirty="0"/>
              <a:t>  {</a:t>
            </a:r>
          </a:p>
          <a:p>
            <a:pPr marL="742950" lvl="2" indent="0">
              <a:buNone/>
            </a:pPr>
            <a:r>
              <a:rPr lang="en-US" sz="1500" dirty="0" err="1"/>
              <a:t>this.y</a:t>
            </a:r>
            <a:r>
              <a:rPr lang="en-US" sz="1500" dirty="0"/>
              <a:t> = </a:t>
            </a:r>
            <a:r>
              <a:rPr lang="en-US" sz="1500" dirty="0">
                <a:solidFill>
                  <a:srgbClr val="FF0000"/>
                </a:solidFill>
              </a:rPr>
              <a:t>y</a:t>
            </a:r>
            <a:r>
              <a:rPr lang="en-US" sz="1500" dirty="0"/>
              <a:t>;</a:t>
            </a:r>
          </a:p>
          <a:p>
            <a:pPr marL="742950" lvl="2" indent="0">
              <a:buNone/>
            </a:pPr>
            <a:r>
              <a:rPr lang="en-US" sz="1500" dirty="0" err="1"/>
              <a:t>this.speed</a:t>
            </a:r>
            <a:r>
              <a:rPr lang="en-US" sz="1500" dirty="0"/>
              <a:t> = </a:t>
            </a:r>
            <a:r>
              <a:rPr lang="en-US" sz="1500" dirty="0">
                <a:solidFill>
                  <a:srgbClr val="00B050"/>
                </a:solidFill>
              </a:rPr>
              <a:t>speed</a:t>
            </a:r>
            <a:r>
              <a:rPr lang="en-US" sz="1500" dirty="0"/>
              <a:t>;</a:t>
            </a:r>
          </a:p>
          <a:p>
            <a:pPr marL="400050" lvl="1" indent="0">
              <a:buNone/>
            </a:pPr>
            <a:r>
              <a:rPr lang="en-US" sz="1900" dirty="0"/>
              <a:t>  }</a:t>
            </a:r>
          </a:p>
          <a:p>
            <a:pPr marL="400050" lvl="1" indent="0">
              <a:buNone/>
            </a:pPr>
            <a:r>
              <a:rPr lang="en-US" sz="1900" dirty="0"/>
              <a:t>  </a:t>
            </a:r>
            <a:r>
              <a:rPr lang="en-US" sz="1700" dirty="0"/>
              <a:t>void move()</a:t>
            </a:r>
          </a:p>
          <a:p>
            <a:pPr marL="400050" lvl="1" indent="0">
              <a:buNone/>
            </a:pPr>
            <a:r>
              <a:rPr lang="en-US" sz="1700" dirty="0"/>
              <a:t>  void render()</a:t>
            </a:r>
          </a:p>
          <a:p>
            <a:pPr marL="400050" lvl="1" indent="0">
              <a:buNone/>
            </a:pPr>
            <a:r>
              <a:rPr lang="en-US" sz="1700" dirty="0"/>
              <a:t>} </a:t>
            </a:r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96136" y="1571612"/>
            <a:ext cx="3240360" cy="45259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2"/>
                </a:solidFill>
              </a:rPr>
              <a:t>Motorbike</a:t>
            </a:r>
            <a:r>
              <a:rPr lang="en-GB" sz="2000" dirty="0"/>
              <a:t> b1,b2;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2"/>
                </a:solidFill>
              </a:rPr>
              <a:t>Motorbike</a:t>
            </a:r>
            <a:r>
              <a:rPr lang="en-GB" sz="2000" dirty="0"/>
              <a:t> b3;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/>
              <a:t>void setup()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/>
              <a:t>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/>
              <a:t>  b1 = new </a:t>
            </a:r>
            <a:r>
              <a:rPr lang="en-GB" sz="2000" dirty="0">
                <a:solidFill>
                  <a:schemeClr val="accent2"/>
                </a:solidFill>
              </a:rPr>
              <a:t>Motorbike(</a:t>
            </a:r>
            <a:r>
              <a:rPr lang="en-GB" sz="2000" dirty="0">
                <a:solidFill>
                  <a:srgbClr val="FF0000"/>
                </a:solidFill>
              </a:rPr>
              <a:t>50</a:t>
            </a:r>
            <a:r>
              <a:rPr lang="en-GB" sz="2000" dirty="0"/>
              <a:t>,</a:t>
            </a:r>
            <a:r>
              <a:rPr lang="en-GB" sz="2000" dirty="0">
                <a:solidFill>
                  <a:srgbClr val="00B050"/>
                </a:solidFill>
              </a:rPr>
              <a:t>5</a:t>
            </a:r>
            <a:r>
              <a:rPr lang="en-GB" sz="2000" dirty="0">
                <a:solidFill>
                  <a:schemeClr val="accent2"/>
                </a:solidFill>
              </a:rPr>
              <a:t>)</a:t>
            </a:r>
            <a:r>
              <a:rPr lang="en-GB" sz="2000" dirty="0"/>
              <a:t>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/>
              <a:t>  b2 = new </a:t>
            </a:r>
            <a:r>
              <a:rPr lang="en-GB" sz="2000" dirty="0">
                <a:solidFill>
                  <a:schemeClr val="accent2"/>
                </a:solidFill>
              </a:rPr>
              <a:t>Motorbike(</a:t>
            </a:r>
            <a:r>
              <a:rPr lang="en-GB" sz="2000" dirty="0">
                <a:solidFill>
                  <a:srgbClr val="FF0000"/>
                </a:solidFill>
              </a:rPr>
              <a:t>70</a:t>
            </a:r>
            <a:r>
              <a:rPr lang="en-GB" sz="2000" dirty="0"/>
              <a:t>,</a:t>
            </a:r>
            <a:r>
              <a:rPr lang="en-GB" sz="2000" dirty="0">
                <a:solidFill>
                  <a:srgbClr val="00B050"/>
                </a:solidFill>
              </a:rPr>
              <a:t>3</a:t>
            </a:r>
            <a:r>
              <a:rPr lang="en-GB" sz="2000" dirty="0">
                <a:solidFill>
                  <a:schemeClr val="accent2"/>
                </a:solidFill>
              </a:rPr>
              <a:t>)</a:t>
            </a:r>
            <a:r>
              <a:rPr lang="en-GB" sz="2000" dirty="0"/>
              <a:t>;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GB" sz="20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/>
              <a:t>  b3 = new </a:t>
            </a:r>
            <a:r>
              <a:rPr lang="en-GB" sz="2000" dirty="0">
                <a:solidFill>
                  <a:schemeClr val="accent2"/>
                </a:solidFill>
              </a:rPr>
              <a:t>Motorbike(</a:t>
            </a:r>
            <a:r>
              <a:rPr lang="en-GB" sz="2000" dirty="0">
                <a:solidFill>
                  <a:srgbClr val="FF0000"/>
                </a:solidFill>
              </a:rPr>
              <a:t>100</a:t>
            </a:r>
            <a:r>
              <a:rPr lang="en-GB" sz="2000" dirty="0"/>
              <a:t>,</a:t>
            </a:r>
            <a:r>
              <a:rPr lang="en-GB" sz="2000" dirty="0">
                <a:solidFill>
                  <a:srgbClr val="00B050"/>
                </a:solidFill>
              </a:rPr>
              <a:t>2</a:t>
            </a:r>
            <a:r>
              <a:rPr lang="en-GB" sz="2000" dirty="0">
                <a:solidFill>
                  <a:schemeClr val="accent2"/>
                </a:solidFill>
              </a:rPr>
              <a:t>)</a:t>
            </a:r>
            <a:r>
              <a:rPr lang="en-GB" sz="2000" dirty="0"/>
              <a:t>;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GB" sz="20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3042" y="6286520"/>
            <a:ext cx="537884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Add a new instance of Motorbike at </a:t>
            </a:r>
            <a:r>
              <a:rPr lang="en-GB" b="1" dirty="0"/>
              <a:t>100</a:t>
            </a:r>
            <a:r>
              <a:rPr lang="en-GB" dirty="0"/>
              <a:t> y, with speed </a:t>
            </a:r>
            <a:r>
              <a:rPr lang="en-GB" b="1" dirty="0"/>
              <a:t>2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01260" y="2706080"/>
            <a:ext cx="2912951" cy="646331"/>
          </a:xfrm>
          <a:prstGeom prst="rect">
            <a:avLst/>
          </a:prstGeom>
          <a:solidFill>
            <a:srgbClr val="99FF33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Constructor has same name </a:t>
            </a:r>
          </a:p>
          <a:p>
            <a:r>
              <a:rPr lang="en-GB" dirty="0"/>
              <a:t>(return type) as class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1840" y="4179571"/>
            <a:ext cx="2016224" cy="830997"/>
          </a:xfrm>
          <a:prstGeom prst="rect">
            <a:avLst/>
          </a:prstGeom>
          <a:solidFill>
            <a:srgbClr val="99FF33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/>
              <a:t>this</a:t>
            </a:r>
            <a:r>
              <a:rPr lang="en-GB" sz="1600" dirty="0"/>
              <a:t> refers to variable </a:t>
            </a:r>
          </a:p>
          <a:p>
            <a:r>
              <a:rPr lang="en-GB" sz="1600" dirty="0"/>
              <a:t>(member) within the class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2033718" y="3123718"/>
            <a:ext cx="792088" cy="4008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2451668" y="1927642"/>
            <a:ext cx="377510" cy="7920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53919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Our methods can handle behaviours</a:t>
            </a:r>
          </a:p>
          <a:p>
            <a:pPr lvl="1"/>
            <a:r>
              <a:rPr lang="en-GB" dirty="0"/>
              <a:t> e.g. render();</a:t>
            </a:r>
          </a:p>
          <a:p>
            <a:endParaRPr lang="en-GB" dirty="0"/>
          </a:p>
          <a:p>
            <a:r>
              <a:rPr lang="en-GB" dirty="0"/>
              <a:t>Function methods can </a:t>
            </a:r>
            <a:r>
              <a:rPr lang="en-GB" b="1" dirty="0"/>
              <a:t>report</a:t>
            </a:r>
            <a:r>
              <a:rPr lang="en-GB" dirty="0"/>
              <a:t> – provide information</a:t>
            </a:r>
          </a:p>
          <a:p>
            <a:r>
              <a:rPr lang="en-GB" dirty="0"/>
              <a:t>Racing motorbikes – might need to know if bike has reached the finish</a:t>
            </a:r>
          </a:p>
          <a:p>
            <a:r>
              <a:rPr lang="en-GB" dirty="0"/>
              <a:t>Function returns a value</a:t>
            </a:r>
          </a:p>
          <a:p>
            <a:endParaRPr lang="en-GB" dirty="0"/>
          </a:p>
          <a:p>
            <a:r>
              <a:rPr lang="en-GB" dirty="0"/>
              <a:t>Finished()  - type </a:t>
            </a:r>
            <a:r>
              <a:rPr lang="en-GB" b="1" dirty="0" err="1"/>
              <a:t>boolean</a:t>
            </a:r>
            <a:r>
              <a:rPr lang="en-GB" dirty="0"/>
              <a:t> – returns true or false</a:t>
            </a:r>
          </a:p>
          <a:p>
            <a:endParaRPr lang="en-GB" dirty="0"/>
          </a:p>
          <a:p>
            <a:r>
              <a:rPr lang="en-GB" dirty="0"/>
              <a:t>Should return true if bike has reached right hand side of screen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08562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Finished function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5234161" cy="4787900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boolean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finished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finishLine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 {</a:t>
            </a:r>
          </a:p>
          <a:p>
            <a:pPr marL="0" indent="0">
              <a:buNone/>
            </a:pPr>
            <a:r>
              <a:rPr lang="en-GB" dirty="0"/>
              <a:t>    if (speed&gt;0) </a:t>
            </a:r>
            <a:r>
              <a:rPr lang="en-GB" dirty="0">
                <a:solidFill>
                  <a:srgbClr val="00B050"/>
                </a:solidFill>
              </a:rPr>
              <a:t>//heading right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return x &gt;= </a:t>
            </a:r>
            <a:r>
              <a:rPr lang="en-GB" dirty="0" err="1"/>
              <a:t>finishLine</a:t>
            </a:r>
            <a:r>
              <a:rPr lang="en-GB" dirty="0"/>
              <a:t>; </a:t>
            </a:r>
            <a:r>
              <a:rPr lang="en-GB" dirty="0">
                <a:solidFill>
                  <a:srgbClr val="00B050"/>
                </a:solidFill>
              </a:rPr>
              <a:t>//left to right</a:t>
            </a:r>
          </a:p>
          <a:p>
            <a:pPr marL="0" indent="0">
              <a:buNone/>
            </a:pPr>
            <a:r>
              <a:rPr lang="en-GB" dirty="0"/>
              <a:t>   else</a:t>
            </a:r>
          </a:p>
          <a:p>
            <a:pPr marL="0" indent="0">
              <a:buNone/>
            </a:pPr>
            <a:r>
              <a:rPr lang="en-GB" dirty="0"/>
              <a:t>    return x &lt;= </a:t>
            </a:r>
            <a:r>
              <a:rPr lang="en-GB" dirty="0" err="1"/>
              <a:t>finishLine</a:t>
            </a:r>
            <a:r>
              <a:rPr lang="en-GB" dirty="0"/>
              <a:t>;  </a:t>
            </a:r>
            <a:r>
              <a:rPr lang="en-GB" dirty="0">
                <a:solidFill>
                  <a:srgbClr val="00B050"/>
                </a:solidFill>
              </a:rPr>
              <a:t>//heading left</a:t>
            </a:r>
          </a:p>
          <a:p>
            <a:pPr marL="0" indent="0">
              <a:buNone/>
            </a:pPr>
            <a:r>
              <a:rPr lang="en-GB" dirty="0"/>
              <a:t> }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if (b1.finished(490) == false)</a:t>
            </a:r>
          </a:p>
          <a:p>
            <a:pPr marL="0" indent="0">
              <a:buNone/>
            </a:pPr>
            <a:r>
              <a:rPr lang="en-GB" dirty="0"/>
              <a:t>  b1.move();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7116" y="2276872"/>
            <a:ext cx="2327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Add to motorbike class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03363" y="5229200"/>
            <a:ext cx="184704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Use within </a:t>
            </a:r>
            <a:r>
              <a:rPr lang="en-GB" b="1" dirty="0"/>
              <a:t>draw()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4048" y="1495108"/>
            <a:ext cx="230063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x position of finish line</a:t>
            </a:r>
          </a:p>
        </p:txBody>
      </p:sp>
    </p:spTree>
    <p:extLst>
      <p:ext uri="{BB962C8B-B14F-4D97-AF65-F5344CB8AC3E}">
        <p14:creationId xmlns:p14="http://schemas.microsoft.com/office/powerpoint/2010/main" val="58697518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6458297" cy="4787900"/>
          </a:xfrm>
        </p:spPr>
        <p:txBody>
          <a:bodyPr>
            <a:normAutofit/>
          </a:bodyPr>
          <a:lstStyle/>
          <a:p>
            <a:r>
              <a:rPr lang="en-GB" dirty="0"/>
              <a:t>Class – template for an object, description of variables (class members – the mould)</a:t>
            </a:r>
          </a:p>
          <a:p>
            <a:r>
              <a:rPr lang="en-GB" dirty="0"/>
              <a:t>Object – Variable </a:t>
            </a:r>
            <a:r>
              <a:rPr lang="en-GB"/>
              <a:t>with sub compartments </a:t>
            </a:r>
            <a:r>
              <a:rPr lang="en-GB" dirty="0"/>
              <a:t>- members</a:t>
            </a:r>
          </a:p>
          <a:p>
            <a:r>
              <a:rPr lang="en-GB" dirty="0"/>
              <a:t>Methods – functions (procedures) how to use the class</a:t>
            </a:r>
          </a:p>
          <a:p>
            <a:r>
              <a:rPr lang="en-GB" dirty="0"/>
              <a:t>Constructor – special method called on NEW command</a:t>
            </a:r>
          </a:p>
          <a:p>
            <a:r>
              <a:rPr lang="en-GB" dirty="0"/>
              <a:t>Parameters – passing values to methods</a:t>
            </a:r>
          </a:p>
          <a:p>
            <a:r>
              <a:rPr lang="en-GB" dirty="0"/>
              <a:t>A Class can have many constructors – must take different parameters </a:t>
            </a:r>
          </a:p>
          <a:p>
            <a:endParaRPr lang="en-GB" dirty="0"/>
          </a:p>
        </p:txBody>
      </p:sp>
      <p:pic>
        <p:nvPicPr>
          <p:cNvPr id="4" name="Picture 6" descr="Image result for dinosaur mould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9" r="20937"/>
          <a:stretch/>
        </p:blipFill>
        <p:spPr bwMode="auto">
          <a:xfrm>
            <a:off x="7164288" y="1268760"/>
            <a:ext cx="172819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Learning Objectives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Last Few Topics</a:t>
            </a:r>
          </a:p>
          <a:p>
            <a:pPr lvl="1" eaLnBrk="1" hangingPunct="1"/>
            <a:r>
              <a:rPr lang="en-GB" altLang="en-US" dirty="0"/>
              <a:t>Variables : float, </a:t>
            </a:r>
            <a:r>
              <a:rPr lang="en-GB" altLang="en-US" dirty="0" err="1"/>
              <a:t>color</a:t>
            </a:r>
            <a:r>
              <a:rPr lang="en-GB" altLang="en-US" dirty="0"/>
              <a:t>, </a:t>
            </a:r>
            <a:r>
              <a:rPr lang="en-GB" altLang="en-US" dirty="0" err="1"/>
              <a:t>boolean</a:t>
            </a:r>
            <a:endParaRPr lang="en-GB" altLang="en-US" dirty="0"/>
          </a:p>
          <a:p>
            <a:pPr lvl="1" eaLnBrk="1" hangingPunct="1"/>
            <a:r>
              <a:rPr lang="en-GB" altLang="en-US" dirty="0"/>
              <a:t>Animation and Interaction</a:t>
            </a:r>
          </a:p>
          <a:p>
            <a:pPr lvl="2" eaLnBrk="1" hangingPunct="1"/>
            <a:r>
              <a:rPr lang="en-GB" altLang="en-US" dirty="0"/>
              <a:t>Events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Conditional statements – if, else if, else</a:t>
            </a:r>
          </a:p>
          <a:p>
            <a:pPr lvl="1" eaLnBrk="1" hangingPunct="1"/>
            <a:r>
              <a:rPr lang="en-US" altLang="en-US" dirty="0"/>
              <a:t>Functions, parameter passing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Learning Objectives</a:t>
            </a:r>
          </a:p>
          <a:p>
            <a:pPr lvl="1" eaLnBrk="1" hangingPunct="1"/>
            <a:r>
              <a:rPr lang="en-US" altLang="en-US" b="1" dirty="0"/>
              <a:t>Using a simple class</a:t>
            </a:r>
          </a:p>
          <a:p>
            <a:pPr lvl="1" eaLnBrk="1" hangingPunct="1"/>
            <a:r>
              <a:rPr lang="en-US" altLang="en-US" b="1" dirty="0"/>
              <a:t>Class defines new TYPE </a:t>
            </a:r>
          </a:p>
          <a:p>
            <a:pPr lvl="1" eaLnBrk="1" hangingPunct="1"/>
            <a:r>
              <a:rPr lang="en-US" altLang="en-US" b="1" dirty="0"/>
              <a:t>Object is the variable of type Class</a:t>
            </a:r>
          </a:p>
          <a:p>
            <a:pPr lvl="1" eaLnBrk="1" hangingPunct="1"/>
            <a:r>
              <a:rPr lang="en-US" altLang="en-US" b="1" dirty="0"/>
              <a:t> constructors</a:t>
            </a:r>
          </a:p>
          <a:p>
            <a:pPr lvl="1" eaLnBrk="1" hangingPunct="1"/>
            <a:r>
              <a:rPr lang="en-US" altLang="en-US" b="1" dirty="0"/>
              <a:t> methods</a:t>
            </a:r>
          </a:p>
        </p:txBody>
      </p:sp>
      <p:pic>
        <p:nvPicPr>
          <p:cNvPr id="4" name="Picture 2" descr="Image result for image box compartmen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575" y="1844824"/>
            <a:ext cx="2616225" cy="26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70575" y="4613408"/>
            <a:ext cx="274273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/>
              <a:t>Object</a:t>
            </a:r>
            <a:r>
              <a:rPr lang="en-GB" dirty="0"/>
              <a:t>  -Variable </a:t>
            </a:r>
          </a:p>
          <a:p>
            <a:r>
              <a:rPr lang="en-GB" dirty="0"/>
              <a:t>(with many compartments)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3397"/>
            <a:ext cx="8229600" cy="1143000"/>
          </a:xfrm>
        </p:spPr>
        <p:txBody>
          <a:bodyPr lIns="92075" tIns="46038" rIns="92075" bIns="46038" anchor="b"/>
          <a:lstStyle/>
          <a:p>
            <a:pPr eaLnBrk="1" hangingPunct="1">
              <a:defRPr/>
            </a:pPr>
            <a:r>
              <a:rPr lang="en-US" dirty="0"/>
              <a:t>Animating Multiple Objects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561975" y="1064547"/>
            <a:ext cx="8124825" cy="5310853"/>
          </a:xfrm>
          <a:noFill/>
        </p:spPr>
        <p:txBody>
          <a:bodyPr lIns="92075" tIns="46038" rIns="92075" bIns="46038"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When we animate an object, we need to store what information?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Where it is (</a:t>
            </a:r>
            <a:r>
              <a:rPr lang="en-US" altLang="en-US" sz="2300" dirty="0" err="1">
                <a:solidFill>
                  <a:srgbClr val="0070C0"/>
                </a:solidFill>
              </a:rPr>
              <a:t>x,y</a:t>
            </a:r>
            <a:r>
              <a:rPr lang="en-US" altLang="en-US" sz="2300" dirty="0"/>
              <a:t>),  how it moves – direction (</a:t>
            </a:r>
            <a:r>
              <a:rPr lang="en-US" altLang="en-US" sz="2300" dirty="0">
                <a:solidFill>
                  <a:srgbClr val="0070C0"/>
                </a:solidFill>
              </a:rPr>
              <a:t>dx, </a:t>
            </a:r>
            <a:r>
              <a:rPr lang="en-US" altLang="en-US" sz="2300" dirty="0" err="1">
                <a:solidFill>
                  <a:srgbClr val="0070C0"/>
                </a:solidFill>
              </a:rPr>
              <a:t>dy</a:t>
            </a:r>
            <a:r>
              <a:rPr lang="en-US" altLang="en-US" sz="2300" dirty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 sz="2300" dirty="0"/>
          </a:p>
          <a:p>
            <a:r>
              <a:rPr lang="en-US" sz="2400" dirty="0"/>
              <a:t>Every 2-dimensional animated object needs, at least, these </a:t>
            </a:r>
          </a:p>
          <a:p>
            <a:pPr marL="400050" lvl="1" indent="0">
              <a:buNone/>
            </a:pPr>
            <a:r>
              <a:rPr lang="en-US" sz="2600" dirty="0"/>
              <a:t>four variables:</a:t>
            </a:r>
          </a:p>
          <a:p>
            <a:pPr marL="400050" lvl="2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//(x, y) is the position </a:t>
            </a:r>
          </a:p>
          <a:p>
            <a:pPr marL="400050" lvl="2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//of the object </a:t>
            </a:r>
          </a:p>
          <a:p>
            <a:pPr marL="400050" lvl="2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dx;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//direction along the x-axis </a:t>
            </a:r>
          </a:p>
          <a:p>
            <a:pPr marL="400050" lvl="2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//direction along the y-axis </a:t>
            </a:r>
          </a:p>
          <a:p>
            <a:endParaRPr lang="en-US" sz="2400" dirty="0"/>
          </a:p>
          <a:p>
            <a:r>
              <a:rPr lang="en-US" sz="2400" dirty="0"/>
              <a:t>So, if you want to animate </a:t>
            </a:r>
            <a:r>
              <a:rPr lang="en-US" sz="2400" b="1" dirty="0"/>
              <a:t>3</a:t>
            </a:r>
            <a:r>
              <a:rPr lang="en-US" sz="2400" dirty="0"/>
              <a:t> different objects, you will need at least </a:t>
            </a:r>
            <a:r>
              <a:rPr lang="en-US" sz="2400" dirty="0">
                <a:solidFill>
                  <a:srgbClr val="FF0000"/>
                </a:solidFill>
              </a:rPr>
              <a:t>12 variables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x1; </a:t>
            </a:r>
            <a:r>
              <a:rPr lang="en-GB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//object 1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y1;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dx1;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dy1; </a:t>
            </a:r>
          </a:p>
          <a:p>
            <a:endParaRPr lang="en-US" sz="2400" dirty="0"/>
          </a:p>
          <a:p>
            <a:r>
              <a:rPr lang="en-US" sz="2400" dirty="0"/>
              <a:t>Dealing with so many similarly-named variables is quite difficult in practice. It’s easy to write </a:t>
            </a:r>
            <a:r>
              <a:rPr lang="en-US" sz="2400" b="1" dirty="0"/>
              <a:t>y2</a:t>
            </a:r>
            <a:r>
              <a:rPr lang="en-US" sz="2400" dirty="0"/>
              <a:t> instead of </a:t>
            </a:r>
            <a:r>
              <a:rPr lang="en-US" sz="2400" b="1" dirty="0"/>
              <a:t>y1</a:t>
            </a:r>
            <a:r>
              <a:rPr lang="en-US" sz="2400" dirty="0"/>
              <a:t>.</a:t>
            </a:r>
          </a:p>
        </p:txBody>
      </p:sp>
      <p:pic>
        <p:nvPicPr>
          <p:cNvPr id="4" name="Picture 2" descr="C:\Users\99900733\AppData\Local\Microsoft\Windows\Temporary Internet Files\Content.IE5\YEI1LUVY\MC90023217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789" y="1091715"/>
            <a:ext cx="1080120" cy="102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48898" y="17747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(x, 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34509" y="2116869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dx, </a:t>
            </a:r>
          </a:p>
          <a:p>
            <a:endParaRPr lang="en-GB" dirty="0"/>
          </a:p>
          <a:p>
            <a:r>
              <a:rPr lang="en-GB" dirty="0" err="1"/>
              <a:t>dy</a:t>
            </a:r>
            <a:endParaRPr lang="en-GB" dirty="0"/>
          </a:p>
        </p:txBody>
      </p:sp>
      <p:sp>
        <p:nvSpPr>
          <p:cNvPr id="3" name="Right Arrow 2"/>
          <p:cNvSpPr/>
          <p:nvPr/>
        </p:nvSpPr>
        <p:spPr>
          <a:xfrm rot="19579418">
            <a:off x="8115295" y="1231374"/>
            <a:ext cx="699818" cy="3241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8384166" y="2196097"/>
            <a:ext cx="449816" cy="162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16200000">
            <a:off x="8251204" y="2722404"/>
            <a:ext cx="449816" cy="162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980404" y="4365104"/>
            <a:ext cx="318319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x2; 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//object 2 </a:t>
            </a:r>
          </a:p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y2; </a:t>
            </a:r>
          </a:p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dx2; </a:t>
            </a:r>
          </a:p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dy2; 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8834" y="4365104"/>
            <a:ext cx="2440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x3; 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//object 3 </a:t>
            </a:r>
          </a:p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y3; </a:t>
            </a:r>
          </a:p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dx3; </a:t>
            </a:r>
          </a:p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dy3;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63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2" grpId="0"/>
      <p:bldP spid="6" grpId="0"/>
      <p:bldP spid="3" grpId="0" animBg="1"/>
      <p:bldP spid="8" grpId="0" animBg="1"/>
      <p:bldP spid="9" grpId="0" animBg="1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50818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 deal with this complexity we </a:t>
            </a:r>
            <a:r>
              <a:rPr lang="en-US" b="1" dirty="0"/>
              <a:t>group</a:t>
            </a:r>
            <a:r>
              <a:rPr lang="en-US" dirty="0"/>
              <a:t> our variables </a:t>
            </a:r>
            <a:r>
              <a:rPr lang="en-US" dirty="0">
                <a:solidFill>
                  <a:schemeClr val="tx2"/>
                </a:solidFill>
              </a:rPr>
              <a:t>x, y, dx, </a:t>
            </a:r>
            <a:r>
              <a:rPr lang="en-US" dirty="0"/>
              <a:t>and </a:t>
            </a:r>
            <a:r>
              <a:rPr lang="en-US" dirty="0" err="1">
                <a:solidFill>
                  <a:schemeClr val="tx2"/>
                </a:solidFill>
              </a:rPr>
              <a:t>dy</a:t>
            </a:r>
            <a:r>
              <a:rPr lang="en-US" dirty="0"/>
              <a:t> together into an  </a:t>
            </a:r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/>
              <a:t>.  </a:t>
            </a:r>
          </a:p>
          <a:p>
            <a:endParaRPr lang="en-US" dirty="0"/>
          </a:p>
          <a:p>
            <a:r>
              <a:rPr lang="en-US" dirty="0"/>
              <a:t>To do this in Java, create a </a:t>
            </a:r>
            <a:r>
              <a:rPr lang="en-US" b="1" dirty="0"/>
              <a:t>class</a:t>
            </a:r>
            <a:r>
              <a:rPr lang="en-US" dirty="0"/>
              <a:t>:</a:t>
            </a:r>
          </a:p>
          <a:p>
            <a:pPr marL="400050" lvl="2" indent="0">
              <a:buNone/>
            </a:pP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class </a:t>
            </a: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</a:rPr>
              <a:t>Sprite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{ </a:t>
            </a:r>
          </a:p>
          <a:p>
            <a:pPr marL="400050" lvl="2" indent="0">
              <a:buNone/>
            </a:pPr>
            <a:r>
              <a:rPr lang="en-GB" dirty="0">
                <a:latin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x; </a:t>
            </a:r>
          </a:p>
          <a:p>
            <a:pPr marL="400050" lvl="2" indent="0">
              <a:buNone/>
            </a:pPr>
            <a:r>
              <a:rPr lang="en-GB" dirty="0">
                <a:latin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y; </a:t>
            </a:r>
          </a:p>
          <a:p>
            <a:pPr marL="400050" lvl="2" indent="0">
              <a:buNone/>
            </a:pPr>
            <a:r>
              <a:rPr lang="en-GB" dirty="0">
                <a:latin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dx; </a:t>
            </a:r>
          </a:p>
          <a:p>
            <a:pPr marL="400050" lvl="2" indent="0">
              <a:buNone/>
            </a:pPr>
            <a:r>
              <a:rPr lang="en-GB" dirty="0">
                <a:latin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dy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400050" lvl="2" indent="0">
              <a:buNone/>
            </a:pP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endParaRPr lang="en-US" dirty="0"/>
          </a:p>
          <a:p>
            <a:r>
              <a:rPr lang="en-US" dirty="0"/>
              <a:t>A bit like a </a:t>
            </a:r>
            <a:r>
              <a:rPr lang="en-US" b="1" dirty="0"/>
              <a:t>collection</a:t>
            </a:r>
            <a:r>
              <a:rPr lang="en-US" dirty="0"/>
              <a:t> of information about a single thing.</a:t>
            </a:r>
          </a:p>
          <a:p>
            <a:r>
              <a:rPr lang="en-US" dirty="0"/>
              <a:t>Class description – description of new type : what these objects should contain</a:t>
            </a:r>
          </a:p>
          <a:p>
            <a:r>
              <a:rPr lang="en-US" dirty="0"/>
              <a:t>Using the </a:t>
            </a:r>
            <a:r>
              <a:rPr lang="en-US" dirty="0">
                <a:solidFill>
                  <a:srgbClr val="7030A0"/>
                </a:solidFill>
              </a:rPr>
              <a:t>Sprite</a:t>
            </a:r>
            <a:r>
              <a:rPr lang="en-US" dirty="0"/>
              <a:t> class, we can now create Sprite objects like this: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Sprite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ball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>
                <a:solidFill>
                  <a:srgbClr val="FF0000"/>
                </a:solidFill>
              </a:rPr>
              <a:t>new </a:t>
            </a:r>
            <a:r>
              <a:rPr lang="en-US" dirty="0">
                <a:solidFill>
                  <a:srgbClr val="0070C0"/>
                </a:solidFill>
              </a:rPr>
              <a:t>Sprite();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ball</a:t>
            </a:r>
            <a:r>
              <a:rPr lang="en-US" b="1" dirty="0" err="1">
                <a:solidFill>
                  <a:srgbClr val="0070C0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 40;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Sprite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box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>
                <a:solidFill>
                  <a:srgbClr val="0070C0"/>
                </a:solidFill>
              </a:rPr>
              <a:t> Sprite(); </a:t>
            </a:r>
          </a:p>
          <a:p>
            <a:endParaRPr lang="en-US" dirty="0"/>
          </a:p>
          <a:p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4598859" y="2252385"/>
            <a:ext cx="1368152" cy="1152710"/>
            <a:chOff x="6084168" y="2780928"/>
            <a:chExt cx="1368152" cy="1152710"/>
          </a:xfrm>
        </p:grpSpPr>
        <p:sp>
          <p:nvSpPr>
            <p:cNvPr id="4" name="Cube 3"/>
            <p:cNvSpPr/>
            <p:nvPr/>
          </p:nvSpPr>
          <p:spPr>
            <a:xfrm>
              <a:off x="6084168" y="2780928"/>
              <a:ext cx="1368152" cy="1152128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84168" y="3573016"/>
              <a:ext cx="576064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60232" y="3573016"/>
              <a:ext cx="504056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168" y="3176972"/>
              <a:ext cx="576064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62087" y="3176972"/>
              <a:ext cx="502201" cy="3647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45201" y="31556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28497" y="3167680"/>
              <a:ext cx="308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22901" y="356430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dx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70225" y="356430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dy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7" name="Group 1026"/>
          <p:cNvGrpSpPr/>
          <p:nvPr/>
        </p:nvGrpSpPr>
        <p:grpSpPr>
          <a:xfrm>
            <a:off x="4067944" y="5222690"/>
            <a:ext cx="2177257" cy="1152128"/>
            <a:chOff x="4067944" y="5222690"/>
            <a:chExt cx="2177257" cy="1152128"/>
          </a:xfrm>
        </p:grpSpPr>
        <p:sp>
          <p:nvSpPr>
            <p:cNvPr id="18" name="Cube 17"/>
            <p:cNvSpPr/>
            <p:nvPr/>
          </p:nvSpPr>
          <p:spPr>
            <a:xfrm>
              <a:off x="4877049" y="5222690"/>
              <a:ext cx="1368152" cy="1152128"/>
            </a:xfrm>
            <a:prstGeom prst="cub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77049" y="6014778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53113" y="6014778"/>
              <a:ext cx="504056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7049" y="5618734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54968" y="5618734"/>
              <a:ext cx="502201" cy="36471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13991" y="5675643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x:</a:t>
              </a:r>
              <a:r>
                <a:rPr lang="en-GB" sz="10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53113" y="5675642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y:0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45472" y="6035683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dx:0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66044" y="6051944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dy:0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67944" y="544522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ball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4572000" y="5761361"/>
              <a:ext cx="305049" cy="3739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6363691" y="5231982"/>
            <a:ext cx="2177257" cy="1152128"/>
            <a:chOff x="4067944" y="5222690"/>
            <a:chExt cx="2177257" cy="1152128"/>
          </a:xfrm>
        </p:grpSpPr>
        <p:sp>
          <p:nvSpPr>
            <p:cNvPr id="38" name="Cube 37"/>
            <p:cNvSpPr/>
            <p:nvPr/>
          </p:nvSpPr>
          <p:spPr>
            <a:xfrm>
              <a:off x="4877049" y="5222690"/>
              <a:ext cx="1368152" cy="1152128"/>
            </a:xfrm>
            <a:prstGeom prst="cub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77049" y="6014778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53113" y="6014778"/>
              <a:ext cx="504056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77049" y="5618734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454968" y="5618734"/>
              <a:ext cx="502201" cy="36471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13991" y="5675643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x:0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53113" y="5675642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y:0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45472" y="6035683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dx:0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66044" y="6051944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dy:0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67944" y="544522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box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4572000" y="5761361"/>
              <a:ext cx="305049" cy="3739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50410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Sprite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75126" y="1261784"/>
            <a:ext cx="5052991" cy="47879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Calling</a:t>
            </a:r>
          </a:p>
          <a:p>
            <a:pPr>
              <a:buNone/>
            </a:pPr>
            <a:r>
              <a:rPr lang="en-US" dirty="0"/>
              <a:t> 	</a:t>
            </a:r>
            <a:r>
              <a:rPr lang="en-US" dirty="0" err="1"/>
              <a:t>mySprite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Sprite()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creates a </a:t>
            </a:r>
            <a:r>
              <a:rPr lang="en-US" b="1" dirty="0">
                <a:solidFill>
                  <a:srgbClr val="FF0000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/>
              <a:t>object</a:t>
            </a:r>
            <a:r>
              <a:rPr lang="en-US" dirty="0"/>
              <a:t> that contains its own </a:t>
            </a:r>
            <a:r>
              <a:rPr lang="en-US" dirty="0">
                <a:solidFill>
                  <a:srgbClr val="0070C0"/>
                </a:solidFill>
              </a:rPr>
              <a:t>x, y, </a:t>
            </a:r>
            <a:r>
              <a:rPr lang="en-US" dirty="0" err="1">
                <a:solidFill>
                  <a:srgbClr val="0070C0"/>
                </a:solidFill>
              </a:rPr>
              <a:t>dx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/>
              <a:t>and </a:t>
            </a:r>
            <a:r>
              <a:rPr lang="en-US" dirty="0" err="1">
                <a:solidFill>
                  <a:srgbClr val="0070C0"/>
                </a:solidFill>
              </a:rPr>
              <a:t>dy</a:t>
            </a:r>
            <a:r>
              <a:rPr lang="en-US" dirty="0"/>
              <a:t> values. </a:t>
            </a:r>
          </a:p>
          <a:p>
            <a:endParaRPr lang="en-US" dirty="0"/>
          </a:p>
          <a:p>
            <a:r>
              <a:rPr lang="en-US" dirty="0"/>
              <a:t>We can </a:t>
            </a:r>
            <a:r>
              <a:rPr lang="en-US" i="1" dirty="0"/>
              <a:t>set</a:t>
            </a:r>
            <a:r>
              <a:rPr lang="en-US" dirty="0"/>
              <a:t> or </a:t>
            </a:r>
            <a:r>
              <a:rPr lang="en-US" i="1" dirty="0"/>
              <a:t>get</a:t>
            </a:r>
            <a:r>
              <a:rPr lang="en-US" dirty="0"/>
              <a:t> them like this:</a:t>
            </a:r>
          </a:p>
          <a:p>
            <a:pPr marL="400050" lvl="1" indent="0">
              <a:buNone/>
            </a:pPr>
            <a:r>
              <a:rPr lang="en-US" dirty="0" err="1"/>
              <a:t>ball</a:t>
            </a:r>
            <a:r>
              <a:rPr lang="en-US" b="1" dirty="0" err="1"/>
              <a:t>.</a:t>
            </a:r>
            <a:r>
              <a:rPr lang="en-US" dirty="0" err="1"/>
              <a:t>x</a:t>
            </a:r>
            <a:r>
              <a:rPr lang="en-US" dirty="0"/>
              <a:t> = 10; </a:t>
            </a:r>
            <a:r>
              <a:rPr lang="en-US" dirty="0">
                <a:solidFill>
                  <a:srgbClr val="00B050"/>
                </a:solidFill>
              </a:rPr>
              <a:t>// initialize ball </a:t>
            </a:r>
          </a:p>
          <a:p>
            <a:pPr marL="400050" lvl="1" indent="0">
              <a:buNone/>
            </a:pPr>
            <a:r>
              <a:rPr lang="en-US" dirty="0" err="1"/>
              <a:t>ball</a:t>
            </a:r>
            <a:r>
              <a:rPr lang="en-US" b="1" dirty="0" err="1"/>
              <a:t>.</a:t>
            </a:r>
            <a:r>
              <a:rPr lang="en-US" dirty="0" err="1"/>
              <a:t>y</a:t>
            </a:r>
            <a:r>
              <a:rPr lang="en-US" dirty="0"/>
              <a:t> = 10; </a:t>
            </a:r>
          </a:p>
          <a:p>
            <a:pPr marL="400050" lvl="1" indent="0">
              <a:buNone/>
            </a:pPr>
            <a:r>
              <a:rPr lang="en-US" dirty="0" err="1"/>
              <a:t>ball</a:t>
            </a:r>
            <a:r>
              <a:rPr lang="en-US" b="1" dirty="0" err="1"/>
              <a:t>.</a:t>
            </a:r>
            <a:r>
              <a:rPr lang="en-US" dirty="0" err="1"/>
              <a:t>dx</a:t>
            </a:r>
            <a:r>
              <a:rPr lang="en-US" dirty="0"/>
              <a:t> = 1; </a:t>
            </a:r>
          </a:p>
          <a:p>
            <a:pPr marL="400050" lvl="1" indent="0">
              <a:buNone/>
            </a:pPr>
            <a:r>
              <a:rPr lang="en-US" dirty="0" err="1"/>
              <a:t>ball</a:t>
            </a:r>
            <a:r>
              <a:rPr lang="en-US" b="1" dirty="0" err="1"/>
              <a:t>.</a:t>
            </a:r>
            <a:r>
              <a:rPr lang="en-US" dirty="0" err="1"/>
              <a:t>dy</a:t>
            </a:r>
            <a:r>
              <a:rPr lang="en-US" dirty="0"/>
              <a:t> = 1.5; 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 err="1"/>
              <a:t>box</a:t>
            </a:r>
            <a:r>
              <a:rPr lang="en-US" b="1" dirty="0" err="1"/>
              <a:t>.</a:t>
            </a:r>
            <a:r>
              <a:rPr lang="en-US" dirty="0" err="1"/>
              <a:t>x</a:t>
            </a:r>
            <a:r>
              <a:rPr lang="en-US" dirty="0"/>
              <a:t> = 450; </a:t>
            </a:r>
            <a:r>
              <a:rPr lang="en-US" dirty="0">
                <a:solidFill>
                  <a:srgbClr val="00B050"/>
                </a:solidFill>
              </a:rPr>
              <a:t>// initialize box </a:t>
            </a:r>
          </a:p>
          <a:p>
            <a:pPr marL="400050" lvl="1" indent="0">
              <a:buNone/>
            </a:pPr>
            <a:r>
              <a:rPr lang="en-US" dirty="0" err="1"/>
              <a:t>box</a:t>
            </a:r>
            <a:r>
              <a:rPr lang="en-US" b="1" dirty="0" err="1"/>
              <a:t>.</a:t>
            </a:r>
            <a:r>
              <a:rPr lang="en-US" dirty="0" err="1"/>
              <a:t>y</a:t>
            </a:r>
            <a:r>
              <a:rPr lang="en-US" dirty="0"/>
              <a:t> = 450; </a:t>
            </a:r>
          </a:p>
          <a:p>
            <a:pPr marL="400050" lvl="1" indent="0">
              <a:buNone/>
            </a:pPr>
            <a:r>
              <a:rPr lang="en-US" dirty="0" err="1"/>
              <a:t>box.dy</a:t>
            </a:r>
            <a:r>
              <a:rPr lang="en-US" dirty="0"/>
              <a:t> = -1;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ball.dx</a:t>
            </a:r>
            <a:r>
              <a:rPr lang="en-US" dirty="0"/>
              <a:t> = </a:t>
            </a:r>
            <a:r>
              <a:rPr lang="en-US" dirty="0" err="1"/>
              <a:t>box.dy</a:t>
            </a:r>
            <a:r>
              <a:rPr lang="en-US" dirty="0"/>
              <a:t>;    </a:t>
            </a:r>
            <a:r>
              <a:rPr lang="en-US" dirty="0">
                <a:solidFill>
                  <a:srgbClr val="FF0000"/>
                </a:solidFill>
              </a:rPr>
              <a:t>what effect?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4966" y="1341327"/>
            <a:ext cx="3071834" cy="4247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dirty="0">
                <a:latin typeface="+mn-lt"/>
              </a:rPr>
              <a:t>class </a:t>
            </a:r>
            <a:r>
              <a:rPr lang="en-US" dirty="0">
                <a:solidFill>
                  <a:srgbClr val="7030A0"/>
                </a:solidFill>
                <a:latin typeface="+mn-lt"/>
              </a:rPr>
              <a:t>Sprite</a:t>
            </a:r>
            <a:r>
              <a:rPr lang="en-US" dirty="0">
                <a:latin typeface="+mn-lt"/>
              </a:rPr>
              <a:t> { </a:t>
            </a:r>
          </a:p>
          <a:p>
            <a:pPr marL="400050" lvl="1" indent="0">
              <a:buNone/>
            </a:pPr>
            <a:r>
              <a:rPr lang="en-US" dirty="0">
                <a:latin typeface="+mn-lt"/>
              </a:rPr>
              <a:t>   float x; </a:t>
            </a:r>
          </a:p>
          <a:p>
            <a:pPr marL="400050" lvl="1" indent="0">
              <a:buNone/>
            </a:pPr>
            <a:r>
              <a:rPr lang="en-US" dirty="0">
                <a:latin typeface="+mn-lt"/>
              </a:rPr>
              <a:t>   float y; </a:t>
            </a:r>
          </a:p>
          <a:p>
            <a:pPr marL="400050" lvl="1" indent="0">
              <a:buNone/>
            </a:pPr>
            <a:r>
              <a:rPr lang="en-US" dirty="0">
                <a:latin typeface="+mn-lt"/>
              </a:rPr>
              <a:t>   float </a:t>
            </a:r>
            <a:r>
              <a:rPr lang="en-US" dirty="0" err="1">
                <a:latin typeface="+mn-lt"/>
              </a:rPr>
              <a:t>dx</a:t>
            </a:r>
            <a:r>
              <a:rPr lang="en-US" dirty="0">
                <a:latin typeface="+mn-lt"/>
              </a:rPr>
              <a:t>; </a:t>
            </a:r>
          </a:p>
          <a:p>
            <a:pPr marL="400050" lvl="1" indent="0">
              <a:buNone/>
            </a:pPr>
            <a:r>
              <a:rPr lang="en-US" dirty="0">
                <a:latin typeface="+mn-lt"/>
              </a:rPr>
              <a:t>   float </a:t>
            </a:r>
            <a:r>
              <a:rPr lang="en-US" dirty="0" err="1">
                <a:latin typeface="+mn-lt"/>
              </a:rPr>
              <a:t>dy</a:t>
            </a:r>
            <a:r>
              <a:rPr lang="en-US" dirty="0">
                <a:latin typeface="+mn-lt"/>
              </a:rPr>
              <a:t>; </a:t>
            </a:r>
          </a:p>
          <a:p>
            <a:pPr marL="400050" lvl="1" indent="0">
              <a:buNone/>
            </a:pPr>
            <a:r>
              <a:rPr lang="en-US" dirty="0">
                <a:latin typeface="+mn-lt"/>
              </a:rPr>
              <a:t>}</a:t>
            </a:r>
          </a:p>
          <a:p>
            <a:pPr marL="400050" lvl="1" indent="0">
              <a:buNone/>
            </a:pPr>
            <a:endParaRPr lang="en-US" dirty="0">
              <a:latin typeface="+mn-lt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7030A0"/>
                </a:solidFill>
                <a:latin typeface="+mn-lt"/>
              </a:rPr>
              <a:t>Sprite</a:t>
            </a:r>
            <a:r>
              <a:rPr lang="en-US" dirty="0">
                <a:latin typeface="+mn-lt"/>
              </a:rPr>
              <a:t> box, ball;</a:t>
            </a:r>
          </a:p>
          <a:p>
            <a:pPr marL="400050" lvl="1" indent="0">
              <a:buNone/>
            </a:pPr>
            <a:endParaRPr lang="en-US" dirty="0">
              <a:latin typeface="+mn-lt"/>
            </a:endParaRPr>
          </a:p>
          <a:p>
            <a:pPr marL="400050" lvl="1" indent="0">
              <a:buNone/>
            </a:pPr>
            <a:r>
              <a:rPr lang="en-US" dirty="0">
                <a:latin typeface="+mn-lt"/>
              </a:rPr>
              <a:t>void setup()</a:t>
            </a:r>
          </a:p>
          <a:p>
            <a:pPr marL="400050" lvl="1" indent="0">
              <a:buNone/>
            </a:pPr>
            <a:r>
              <a:rPr lang="en-US" dirty="0">
                <a:latin typeface="+mn-lt"/>
              </a:rPr>
              <a:t>{</a:t>
            </a:r>
          </a:p>
          <a:p>
            <a:pPr marL="400050" lvl="1" indent="0">
              <a:buNone/>
            </a:pPr>
            <a:r>
              <a:rPr lang="en-GB" dirty="0">
                <a:latin typeface="+mn-lt"/>
              </a:rPr>
              <a:t>    box = </a:t>
            </a:r>
            <a:r>
              <a:rPr lang="en-GB" dirty="0">
                <a:solidFill>
                  <a:srgbClr val="FF0000"/>
                </a:solidFill>
                <a:latin typeface="+mn-lt"/>
              </a:rPr>
              <a:t>new</a:t>
            </a:r>
            <a:r>
              <a:rPr lang="en-GB" dirty="0">
                <a:latin typeface="+mn-lt"/>
              </a:rPr>
              <a:t> </a:t>
            </a:r>
            <a:r>
              <a:rPr lang="en-GB" dirty="0">
                <a:solidFill>
                  <a:schemeClr val="accent2"/>
                </a:solidFill>
                <a:latin typeface="+mn-lt"/>
              </a:rPr>
              <a:t>Sprite</a:t>
            </a:r>
            <a:r>
              <a:rPr lang="en-GB" dirty="0">
                <a:latin typeface="+mn-lt"/>
              </a:rPr>
              <a:t>();</a:t>
            </a:r>
          </a:p>
          <a:p>
            <a:pPr marL="400050" lvl="1" indent="0">
              <a:buNone/>
            </a:pPr>
            <a:r>
              <a:rPr lang="en-GB" dirty="0">
                <a:latin typeface="+mn-lt"/>
              </a:rPr>
              <a:t>    ball = </a:t>
            </a:r>
            <a:r>
              <a:rPr lang="en-GB" dirty="0">
                <a:solidFill>
                  <a:srgbClr val="FF0000"/>
                </a:solidFill>
                <a:latin typeface="+mn-lt"/>
              </a:rPr>
              <a:t>new</a:t>
            </a:r>
            <a:r>
              <a:rPr lang="en-GB" dirty="0">
                <a:latin typeface="+mn-lt"/>
              </a:rPr>
              <a:t> </a:t>
            </a:r>
            <a:r>
              <a:rPr lang="en-GB" dirty="0">
                <a:solidFill>
                  <a:schemeClr val="accent2"/>
                </a:solidFill>
                <a:latin typeface="+mn-lt"/>
              </a:rPr>
              <a:t>Sprite</a:t>
            </a:r>
            <a:r>
              <a:rPr lang="en-GB" dirty="0">
                <a:latin typeface="+mn-lt"/>
              </a:rPr>
              <a:t>();</a:t>
            </a:r>
            <a:endParaRPr lang="en-US" dirty="0">
              <a:latin typeface="+mn-lt"/>
            </a:endParaRPr>
          </a:p>
          <a:p>
            <a:pPr marL="400050" lvl="1" indent="0">
              <a:buNone/>
            </a:pPr>
            <a:r>
              <a:rPr lang="en-US" dirty="0">
                <a:latin typeface="+mn-lt"/>
              </a:rPr>
              <a:t>}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22495" y="1478907"/>
            <a:ext cx="1578381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Class description</a:t>
            </a:r>
          </a:p>
          <a:p>
            <a:r>
              <a:rPr lang="en-GB" sz="1600" dirty="0"/>
              <a:t>New 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2495" y="2635646"/>
            <a:ext cx="1619674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Declare Variables</a:t>
            </a:r>
          </a:p>
          <a:p>
            <a:r>
              <a:rPr lang="en-GB" sz="1600" dirty="0"/>
              <a:t>Type : </a:t>
            </a:r>
            <a:r>
              <a:rPr lang="en-GB" sz="1600" b="1" dirty="0"/>
              <a:t>Sprite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7312" y="3789040"/>
            <a:ext cx="1550040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Create instances</a:t>
            </a:r>
          </a:p>
          <a:p>
            <a:r>
              <a:rPr lang="en-GB" sz="1600" dirty="0"/>
              <a:t>(objects)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76626" y="6009002"/>
            <a:ext cx="353312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Dot means open the </a:t>
            </a:r>
            <a:r>
              <a:rPr lang="en-GB" b="1" dirty="0"/>
              <a:t>object</a:t>
            </a:r>
            <a:r>
              <a:rPr lang="en-GB" dirty="0"/>
              <a:t> and </a:t>
            </a:r>
          </a:p>
          <a:p>
            <a:r>
              <a:rPr lang="en-GB" dirty="0"/>
              <a:t>access one of its </a:t>
            </a:r>
            <a:r>
              <a:rPr lang="en-GB" b="1" dirty="0"/>
              <a:t>member</a:t>
            </a:r>
            <a:r>
              <a:rPr lang="en-GB" dirty="0"/>
              <a:t>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12688" y="1767517"/>
            <a:ext cx="1433085" cy="33855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Class </a:t>
            </a:r>
            <a:r>
              <a:rPr lang="en-GB" sz="1600" b="1" dirty="0"/>
              <a:t>members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989898" y="3446144"/>
            <a:ext cx="2177257" cy="1152128"/>
            <a:chOff x="4067944" y="5222690"/>
            <a:chExt cx="2177257" cy="1152128"/>
          </a:xfrm>
        </p:grpSpPr>
        <p:sp>
          <p:nvSpPr>
            <p:cNvPr id="11" name="Cube 10"/>
            <p:cNvSpPr/>
            <p:nvPr/>
          </p:nvSpPr>
          <p:spPr>
            <a:xfrm>
              <a:off x="4877049" y="5222690"/>
              <a:ext cx="1368152" cy="1152128"/>
            </a:xfrm>
            <a:prstGeom prst="cub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77049" y="6014778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53113" y="6014778"/>
              <a:ext cx="504056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77049" y="5618734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54968" y="5618734"/>
              <a:ext cx="502201" cy="36471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13991" y="5675643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x:</a:t>
              </a:r>
              <a:r>
                <a:rPr lang="en-GB" sz="10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53113" y="5675642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y:10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45472" y="6035683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dx:1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66044" y="6061236"/>
              <a:ext cx="489333" cy="21544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dy:1.5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67944" y="544522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ball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4572000" y="5761361"/>
              <a:ext cx="305049" cy="3739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3299369" y="4918461"/>
            <a:ext cx="2177257" cy="1152128"/>
            <a:chOff x="4067944" y="5222690"/>
            <a:chExt cx="2177257" cy="1152128"/>
          </a:xfrm>
        </p:grpSpPr>
        <p:sp>
          <p:nvSpPr>
            <p:cNvPr id="23" name="Cube 22"/>
            <p:cNvSpPr/>
            <p:nvPr/>
          </p:nvSpPr>
          <p:spPr>
            <a:xfrm>
              <a:off x="4877049" y="5222690"/>
              <a:ext cx="1368152" cy="1152128"/>
            </a:xfrm>
            <a:prstGeom prst="cub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77049" y="6014778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53113" y="6014778"/>
              <a:ext cx="504056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77049" y="5618734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54968" y="5618734"/>
              <a:ext cx="502201" cy="36471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13991" y="5675643"/>
              <a:ext cx="488894" cy="21544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x:450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53113" y="5675642"/>
              <a:ext cx="488894" cy="21544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y:450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45472" y="6035683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dx: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02323" y="6051944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dy</a:t>
              </a: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:-1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67944" y="544522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box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>
              <a:off x="4572000" y="5761361"/>
              <a:ext cx="305049" cy="3739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4" name="TextBox 33"/>
          <p:cNvSpPr txBox="1"/>
          <p:nvPr/>
        </p:nvSpPr>
        <p:spPr>
          <a:xfrm>
            <a:off x="3880357" y="4295545"/>
            <a:ext cx="488894" cy="24622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dx:</a:t>
            </a: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8397C7-9596-438A-B9D5-2B373680A5A5}"/>
              </a:ext>
            </a:extLst>
          </p:cNvPr>
          <p:cNvSpPr txBox="1"/>
          <p:nvPr/>
        </p:nvSpPr>
        <p:spPr>
          <a:xfrm>
            <a:off x="596098" y="6101915"/>
            <a:ext cx="353312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set y in ball to 5.  </a:t>
            </a:r>
          </a:p>
          <a:p>
            <a:r>
              <a:rPr lang="en-GB" dirty="0">
                <a:solidFill>
                  <a:srgbClr val="FF0000"/>
                </a:solidFill>
              </a:rPr>
              <a:t>set dx in box to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We can define class(</a:t>
            </a:r>
            <a:r>
              <a:rPr lang="en-GB" dirty="0" err="1"/>
              <a:t>es</a:t>
            </a:r>
            <a:r>
              <a:rPr lang="en-GB" dirty="0"/>
              <a:t>) to represent most problems (graphical and non-graphical)</a:t>
            </a:r>
          </a:p>
          <a:p>
            <a:r>
              <a:rPr lang="en-GB" dirty="0"/>
              <a:t>Define new class(</a:t>
            </a:r>
            <a:r>
              <a:rPr lang="en-GB" dirty="0" err="1"/>
              <a:t>es</a:t>
            </a:r>
            <a:r>
              <a:rPr lang="en-GB" dirty="0"/>
              <a:t>) with different names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Exercise : motorbike race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What information (variables) would we need for a motorbike?</a:t>
            </a:r>
          </a:p>
          <a:p>
            <a:r>
              <a:rPr lang="en-GB" dirty="0"/>
              <a:t>Write a motorbike class – members.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846" y="3356992"/>
            <a:ext cx="4914900" cy="15906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 bwMode="auto">
          <a:xfrm>
            <a:off x="6948264" y="4149080"/>
            <a:ext cx="36004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7740352" y="4365104"/>
            <a:ext cx="57606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motorbike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874121" cy="4787900"/>
          </a:xfrm>
        </p:spPr>
        <p:txBody>
          <a:bodyPr/>
          <a:lstStyle/>
          <a:p>
            <a:r>
              <a:rPr lang="en-GB" dirty="0"/>
              <a:t>Need </a:t>
            </a:r>
            <a:r>
              <a:rPr lang="en-GB" dirty="0">
                <a:solidFill>
                  <a:srgbClr val="0070C0"/>
                </a:solidFill>
              </a:rPr>
              <a:t>x</a:t>
            </a:r>
            <a:r>
              <a:rPr lang="en-GB" dirty="0"/>
              <a:t> position – will change</a:t>
            </a:r>
          </a:p>
          <a:p>
            <a:r>
              <a:rPr lang="en-GB" dirty="0"/>
              <a:t>Need </a:t>
            </a:r>
            <a:r>
              <a:rPr lang="en-GB" dirty="0">
                <a:solidFill>
                  <a:srgbClr val="0070C0"/>
                </a:solidFill>
              </a:rPr>
              <a:t>y</a:t>
            </a:r>
            <a:r>
              <a:rPr lang="en-GB" dirty="0"/>
              <a:t> position – fixed for a bike</a:t>
            </a:r>
          </a:p>
          <a:p>
            <a:r>
              <a:rPr lang="en-GB" dirty="0">
                <a:solidFill>
                  <a:srgbClr val="0070C0"/>
                </a:solidFill>
              </a:rPr>
              <a:t>Speed</a:t>
            </a:r>
            <a:r>
              <a:rPr lang="en-GB" dirty="0"/>
              <a:t> – change in x</a:t>
            </a:r>
          </a:p>
          <a:p>
            <a:endParaRPr lang="en-GB" dirty="0"/>
          </a:p>
          <a:p>
            <a:r>
              <a:rPr lang="en-GB" dirty="0"/>
              <a:t>Declare 2 instances of the </a:t>
            </a:r>
            <a:r>
              <a:rPr lang="en-GB" b="1" dirty="0"/>
              <a:t>class</a:t>
            </a:r>
          </a:p>
          <a:p>
            <a:pPr lvl="1"/>
            <a:r>
              <a:rPr lang="en-GB" dirty="0"/>
              <a:t>As yet no actual box (memory)</a:t>
            </a:r>
          </a:p>
          <a:p>
            <a:endParaRPr lang="en-GB" dirty="0"/>
          </a:p>
          <a:p>
            <a:r>
              <a:rPr lang="en-GB" dirty="0"/>
              <a:t>In </a:t>
            </a:r>
            <a:r>
              <a:rPr lang="en-GB" dirty="0">
                <a:solidFill>
                  <a:schemeClr val="accent2"/>
                </a:solidFill>
              </a:rPr>
              <a:t>setup</a:t>
            </a:r>
            <a:r>
              <a:rPr lang="en-GB" dirty="0"/>
              <a:t> let’s create the memory using </a:t>
            </a:r>
            <a:r>
              <a:rPr lang="en-GB" b="1" dirty="0"/>
              <a:t>new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6096" y="1772816"/>
            <a:ext cx="3071834" cy="4524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dirty="0">
                <a:latin typeface="+mn-lt"/>
              </a:rPr>
              <a:t>class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Motorbike</a:t>
            </a:r>
            <a:r>
              <a:rPr lang="en-US" dirty="0">
                <a:latin typeface="+mn-lt"/>
              </a:rPr>
              <a:t> { </a:t>
            </a:r>
          </a:p>
          <a:p>
            <a:pPr marL="400050" lvl="1" indent="0">
              <a:buNone/>
            </a:pPr>
            <a:r>
              <a:rPr lang="en-US" dirty="0">
                <a:latin typeface="+mn-lt"/>
              </a:rPr>
              <a:t>  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x</a:t>
            </a:r>
            <a:r>
              <a:rPr lang="en-US" dirty="0"/>
              <a:t> = 5;  </a:t>
            </a:r>
            <a:r>
              <a:rPr lang="en-US" dirty="0">
                <a:solidFill>
                  <a:srgbClr val="00B050"/>
                </a:solidFill>
              </a:rPr>
              <a:t>//start at 5</a:t>
            </a:r>
          </a:p>
          <a:p>
            <a:pPr marL="400050" lvl="1" indent="0">
              <a:buNone/>
            </a:pPr>
            <a:r>
              <a:rPr lang="en-US" dirty="0">
                <a:latin typeface="+mn-lt"/>
              </a:rPr>
              <a:t>  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y</a:t>
            </a:r>
            <a:r>
              <a:rPr lang="en-US" dirty="0">
                <a:latin typeface="+mn-lt"/>
              </a:rPr>
              <a:t>;  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//how far down</a:t>
            </a:r>
          </a:p>
          <a:p>
            <a:pPr marL="400050" lvl="1" indent="0">
              <a:buNone/>
            </a:pPr>
            <a:r>
              <a:rPr lang="en-US" dirty="0">
                <a:latin typeface="+mn-lt"/>
              </a:rPr>
              <a:t>  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speed</a:t>
            </a:r>
            <a:r>
              <a:rPr lang="en-US" dirty="0">
                <a:latin typeface="+mn-lt"/>
              </a:rPr>
              <a:t>; 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//how fast</a:t>
            </a:r>
          </a:p>
          <a:p>
            <a:pPr marL="400050" lvl="1" indent="0">
              <a:buNone/>
            </a:pPr>
            <a:r>
              <a:rPr lang="en-US" dirty="0">
                <a:latin typeface="+mn-lt"/>
              </a:rPr>
              <a:t>}</a:t>
            </a:r>
          </a:p>
          <a:p>
            <a:pPr marL="400050" lvl="1" indent="0">
              <a:buNone/>
            </a:pPr>
            <a:endParaRPr lang="en-US" dirty="0">
              <a:latin typeface="+mn-lt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Motorbike</a:t>
            </a:r>
            <a:r>
              <a:rPr lang="en-US" dirty="0">
                <a:latin typeface="+mn-lt"/>
              </a:rPr>
              <a:t> b1,b2;</a:t>
            </a:r>
          </a:p>
          <a:p>
            <a:pPr marL="400050" lvl="1" indent="0">
              <a:buNone/>
            </a:pPr>
            <a:endParaRPr lang="en-US" dirty="0">
              <a:latin typeface="+mn-lt"/>
            </a:endParaRPr>
          </a:p>
          <a:p>
            <a:pPr marL="400050" lvl="1" indent="0">
              <a:buNone/>
            </a:pPr>
            <a:r>
              <a:rPr lang="en-US" dirty="0">
                <a:latin typeface="+mn-lt"/>
              </a:rPr>
              <a:t>void setup()</a:t>
            </a:r>
          </a:p>
          <a:p>
            <a:pPr marL="400050" lvl="1" indent="0">
              <a:buNone/>
            </a:pPr>
            <a:r>
              <a:rPr lang="en-US" dirty="0">
                <a:latin typeface="+mn-lt"/>
              </a:rPr>
              <a:t>{</a:t>
            </a:r>
          </a:p>
          <a:p>
            <a:pPr marL="400050" lvl="1" indent="0">
              <a:buNone/>
            </a:pPr>
            <a:r>
              <a:rPr lang="en-GB" dirty="0">
                <a:latin typeface="+mn-lt"/>
              </a:rPr>
              <a:t>    b1 = </a:t>
            </a:r>
            <a:r>
              <a:rPr lang="en-GB" b="1" dirty="0">
                <a:latin typeface="+mn-lt"/>
              </a:rPr>
              <a:t>new</a:t>
            </a:r>
            <a:r>
              <a:rPr lang="en-GB" dirty="0">
                <a:latin typeface="+mn-lt"/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Motorbike</a:t>
            </a:r>
            <a:r>
              <a:rPr lang="en-GB" dirty="0">
                <a:latin typeface="+mn-lt"/>
              </a:rPr>
              <a:t>();</a:t>
            </a:r>
          </a:p>
          <a:p>
            <a:pPr marL="400050" lvl="1" indent="0">
              <a:buNone/>
            </a:pPr>
            <a:r>
              <a:rPr lang="en-GB" dirty="0"/>
              <a:t>    b1.y = 50;</a:t>
            </a:r>
            <a:endParaRPr lang="en-GB" dirty="0">
              <a:latin typeface="+mn-lt"/>
            </a:endParaRPr>
          </a:p>
          <a:p>
            <a:pPr marL="400050" lvl="1" indent="0">
              <a:buNone/>
            </a:pPr>
            <a:r>
              <a:rPr lang="en-GB" dirty="0">
                <a:latin typeface="+mn-lt"/>
              </a:rPr>
              <a:t>    b2 = </a:t>
            </a:r>
            <a:r>
              <a:rPr lang="en-GB" b="1" dirty="0">
                <a:latin typeface="+mn-lt"/>
              </a:rPr>
              <a:t>new</a:t>
            </a:r>
            <a:r>
              <a:rPr lang="en-GB" dirty="0">
                <a:latin typeface="+mn-lt"/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Motorbike</a:t>
            </a:r>
            <a:r>
              <a:rPr lang="en-GB" dirty="0">
                <a:latin typeface="+mn-lt"/>
              </a:rPr>
              <a:t>();</a:t>
            </a:r>
          </a:p>
          <a:p>
            <a:pPr marL="400050" lvl="1" indent="0">
              <a:buNone/>
            </a:pPr>
            <a:r>
              <a:rPr lang="en-GB" dirty="0"/>
              <a:t>    b2.y = 70;</a:t>
            </a:r>
            <a:endParaRPr lang="en-US" dirty="0">
              <a:latin typeface="+mn-lt"/>
            </a:endParaRPr>
          </a:p>
          <a:p>
            <a:pPr marL="400050" lvl="1" indent="0">
              <a:buNone/>
            </a:pPr>
            <a:r>
              <a:rPr lang="en-US" dirty="0">
                <a:latin typeface="+mn-lt"/>
              </a:rPr>
              <a:t>} </a:t>
            </a:r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180927" y="5365306"/>
            <a:ext cx="792088" cy="1340714"/>
            <a:chOff x="3180927" y="5365306"/>
            <a:chExt cx="792088" cy="1340714"/>
          </a:xfrm>
        </p:grpSpPr>
        <p:sp>
          <p:nvSpPr>
            <p:cNvPr id="6" name="Cube 5"/>
            <p:cNvSpPr/>
            <p:nvPr/>
          </p:nvSpPr>
          <p:spPr>
            <a:xfrm>
              <a:off x="3180927" y="5365306"/>
              <a:ext cx="792088" cy="1340714"/>
            </a:xfrm>
            <a:prstGeom prst="cub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3848" y="6329766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3848" y="5538816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03848" y="5927460"/>
              <a:ext cx="576064" cy="36471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40790" y="5595725"/>
              <a:ext cx="488894" cy="21544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x: 5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7433" y="5987806"/>
              <a:ext cx="488894" cy="21544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y:50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6986" y="6375400"/>
              <a:ext cx="572926" cy="230832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latin typeface="Arial" panose="020B0604020202020204" pitchFamily="34" charset="0"/>
                  <a:cs typeface="Arial" panose="020B0604020202020204" pitchFamily="34" charset="0"/>
                </a:rPr>
                <a:t>speed: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394743" y="5365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2898799" y="5681443"/>
            <a:ext cx="305049" cy="373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7" name="Group 26"/>
          <p:cNvGrpSpPr/>
          <p:nvPr/>
        </p:nvGrpSpPr>
        <p:grpSpPr>
          <a:xfrm>
            <a:off x="4910260" y="5365306"/>
            <a:ext cx="792088" cy="1340714"/>
            <a:chOff x="4910260" y="5365306"/>
            <a:chExt cx="792088" cy="1340714"/>
          </a:xfrm>
        </p:grpSpPr>
        <p:sp>
          <p:nvSpPr>
            <p:cNvPr id="17" name="Cube 16"/>
            <p:cNvSpPr/>
            <p:nvPr/>
          </p:nvSpPr>
          <p:spPr>
            <a:xfrm>
              <a:off x="4910260" y="5365306"/>
              <a:ext cx="792088" cy="1340714"/>
            </a:xfrm>
            <a:prstGeom prst="cub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33181" y="6329766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33181" y="5538816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33181" y="5927460"/>
              <a:ext cx="576064" cy="36471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70123" y="5595725"/>
              <a:ext cx="488894" cy="21544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x: 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76766" y="5987806"/>
              <a:ext cx="488894" cy="21544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y:70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36319" y="6375400"/>
              <a:ext cx="572926" cy="230832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latin typeface="Arial" panose="020B0604020202020204" pitchFamily="34" charset="0"/>
                  <a:cs typeface="Arial" panose="020B0604020202020204" pitchFamily="34" charset="0"/>
                </a:rPr>
                <a:t>speed: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124076" y="5365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b2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4628132" y="5681443"/>
            <a:ext cx="305049" cy="373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7243483" y="1198384"/>
            <a:ext cx="14798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colour as well</a:t>
            </a:r>
          </a:p>
        </p:txBody>
      </p:sp>
    </p:spTree>
    <p:extLst>
      <p:ext uri="{BB962C8B-B14F-4D97-AF65-F5344CB8AC3E}">
        <p14:creationId xmlns:p14="http://schemas.microsoft.com/office/powerpoint/2010/main" val="4204682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a bike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7826449" cy="2777604"/>
          </a:xfrm>
        </p:spPr>
        <p:txBody>
          <a:bodyPr/>
          <a:lstStyle/>
          <a:p>
            <a:r>
              <a:rPr lang="en-GB" sz="1800" dirty="0"/>
              <a:t>We could use an existing procedure to draw our motorbikes at a particular place</a:t>
            </a:r>
          </a:p>
          <a:p>
            <a:r>
              <a:rPr lang="en-GB" sz="1800" dirty="0"/>
              <a:t>What would the line of code be to draw motorbike b1, pass </a:t>
            </a:r>
            <a:r>
              <a:rPr lang="en-GB" sz="1800" b="1" i="1" dirty="0"/>
              <a:t>30</a:t>
            </a:r>
            <a:r>
              <a:rPr lang="en-GB" sz="1800" dirty="0"/>
              <a:t> for the size?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Could add   :  </a:t>
            </a:r>
            <a:r>
              <a:rPr lang="en-GB" sz="1800" dirty="0" err="1">
                <a:solidFill>
                  <a:schemeClr val="accent2"/>
                </a:solidFill>
              </a:rPr>
              <a:t>drawMotorbike</a:t>
            </a:r>
            <a:r>
              <a:rPr lang="en-GB" sz="1800" dirty="0"/>
              <a:t>(</a:t>
            </a:r>
            <a:r>
              <a:rPr lang="en-GB" sz="1800" dirty="0">
                <a:solidFill>
                  <a:srgbClr val="FF0000"/>
                </a:solidFill>
              </a:rPr>
              <a:t>b2.x</a:t>
            </a:r>
            <a:r>
              <a:rPr lang="en-GB" sz="1800" dirty="0"/>
              <a:t>, </a:t>
            </a:r>
            <a:r>
              <a:rPr lang="en-GB" sz="1800" dirty="0">
                <a:solidFill>
                  <a:srgbClr val="FF0000"/>
                </a:solidFill>
              </a:rPr>
              <a:t>b2.y</a:t>
            </a:r>
            <a:r>
              <a:rPr lang="en-GB" sz="1800" dirty="0"/>
              <a:t>, 30);  </a:t>
            </a:r>
            <a:r>
              <a:rPr lang="en-GB" sz="1800" dirty="0">
                <a:solidFill>
                  <a:srgbClr val="00B050"/>
                </a:solidFill>
              </a:rPr>
              <a:t>//draw 2</a:t>
            </a:r>
            <a:r>
              <a:rPr lang="en-GB" sz="1800" baseline="30000" dirty="0">
                <a:solidFill>
                  <a:srgbClr val="00B050"/>
                </a:solidFill>
              </a:rPr>
              <a:t>nd</a:t>
            </a:r>
            <a:r>
              <a:rPr lang="en-GB" sz="1800" dirty="0">
                <a:solidFill>
                  <a:srgbClr val="00B050"/>
                </a:solidFill>
              </a:rPr>
              <a:t> bike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Better to have the Motorbike take care of its own drawing (behaviours)</a:t>
            </a:r>
          </a:p>
          <a:p>
            <a:r>
              <a:rPr lang="en-GB" sz="1800" dirty="0"/>
              <a:t>Example  </a:t>
            </a:r>
            <a:r>
              <a:rPr lang="en-GB" sz="1800" dirty="0">
                <a:solidFill>
                  <a:schemeClr val="tx1"/>
                </a:solidFill>
              </a:rPr>
              <a:t>b1</a:t>
            </a:r>
            <a:r>
              <a:rPr lang="en-GB" sz="1800" dirty="0"/>
              <a:t>.</a:t>
            </a:r>
            <a:r>
              <a:rPr lang="en-GB" sz="1800" dirty="0">
                <a:solidFill>
                  <a:schemeClr val="accent2"/>
                </a:solidFill>
              </a:rPr>
              <a:t>render()</a:t>
            </a:r>
            <a:r>
              <a:rPr lang="en-GB" sz="1800" dirty="0"/>
              <a:t>;      would draw bike b1, in b1’s current position</a:t>
            </a:r>
          </a:p>
          <a:p>
            <a:pPr lvl="1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	      </a:t>
            </a:r>
            <a:r>
              <a:rPr lang="en-GB" sz="1800" dirty="0">
                <a:solidFill>
                  <a:schemeClr val="tx1"/>
                </a:solidFill>
              </a:rPr>
              <a:t>b2</a:t>
            </a:r>
            <a:r>
              <a:rPr lang="en-GB" sz="1800" dirty="0"/>
              <a:t>.</a:t>
            </a:r>
            <a:r>
              <a:rPr lang="en-GB" sz="1800" dirty="0">
                <a:solidFill>
                  <a:schemeClr val="accent2"/>
                </a:solidFill>
              </a:rPr>
              <a:t>render()</a:t>
            </a:r>
            <a:r>
              <a:rPr lang="en-GB" sz="1800" dirty="0"/>
              <a:t>;      would draw bike b2, in b2’s current position</a:t>
            </a:r>
          </a:p>
          <a:p>
            <a:endParaRPr lang="en-GB" sz="1800" dirty="0"/>
          </a:p>
        </p:txBody>
      </p:sp>
      <p:sp>
        <p:nvSpPr>
          <p:cNvPr id="4" name="Rectangle 3"/>
          <p:cNvSpPr/>
          <p:nvPr/>
        </p:nvSpPr>
        <p:spPr>
          <a:xfrm>
            <a:off x="4456067" y="4653136"/>
            <a:ext cx="4374232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void </a:t>
            </a:r>
            <a:r>
              <a:rPr lang="en-GB" dirty="0" err="1">
                <a:solidFill>
                  <a:srgbClr val="0070C0"/>
                </a:solidFill>
              </a:rPr>
              <a:t>drawMotorbike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x, </a:t>
            </a:r>
            <a:r>
              <a:rPr lang="en-GB" dirty="0" err="1"/>
              <a:t>int</a:t>
            </a:r>
            <a:r>
              <a:rPr lang="en-GB" dirty="0"/>
              <a:t> y, </a:t>
            </a:r>
            <a:r>
              <a:rPr lang="en-GB" dirty="0" err="1"/>
              <a:t>int</a:t>
            </a:r>
            <a:r>
              <a:rPr lang="en-GB" dirty="0"/>
              <a:t> size)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float </a:t>
            </a:r>
            <a:r>
              <a:rPr lang="en-GB" dirty="0" err="1"/>
              <a:t>wheelHeight</a:t>
            </a:r>
            <a:r>
              <a:rPr lang="en-GB" dirty="0"/>
              <a:t> = size/3;</a:t>
            </a:r>
          </a:p>
          <a:p>
            <a:r>
              <a:rPr lang="en-GB" dirty="0"/>
              <a:t>   triangle(</a:t>
            </a:r>
            <a:r>
              <a:rPr lang="en-GB" dirty="0" err="1"/>
              <a:t>x,y,x+size,y,x+size</a:t>
            </a:r>
            <a:r>
              <a:rPr lang="en-GB" dirty="0"/>
              <a:t>/2,y-size/2);  </a:t>
            </a:r>
          </a:p>
          <a:p>
            <a:r>
              <a:rPr lang="en-GB" dirty="0"/>
              <a:t>   ellipse(</a:t>
            </a:r>
            <a:r>
              <a:rPr lang="en-GB" dirty="0" err="1"/>
              <a:t>x,y,wheelHeight,wheelHeight</a:t>
            </a:r>
            <a:r>
              <a:rPr lang="en-GB" dirty="0"/>
              <a:t>);</a:t>
            </a:r>
          </a:p>
          <a:p>
            <a:r>
              <a:rPr lang="en-GB" dirty="0"/>
              <a:t>   ellipse(</a:t>
            </a:r>
            <a:r>
              <a:rPr lang="en-GB" dirty="0" err="1"/>
              <a:t>x+size,y,wheelHeight,wheelHeight</a:t>
            </a:r>
            <a:r>
              <a:rPr lang="en-GB" dirty="0"/>
              <a:t>);</a:t>
            </a:r>
          </a:p>
          <a:p>
            <a:r>
              <a:rPr lang="en-GB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75991" y="4637453"/>
            <a:ext cx="3528392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void draw()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background(125);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 err="1">
                <a:solidFill>
                  <a:schemeClr val="accent2"/>
                </a:solidFill>
              </a:rPr>
              <a:t>drawMotorbike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b1.x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b1.y</a:t>
            </a:r>
            <a:r>
              <a:rPr lang="en-GB" dirty="0"/>
              <a:t>, 30);</a:t>
            </a:r>
          </a:p>
          <a:p>
            <a:pPr marL="0" indent="0">
              <a:buNone/>
            </a:pPr>
            <a:r>
              <a:rPr lang="en-GB" dirty="0"/>
              <a:t>…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4328" y="3693469"/>
            <a:ext cx="150105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400" dirty="0"/>
              <a:t>position stored in </a:t>
            </a:r>
          </a:p>
          <a:p>
            <a:r>
              <a:rPr lang="en-GB" sz="1400" dirty="0"/>
              <a:t>object anyway</a:t>
            </a:r>
          </a:p>
        </p:txBody>
      </p:sp>
    </p:spTree>
    <p:extLst>
      <p:ext uri="{BB962C8B-B14F-4D97-AF65-F5344CB8AC3E}">
        <p14:creationId xmlns:p14="http://schemas.microsoft.com/office/powerpoint/2010/main" val="1676761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 far Class information consists of</a:t>
            </a:r>
          </a:p>
          <a:p>
            <a:pPr lvl="1"/>
            <a:r>
              <a:rPr lang="en-GB" dirty="0"/>
              <a:t> where it is and direction </a:t>
            </a:r>
            <a:r>
              <a:rPr lang="en-GB" dirty="0">
                <a:solidFill>
                  <a:schemeClr val="tx2"/>
                </a:solidFill>
              </a:rPr>
              <a:t>information</a:t>
            </a:r>
          </a:p>
          <a:p>
            <a:pPr lvl="1"/>
            <a:r>
              <a:rPr lang="en-GB" dirty="0"/>
              <a:t>Called </a:t>
            </a:r>
            <a:r>
              <a:rPr lang="en-GB" b="1" i="1" dirty="0">
                <a:solidFill>
                  <a:srgbClr val="FF0000"/>
                </a:solidFill>
              </a:rPr>
              <a:t>Members</a:t>
            </a:r>
          </a:p>
          <a:p>
            <a:r>
              <a:rPr lang="en-GB" i="1" dirty="0"/>
              <a:t>Member, </a:t>
            </a:r>
            <a:r>
              <a:rPr lang="en-GB" dirty="0"/>
              <a:t>an attribute of a class containing a value</a:t>
            </a:r>
          </a:p>
          <a:p>
            <a:r>
              <a:rPr lang="en-GB" dirty="0"/>
              <a:t>We can also add </a:t>
            </a:r>
            <a:r>
              <a:rPr lang="en-GB" b="1" dirty="0"/>
              <a:t>Procedures</a:t>
            </a:r>
            <a:r>
              <a:rPr lang="en-GB" dirty="0"/>
              <a:t> &amp; </a:t>
            </a:r>
            <a:r>
              <a:rPr lang="en-GB" b="1" dirty="0"/>
              <a:t>Functions</a:t>
            </a:r>
            <a:r>
              <a:rPr lang="en-GB" dirty="0"/>
              <a:t> to Class descriptions</a:t>
            </a:r>
          </a:p>
          <a:p>
            <a:pPr lvl="1"/>
            <a:r>
              <a:rPr lang="en-GB" dirty="0"/>
              <a:t>Called </a:t>
            </a:r>
            <a:r>
              <a:rPr lang="en-GB" b="1" i="1" dirty="0">
                <a:solidFill>
                  <a:srgbClr val="FF0000"/>
                </a:solidFill>
              </a:rPr>
              <a:t>Methods</a:t>
            </a:r>
          </a:p>
          <a:p>
            <a:r>
              <a:rPr lang="en-GB" dirty="0"/>
              <a:t>Methods are functions (or Procedures) which tell a class </a:t>
            </a:r>
            <a:r>
              <a:rPr lang="en-GB" dirty="0">
                <a:solidFill>
                  <a:srgbClr val="0070C0"/>
                </a:solidFill>
              </a:rPr>
              <a:t>how to behave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r>
              <a:rPr lang="en-GB" dirty="0"/>
              <a:t>E.g.  Draw itself – render</a:t>
            </a:r>
          </a:p>
          <a:p>
            <a:r>
              <a:rPr lang="en-GB" dirty="0"/>
              <a:t>The class contains all the information about itself already</a:t>
            </a:r>
          </a:p>
          <a:p>
            <a:r>
              <a:rPr lang="en-GB" dirty="0"/>
              <a:t>Makes sense to use it directly</a:t>
            </a:r>
          </a:p>
        </p:txBody>
      </p:sp>
    </p:spTree>
    <p:extLst>
      <p:ext uri="{BB962C8B-B14F-4D97-AF65-F5344CB8AC3E}">
        <p14:creationId xmlns:p14="http://schemas.microsoft.com/office/powerpoint/2010/main" val="2466170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69155fce-fb71-4a0d-a56e-74329df17c95"/>
</p:tagLst>
</file>

<file path=ppt/theme/theme1.xml><?xml version="1.0" encoding="utf-8"?>
<a:theme xmlns:a="http://schemas.openxmlformats.org/drawingml/2006/main" name="1_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16372</TotalTime>
  <Words>1722</Words>
  <Application>Microsoft Office PowerPoint</Application>
  <PresentationFormat>On-screen Show (4:3)</PresentationFormat>
  <Paragraphs>348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1_Default - Title Slide</vt:lpstr>
      <vt:lpstr>Default - Title Slide</vt:lpstr>
      <vt:lpstr>Objects</vt:lpstr>
      <vt:lpstr>Learning Objectives</vt:lpstr>
      <vt:lpstr>Animating Multiple Objects</vt:lpstr>
      <vt:lpstr>Introduction to a Class</vt:lpstr>
      <vt:lpstr>Using the Sprite Class</vt:lpstr>
      <vt:lpstr>Simple Class</vt:lpstr>
      <vt:lpstr>Class motorbike</vt:lpstr>
      <vt:lpstr>Drawing a bike</vt:lpstr>
      <vt:lpstr>Adding Methods</vt:lpstr>
      <vt:lpstr>Render Method</vt:lpstr>
      <vt:lpstr>Ex2 Lab sheet</vt:lpstr>
      <vt:lpstr>Move Method</vt:lpstr>
      <vt:lpstr>Constructors</vt:lpstr>
      <vt:lpstr>Example Constructor</vt:lpstr>
      <vt:lpstr>Function Methods</vt:lpstr>
      <vt:lpstr>Finished function method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5 Spreadsheet Databases</dc:title>
  <dc:creator>Dr. James T. Perry</dc:creator>
  <cp:lastModifiedBy>David McLean</cp:lastModifiedBy>
  <cp:revision>248</cp:revision>
  <cp:lastPrinted>1996-11-03T19:01:40Z</cp:lastPrinted>
  <dcterms:created xsi:type="dcterms:W3CDTF">1996-09-15T14:55:10Z</dcterms:created>
  <dcterms:modified xsi:type="dcterms:W3CDTF">2023-10-31T12:33:32Z</dcterms:modified>
</cp:coreProperties>
</file>