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  <p:sldMasterId id="2147483680" r:id="rId2"/>
  </p:sldMasterIdLst>
  <p:notesMasterIdLst>
    <p:notesMasterId r:id="rId18"/>
  </p:notesMasterIdLst>
  <p:handoutMasterIdLst>
    <p:handoutMasterId r:id="rId19"/>
  </p:handoutMasterIdLst>
  <p:sldIdLst>
    <p:sldId id="289" r:id="rId3"/>
    <p:sldId id="316" r:id="rId4"/>
    <p:sldId id="309" r:id="rId5"/>
    <p:sldId id="324" r:id="rId6"/>
    <p:sldId id="325" r:id="rId7"/>
    <p:sldId id="303" r:id="rId8"/>
    <p:sldId id="317" r:id="rId9"/>
    <p:sldId id="305" r:id="rId10"/>
    <p:sldId id="323" r:id="rId11"/>
    <p:sldId id="322" r:id="rId12"/>
    <p:sldId id="307" r:id="rId13"/>
    <p:sldId id="318" r:id="rId14"/>
    <p:sldId id="319" r:id="rId15"/>
    <p:sldId id="320" r:id="rId16"/>
    <p:sldId id="301" r:id="rId17"/>
  </p:sldIdLst>
  <p:sldSz cx="9144000" cy="6858000" type="screen4x3"/>
  <p:notesSz cx="6858000" cy="9180513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0000"/>
    <a:srgbClr val="0066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781" autoAdjust="0"/>
  </p:normalViewPr>
  <p:slideViewPr>
    <p:cSldViewPr>
      <p:cViewPr varScale="1">
        <p:scale>
          <a:sx n="66" d="100"/>
          <a:sy n="66" d="100"/>
        </p:scale>
        <p:origin x="922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08" y="236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7938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-7938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2700" y="8734425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734425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A9C8D40F-20F4-4B30-A56F-BD539D2B8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46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95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-95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76275"/>
            <a:ext cx="4610100" cy="345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364038"/>
            <a:ext cx="508635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2700" y="87344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7344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EC0E6415-603F-436B-9D1B-D3A647DC2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5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92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98525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46200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954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Walk through adding code as we go – simple graphics – ellipses and </a:t>
            </a:r>
            <a:r>
              <a:rPr lang="en-GB" dirty="0" err="1"/>
              <a:t>rects</a:t>
            </a:r>
            <a:r>
              <a:rPr lang="en-GB"/>
              <a:t> for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17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does setup need to do?</a:t>
            </a:r>
          </a:p>
          <a:p>
            <a:r>
              <a:rPr lang="en-GB" dirty="0"/>
              <a:t>What does draw need to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84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Complete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83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Would detect a collision between two instances of the same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68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33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Complete simple game. 1 invader, 1 bullet, </a:t>
            </a:r>
            <a:r>
              <a:rPr lang="en-GB"/>
              <a:t>1 Defender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2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5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2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6134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6134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645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5030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201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1906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9541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859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9289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>
                <a:sym typeface="Calibri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2526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4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95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008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52500"/>
            <a:ext cx="3810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2500"/>
            <a:ext cx="3810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6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34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03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10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913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502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26" descr="ITLOGO cop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95450"/>
            <a:ext cx="8686800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1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52500"/>
            <a:ext cx="777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4277" name="Text Box 1029"/>
          <p:cNvSpPr txBox="1">
            <a:spLocks noChangeArrowheads="1"/>
          </p:cNvSpPr>
          <p:nvPr/>
        </p:nvSpPr>
        <p:spPr bwMode="auto">
          <a:xfrm>
            <a:off x="7618413" y="-19050"/>
            <a:ext cx="400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fld id="{35042344-6F1E-41FF-99F0-0BC615E017D4}" type="slidenum">
              <a:rPr lang="en-US" sz="1400" b="1" i="1">
                <a:solidFill>
                  <a:schemeClr val="bg1"/>
                </a:solidFill>
                <a:latin typeface="Arial" pitchFamily="34" charset="0"/>
              </a:rPr>
              <a:pPr algn="r">
                <a:defRPr/>
              </a:pPr>
              <a:t>‹#›</a:t>
            </a:fld>
            <a:endParaRPr lang="en-US" sz="1400" b="1" i="1">
              <a:latin typeface="Arial" pitchFamily="34" charset="0"/>
            </a:endParaRPr>
          </a:p>
        </p:txBody>
      </p:sp>
      <p:sp>
        <p:nvSpPr>
          <p:cNvPr id="54278" name="Line 1030"/>
          <p:cNvSpPr>
            <a:spLocks noChangeShapeType="1"/>
          </p:cNvSpPr>
          <p:nvPr/>
        </p:nvSpPr>
        <p:spPr bwMode="auto">
          <a:xfrm>
            <a:off x="0" y="228600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54279" name="Line 1031"/>
          <p:cNvSpPr>
            <a:spLocks noChangeShapeType="1"/>
          </p:cNvSpPr>
          <p:nvPr/>
        </p:nvSpPr>
        <p:spPr bwMode="auto">
          <a:xfrm>
            <a:off x="-152400" y="352425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54280" name="Line 1032"/>
          <p:cNvSpPr>
            <a:spLocks noChangeShapeType="1"/>
          </p:cNvSpPr>
          <p:nvPr/>
        </p:nvSpPr>
        <p:spPr bwMode="auto">
          <a:xfrm>
            <a:off x="-152400" y="36576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54281" name="Line 1033"/>
          <p:cNvSpPr>
            <a:spLocks noChangeShapeType="1"/>
          </p:cNvSpPr>
          <p:nvPr/>
        </p:nvSpPr>
        <p:spPr bwMode="auto">
          <a:xfrm>
            <a:off x="-152400" y="379095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54282" name="Line 1034"/>
          <p:cNvSpPr>
            <a:spLocks noChangeShapeType="1"/>
          </p:cNvSpPr>
          <p:nvPr/>
        </p:nvSpPr>
        <p:spPr bwMode="auto">
          <a:xfrm>
            <a:off x="8991600" y="352425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54283" name="Line 1035"/>
          <p:cNvSpPr>
            <a:spLocks noChangeShapeType="1"/>
          </p:cNvSpPr>
          <p:nvPr/>
        </p:nvSpPr>
        <p:spPr bwMode="auto">
          <a:xfrm>
            <a:off x="8991600" y="36576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54284" name="Line 1036"/>
          <p:cNvSpPr>
            <a:spLocks noChangeShapeType="1"/>
          </p:cNvSpPr>
          <p:nvPr/>
        </p:nvSpPr>
        <p:spPr bwMode="auto">
          <a:xfrm>
            <a:off x="8991600" y="379095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23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processing.org/reference/dist_.html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Multiple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Simple Class based Game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764704"/>
            <a:ext cx="1944216" cy="140974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Bullet Collision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6" y="1417638"/>
            <a:ext cx="5464004" cy="3883570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Here trickier – instance of Bullet class, instance of Invader class</a:t>
            </a:r>
          </a:p>
          <a:p>
            <a:pPr lvl="1"/>
            <a:r>
              <a:rPr lang="en-GB" dirty="0"/>
              <a:t>Could write a method from either perspective</a:t>
            </a:r>
          </a:p>
          <a:p>
            <a:pPr lvl="1"/>
            <a:r>
              <a:rPr lang="en-GB" dirty="0"/>
              <a:t>Collision method for bullet or collision method for Invader</a:t>
            </a:r>
          </a:p>
          <a:p>
            <a:r>
              <a:rPr lang="en-GB" dirty="0"/>
              <a:t>Should be able to remove bullet and invader from the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40" y="5475618"/>
            <a:ext cx="362516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I’ll assume from Invader perspective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EB15A-4EBC-41AA-9CAF-BF280FED5A59}"/>
              </a:ext>
            </a:extLst>
          </p:cNvPr>
          <p:cNvSpPr txBox="1"/>
          <p:nvPr/>
        </p:nvSpPr>
        <p:spPr>
          <a:xfrm>
            <a:off x="8224209" y="20786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bullet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A2B849-7C9F-48A3-9579-5ED59B0FAEC2}"/>
              </a:ext>
            </a:extLst>
          </p:cNvPr>
          <p:cNvCxnSpPr>
            <a:cxnSpLocks/>
          </p:cNvCxnSpPr>
          <p:nvPr/>
        </p:nvCxnSpPr>
        <p:spPr bwMode="auto">
          <a:xfrm flipV="1">
            <a:off x="6378371" y="1851466"/>
            <a:ext cx="158509" cy="279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52554B-B985-4423-8984-4F42E9DBABA4}"/>
              </a:ext>
            </a:extLst>
          </p:cNvPr>
          <p:cNvCxnSpPr>
            <a:cxnSpLocks/>
          </p:cNvCxnSpPr>
          <p:nvPr/>
        </p:nvCxnSpPr>
        <p:spPr bwMode="auto">
          <a:xfrm flipH="1">
            <a:off x="8031292" y="2287773"/>
            <a:ext cx="239176" cy="817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6D2CBA-753C-4172-9C25-313C3864B5D3}"/>
              </a:ext>
            </a:extLst>
          </p:cNvPr>
          <p:cNvGrpSpPr/>
          <p:nvPr/>
        </p:nvGrpSpPr>
        <p:grpSpPr>
          <a:xfrm>
            <a:off x="6606676" y="1692059"/>
            <a:ext cx="946002" cy="288032"/>
            <a:chOff x="5940152" y="1939382"/>
            <a:chExt cx="946002" cy="28803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B9C6A03-2EB4-4AEA-8837-2511A1DE657E}"/>
                </a:ext>
              </a:extLst>
            </p:cNvPr>
            <p:cNvSpPr/>
            <p:nvPr/>
          </p:nvSpPr>
          <p:spPr bwMode="auto">
            <a:xfrm>
              <a:off x="5940152" y="1939382"/>
              <a:ext cx="946002" cy="288032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ounded Rectangle 9">
              <a:extLst>
                <a:ext uri="{FF2B5EF4-FFF2-40B4-BE49-F238E27FC236}">
                  <a16:creationId xmlns:a16="http://schemas.microsoft.com/office/drawing/2014/main" id="{6D2554D4-A253-4A9B-9693-9FBED483540B}"/>
                </a:ext>
              </a:extLst>
            </p:cNvPr>
            <p:cNvSpPr/>
            <p:nvPr/>
          </p:nvSpPr>
          <p:spPr bwMode="auto">
            <a:xfrm>
              <a:off x="6043049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" name="Rounded Rectangle 10">
              <a:extLst>
                <a:ext uri="{FF2B5EF4-FFF2-40B4-BE49-F238E27FC236}">
                  <a16:creationId xmlns:a16="http://schemas.microsoft.com/office/drawing/2014/main" id="{F910BF48-C645-43A2-BE24-8B48649502B8}"/>
                </a:ext>
              </a:extLst>
            </p:cNvPr>
            <p:cNvSpPr/>
            <p:nvPr/>
          </p:nvSpPr>
          <p:spPr bwMode="auto">
            <a:xfrm>
              <a:off x="6237836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" name="Rounded Rectangle 11">
              <a:extLst>
                <a:ext uri="{FF2B5EF4-FFF2-40B4-BE49-F238E27FC236}">
                  <a16:creationId xmlns:a16="http://schemas.microsoft.com/office/drawing/2014/main" id="{8AC7B83B-429E-4D9A-B3CC-14513E81D402}"/>
                </a:ext>
              </a:extLst>
            </p:cNvPr>
            <p:cNvSpPr/>
            <p:nvPr/>
          </p:nvSpPr>
          <p:spPr bwMode="auto">
            <a:xfrm>
              <a:off x="6432623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ounded Rectangle 12">
              <a:extLst>
                <a:ext uri="{FF2B5EF4-FFF2-40B4-BE49-F238E27FC236}">
                  <a16:creationId xmlns:a16="http://schemas.microsoft.com/office/drawing/2014/main" id="{FDEF90A1-439E-4234-86F7-950E48DC2358}"/>
                </a:ext>
              </a:extLst>
            </p:cNvPr>
            <p:cNvSpPr/>
            <p:nvPr/>
          </p:nvSpPr>
          <p:spPr bwMode="auto">
            <a:xfrm>
              <a:off x="6626220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CE67FC6-98EF-4054-A8B9-E167F86A1213}"/>
              </a:ext>
            </a:extLst>
          </p:cNvPr>
          <p:cNvSpPr/>
          <p:nvPr/>
        </p:nvSpPr>
        <p:spPr>
          <a:xfrm>
            <a:off x="7740352" y="2102150"/>
            <a:ext cx="133352" cy="4286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FD1CB88-612C-451C-AE7D-50415A48A6FF}"/>
              </a:ext>
            </a:extLst>
          </p:cNvPr>
          <p:cNvGrpSpPr/>
          <p:nvPr/>
        </p:nvGrpSpPr>
        <p:grpSpPr>
          <a:xfrm>
            <a:off x="7466804" y="2639226"/>
            <a:ext cx="1368152" cy="1152128"/>
            <a:chOff x="7466804" y="2639226"/>
            <a:chExt cx="1368152" cy="1152128"/>
          </a:xfrm>
        </p:grpSpPr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5F5EE126-5348-453E-B4EF-A9B0295D1AF2}"/>
                </a:ext>
              </a:extLst>
            </p:cNvPr>
            <p:cNvSpPr/>
            <p:nvPr/>
          </p:nvSpPr>
          <p:spPr>
            <a:xfrm>
              <a:off x="7466804" y="2639226"/>
              <a:ext cx="1368152" cy="1152128"/>
            </a:xfrm>
            <a:prstGeom prst="cub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4C211A6-8B3D-4604-A3A2-AB4B46584156}"/>
                </a:ext>
              </a:extLst>
            </p:cNvPr>
            <p:cNvSpPr/>
            <p:nvPr/>
          </p:nvSpPr>
          <p:spPr>
            <a:xfrm>
              <a:off x="7503746" y="3431314"/>
              <a:ext cx="1043178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9FA4A8F-21EF-4C5E-93EB-B399C46CF213}"/>
                </a:ext>
              </a:extLst>
            </p:cNvPr>
            <p:cNvSpPr/>
            <p:nvPr/>
          </p:nvSpPr>
          <p:spPr>
            <a:xfrm>
              <a:off x="7466804" y="3035270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F8D2E2A-871F-4C81-B002-5852299E669C}"/>
                </a:ext>
              </a:extLst>
            </p:cNvPr>
            <p:cNvSpPr/>
            <p:nvPr/>
          </p:nvSpPr>
          <p:spPr>
            <a:xfrm>
              <a:off x="8044723" y="3035270"/>
              <a:ext cx="502201" cy="36471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3D32D5-6035-4054-B2D8-3E9730088C15}"/>
                </a:ext>
              </a:extLst>
            </p:cNvPr>
            <p:cNvSpPr txBox="1"/>
            <p:nvPr/>
          </p:nvSpPr>
          <p:spPr>
            <a:xfrm>
              <a:off x="7503746" y="3092179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x:</a:t>
              </a:r>
              <a:r>
                <a:rPr lang="en-GB" sz="10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641716-37D8-4A57-B60C-222AAE188949}"/>
                </a:ext>
              </a:extLst>
            </p:cNvPr>
            <p:cNvSpPr txBox="1"/>
            <p:nvPr/>
          </p:nvSpPr>
          <p:spPr>
            <a:xfrm>
              <a:off x="8100024" y="3092179"/>
              <a:ext cx="446900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y:40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590841-3333-4514-A11F-EA3EA0691514}"/>
                </a:ext>
              </a:extLst>
            </p:cNvPr>
            <p:cNvSpPr txBox="1"/>
            <p:nvPr/>
          </p:nvSpPr>
          <p:spPr>
            <a:xfrm>
              <a:off x="7535227" y="3452219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433B039-6DF8-4C07-ADE9-1BDC9A22BB3B}"/>
                </a:ext>
              </a:extLst>
            </p:cNvPr>
            <p:cNvSpPr txBox="1"/>
            <p:nvPr/>
          </p:nvSpPr>
          <p:spPr>
            <a:xfrm>
              <a:off x="7535227" y="3456897"/>
              <a:ext cx="788247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speedY</a:t>
              </a: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:-4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A5A1D99-A96E-40B6-A54E-44D0C541A5FA}"/>
              </a:ext>
            </a:extLst>
          </p:cNvPr>
          <p:cNvSpPr txBox="1"/>
          <p:nvPr/>
        </p:nvSpPr>
        <p:spPr>
          <a:xfrm>
            <a:off x="5621433" y="15305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invader1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74A62D8-DA82-4FB6-A2E3-98531D65DAB5}"/>
              </a:ext>
            </a:extLst>
          </p:cNvPr>
          <p:cNvGrpSpPr/>
          <p:nvPr/>
        </p:nvGrpSpPr>
        <p:grpSpPr>
          <a:xfrm>
            <a:off x="6015754" y="2231421"/>
            <a:ext cx="1368152" cy="1152128"/>
            <a:chOff x="7466804" y="2639226"/>
            <a:chExt cx="1368152" cy="1152128"/>
          </a:xfrm>
        </p:grpSpPr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86D69CE0-A0DD-4E6D-B93D-F2A10D058203}"/>
                </a:ext>
              </a:extLst>
            </p:cNvPr>
            <p:cNvSpPr/>
            <p:nvPr/>
          </p:nvSpPr>
          <p:spPr>
            <a:xfrm>
              <a:off x="7466804" y="2639226"/>
              <a:ext cx="1368152" cy="1152128"/>
            </a:xfrm>
            <a:prstGeom prst="cub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DB520DE-88ED-4A6A-817D-EE01FF843111}"/>
                </a:ext>
              </a:extLst>
            </p:cNvPr>
            <p:cNvSpPr/>
            <p:nvPr/>
          </p:nvSpPr>
          <p:spPr>
            <a:xfrm>
              <a:off x="7503746" y="3431314"/>
              <a:ext cx="1043178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17032C5-FB4B-4CC6-9092-26A3FD33C173}"/>
                </a:ext>
              </a:extLst>
            </p:cNvPr>
            <p:cNvSpPr/>
            <p:nvPr/>
          </p:nvSpPr>
          <p:spPr>
            <a:xfrm>
              <a:off x="7466804" y="3035270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B48965-C6BA-4DA2-82FB-87059E5CD48C}"/>
                </a:ext>
              </a:extLst>
            </p:cNvPr>
            <p:cNvSpPr/>
            <p:nvPr/>
          </p:nvSpPr>
          <p:spPr>
            <a:xfrm>
              <a:off x="8044723" y="3035270"/>
              <a:ext cx="502201" cy="36471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45E3BE-D021-4E84-AC53-88D3240BFF7A}"/>
                </a:ext>
              </a:extLst>
            </p:cNvPr>
            <p:cNvSpPr txBox="1"/>
            <p:nvPr/>
          </p:nvSpPr>
          <p:spPr>
            <a:xfrm>
              <a:off x="7503746" y="3092179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x:</a:t>
              </a:r>
              <a:r>
                <a:rPr lang="en-GB" sz="10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263D92-70FE-4D0C-A242-5CD08AC70C73}"/>
                </a:ext>
              </a:extLst>
            </p:cNvPr>
            <p:cNvSpPr txBox="1"/>
            <p:nvPr/>
          </p:nvSpPr>
          <p:spPr>
            <a:xfrm>
              <a:off x="8100024" y="3092179"/>
              <a:ext cx="446900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y:40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3E70F4E-0A7D-43AC-8528-1DF7508560F8}"/>
                </a:ext>
              </a:extLst>
            </p:cNvPr>
            <p:cNvSpPr txBox="1"/>
            <p:nvPr/>
          </p:nvSpPr>
          <p:spPr>
            <a:xfrm>
              <a:off x="7535227" y="3452219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0F393F4-A631-48EC-9D6B-489C8A8530A5}"/>
                </a:ext>
              </a:extLst>
            </p:cNvPr>
            <p:cNvSpPr txBox="1"/>
            <p:nvPr/>
          </p:nvSpPr>
          <p:spPr>
            <a:xfrm>
              <a:off x="7605683" y="3456897"/>
              <a:ext cx="857791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speedX</a:t>
              </a: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: 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15808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isShot</a:t>
            </a:r>
            <a:r>
              <a:rPr lang="en-GB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082033" cy="4787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Design</a:t>
            </a:r>
          </a:p>
          <a:p>
            <a:pPr marL="0" indent="0">
              <a:buNone/>
            </a:pPr>
            <a:r>
              <a:rPr lang="en-US" dirty="0"/>
              <a:t>If ( invader1.</a:t>
            </a:r>
            <a:r>
              <a:rPr lang="en-US" dirty="0">
                <a:solidFill>
                  <a:schemeClr val="accent2"/>
                </a:solidFill>
              </a:rPr>
              <a:t>isShot</a:t>
            </a:r>
            <a:r>
              <a:rPr lang="en-US" dirty="0"/>
              <a:t>( ) )</a:t>
            </a:r>
          </a:p>
          <a:p>
            <a:pPr marL="0" indent="0">
              <a:buNone/>
            </a:pPr>
            <a:r>
              <a:rPr lang="en-US" dirty="0"/>
              <a:t> //do something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type will </a:t>
            </a:r>
            <a:r>
              <a:rPr lang="en-US" dirty="0" err="1"/>
              <a:t>IsShot</a:t>
            </a:r>
            <a:r>
              <a:rPr lang="en-US" dirty="0"/>
              <a:t> return?</a:t>
            </a:r>
          </a:p>
          <a:p>
            <a:r>
              <a:rPr lang="en-US" dirty="0"/>
              <a:t>does it need any parameters passing?</a:t>
            </a:r>
          </a:p>
          <a:p>
            <a:r>
              <a:rPr lang="en-US" dirty="0"/>
              <a:t>If we had multiple bullets – pass the bullet we are testing</a:t>
            </a:r>
          </a:p>
          <a:p>
            <a:r>
              <a:rPr lang="en-US" dirty="0"/>
              <a:t>use Pythagoras (</a:t>
            </a:r>
            <a:r>
              <a:rPr lang="en-US" dirty="0" err="1"/>
              <a:t>dist</a:t>
            </a:r>
            <a:r>
              <a:rPr lang="en-US" dirty="0"/>
              <a:t> function)</a:t>
            </a:r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2154436"/>
            <a:ext cx="4603195" cy="36058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GB" sz="2000" dirty="0"/>
              <a:t> </a:t>
            </a:r>
            <a:r>
              <a:rPr lang="en-GB" sz="2000" dirty="0" err="1"/>
              <a:t>boolean</a:t>
            </a:r>
            <a:r>
              <a:rPr lang="en-GB" sz="2000" dirty="0"/>
              <a:t> </a:t>
            </a:r>
            <a:r>
              <a:rPr lang="en-GB" sz="2000" dirty="0" err="1">
                <a:solidFill>
                  <a:schemeClr val="accent2"/>
                </a:solidFill>
              </a:rPr>
              <a:t>isShot</a:t>
            </a:r>
            <a:r>
              <a:rPr lang="en-GB" sz="2000" dirty="0"/>
              <a:t>(Bullet </a:t>
            </a:r>
            <a:r>
              <a:rPr lang="en-GB" sz="2000" dirty="0">
                <a:solidFill>
                  <a:srgbClr val="FF0000"/>
                </a:solidFill>
              </a:rPr>
              <a:t>bullet</a:t>
            </a:r>
            <a:r>
              <a:rPr lang="en-GB" sz="2000" dirty="0"/>
              <a:t>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/>
              <a:t>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/>
              <a:t>    if (</a:t>
            </a:r>
            <a:r>
              <a:rPr lang="en-GB" sz="2000" dirty="0">
                <a:solidFill>
                  <a:srgbClr val="FF0000"/>
                </a:solidFill>
              </a:rPr>
              <a:t>bullet</a:t>
            </a:r>
            <a:r>
              <a:rPr lang="en-GB" sz="2000" dirty="0"/>
              <a:t>!=null)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/>
              <a:t>  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/>
              <a:t>     if (</a:t>
            </a:r>
            <a:r>
              <a:rPr lang="en-GB" sz="2000" dirty="0" err="1"/>
              <a:t>dist</a:t>
            </a:r>
            <a:r>
              <a:rPr lang="en-GB" sz="2000" dirty="0"/>
              <a:t>(</a:t>
            </a:r>
            <a:r>
              <a:rPr lang="en-GB" sz="2000" dirty="0" err="1"/>
              <a:t>this.x,this.y</a:t>
            </a:r>
            <a:r>
              <a:rPr lang="en-GB" sz="2000" dirty="0"/>
              <a:t>,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/>
              <a:t>                   </a:t>
            </a:r>
            <a:r>
              <a:rPr lang="en-GB" sz="2000" dirty="0" err="1"/>
              <a:t>bullet.x</a:t>
            </a:r>
            <a:r>
              <a:rPr lang="en-GB" sz="2000" dirty="0"/>
              <a:t>, </a:t>
            </a:r>
            <a:r>
              <a:rPr lang="en-GB" sz="2000" dirty="0" err="1"/>
              <a:t>bullet.y</a:t>
            </a:r>
            <a:r>
              <a:rPr lang="en-GB" sz="2000" dirty="0"/>
              <a:t>) &lt;20)  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/>
              <a:t>         return true;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/>
              <a:t>    }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/>
              <a:t>    return false;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/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070521"/>
            <a:ext cx="946002" cy="288032"/>
            <a:chOff x="5940152" y="1939382"/>
            <a:chExt cx="946002" cy="288032"/>
          </a:xfrm>
        </p:grpSpPr>
        <p:sp>
          <p:nvSpPr>
            <p:cNvPr id="9" name="Oval 8"/>
            <p:cNvSpPr/>
            <p:nvPr/>
          </p:nvSpPr>
          <p:spPr bwMode="auto">
            <a:xfrm>
              <a:off x="5940152" y="1939382"/>
              <a:ext cx="946002" cy="288032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6043049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6237836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6432623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6626220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7391987" y="1288255"/>
            <a:ext cx="133352" cy="4286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9F9691-BF9A-4502-94DE-0EE3885F1295}"/>
              </a:ext>
            </a:extLst>
          </p:cNvPr>
          <p:cNvSpPr txBox="1"/>
          <p:nvPr/>
        </p:nvSpPr>
        <p:spPr>
          <a:xfrm>
            <a:off x="585958" y="6013158"/>
            <a:ext cx="475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Write an </a:t>
            </a:r>
            <a:r>
              <a:rPr lang="en-GB" b="1" dirty="0" err="1">
                <a:solidFill>
                  <a:srgbClr val="FF0000"/>
                </a:solidFill>
              </a:rPr>
              <a:t>IsShot</a:t>
            </a:r>
            <a:r>
              <a:rPr lang="en-GB" dirty="0">
                <a:solidFill>
                  <a:srgbClr val="FF0000"/>
                </a:solidFill>
              </a:rPr>
              <a:t> method for Invader Class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919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reference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When an Invader is hit</a:t>
            </a:r>
          </a:p>
          <a:p>
            <a:r>
              <a:rPr lang="en-GB" dirty="0"/>
              <a:t>Remove bullet and invader</a:t>
            </a:r>
          </a:p>
          <a:p>
            <a:r>
              <a:rPr lang="en-GB" dirty="0"/>
              <a:t>Instance variables are created using the </a:t>
            </a:r>
            <a:r>
              <a:rPr lang="en-GB" b="1" dirty="0"/>
              <a:t>NEW</a:t>
            </a:r>
            <a:r>
              <a:rPr lang="en-GB" dirty="0"/>
              <a:t> keyword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Instance variables can be removed from memory by setting the variable equal to </a:t>
            </a:r>
            <a:r>
              <a:rPr lang="en-GB" b="1" dirty="0"/>
              <a:t>null</a:t>
            </a:r>
          </a:p>
          <a:p>
            <a:r>
              <a:rPr lang="en-GB" dirty="0"/>
              <a:t>Garbage collection – reclaims the memory</a:t>
            </a:r>
          </a:p>
          <a:p>
            <a:r>
              <a:rPr lang="en-GB" dirty="0"/>
              <a:t>Any memory which is no longer referenced is garbage collected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971600" y="2996952"/>
            <a:ext cx="1512168" cy="144016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309160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dirty="0">
                <a:latin typeface="Calibri" panose="020F0502020204030204" pitchFamily="34" charset="0"/>
              </a:rPr>
              <a:t> 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337584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dirty="0">
                <a:latin typeface="Calibri" panose="020F0502020204030204" pitchFamily="34" charset="0"/>
              </a:rPr>
              <a:t> 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8706" y="382236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dirty="0" err="1">
                <a:latin typeface="Calibri" panose="020F0502020204030204" pitchFamily="34" charset="0"/>
              </a:rPr>
              <a:t>speedX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0648" y="3140967"/>
            <a:ext cx="60906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n-lt"/>
              </a:rPr>
              <a:t>50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2027" y="3498617"/>
            <a:ext cx="60906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n-lt"/>
              </a:rPr>
              <a:t>30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7684" y="3856267"/>
            <a:ext cx="6224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n-lt"/>
              </a:rPr>
              <a:t>5.0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93393" y="3492002"/>
            <a:ext cx="90301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n-lt"/>
              </a:rPr>
              <a:t>invader1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2617462" y="3667894"/>
            <a:ext cx="26673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654107" y="3460935"/>
            <a:ext cx="90301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n-lt"/>
              </a:rPr>
              <a:t>invader1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1301" y="328066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null</a:t>
            </a:r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 bwMode="auto">
          <a:xfrm flipV="1">
            <a:off x="5557126" y="3460935"/>
            <a:ext cx="311018" cy="1692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3491880" y="4078598"/>
            <a:ext cx="166103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invader1 = null;</a:t>
            </a:r>
          </a:p>
        </p:txBody>
      </p:sp>
    </p:spTree>
    <p:extLst>
      <p:ext uri="{BB962C8B-B14F-4D97-AF65-F5344CB8AC3E}">
        <p14:creationId xmlns:p14="http://schemas.microsoft.com/office/powerpoint/2010/main" val="3303863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843808" y="4437112"/>
            <a:ext cx="2160240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reference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5585916"/>
          </a:xfrm>
        </p:spPr>
        <p:txBody>
          <a:bodyPr/>
          <a:lstStyle/>
          <a:p>
            <a:r>
              <a:rPr lang="en-GB" sz="2000" dirty="0"/>
              <a:t>Similarly setting one instance variable equal to another doesn’t copy the contents!</a:t>
            </a:r>
          </a:p>
          <a:p>
            <a:pPr marL="0" indent="0">
              <a:buNone/>
            </a:pPr>
            <a:r>
              <a:rPr lang="en-GB" sz="2000" dirty="0"/>
              <a:t>	</a:t>
            </a:r>
            <a:r>
              <a:rPr lang="en-GB" sz="2000" dirty="0">
                <a:solidFill>
                  <a:schemeClr val="accent2"/>
                </a:solidFill>
              </a:rPr>
              <a:t>Invader</a:t>
            </a:r>
            <a:r>
              <a:rPr lang="en-GB" sz="2000" dirty="0"/>
              <a:t> invader1, invader2;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>
                <a:solidFill>
                  <a:srgbClr val="0070C0"/>
                </a:solidFill>
              </a:rPr>
              <a:t>       </a:t>
            </a:r>
            <a:r>
              <a:rPr lang="en-GB" sz="2000" dirty="0">
                <a:solidFill>
                  <a:schemeClr val="tx1"/>
                </a:solidFill>
              </a:rPr>
              <a:t>invader1=invader2;</a:t>
            </a:r>
          </a:p>
          <a:p>
            <a:r>
              <a:rPr lang="en-GB" sz="2000" dirty="0"/>
              <a:t>Invader1 and invader2 both reference the same object</a:t>
            </a:r>
          </a:p>
          <a:p>
            <a:r>
              <a:rPr lang="en-GB" sz="2000" dirty="0"/>
              <a:t>Original contents of invader1 would be lost!</a:t>
            </a:r>
          </a:p>
          <a:p>
            <a:r>
              <a:rPr lang="en-GB" sz="2000" dirty="0"/>
              <a:t>What effect would   </a:t>
            </a:r>
            <a:r>
              <a:rPr lang="en-GB" sz="2000" dirty="0">
                <a:solidFill>
                  <a:schemeClr val="accent2"/>
                </a:solidFill>
              </a:rPr>
              <a:t>invader1.x=10;</a:t>
            </a:r>
            <a:r>
              <a:rPr lang="en-GB" sz="2000" dirty="0"/>
              <a:t>   have?</a:t>
            </a:r>
          </a:p>
          <a:p>
            <a:r>
              <a:rPr lang="en-GB" sz="2000" dirty="0"/>
              <a:t>Can only do this when the variables have the same type (e.g. Invader)</a:t>
            </a:r>
          </a:p>
          <a:p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928706" y="2996952"/>
            <a:ext cx="1555062" cy="1440160"/>
            <a:chOff x="928706" y="2996952"/>
            <a:chExt cx="1555062" cy="1440160"/>
          </a:xfrm>
        </p:grpSpPr>
        <p:sp>
          <p:nvSpPr>
            <p:cNvPr id="4" name="Rectangle 3"/>
            <p:cNvSpPr/>
            <p:nvPr/>
          </p:nvSpPr>
          <p:spPr bwMode="auto">
            <a:xfrm>
              <a:off x="971600" y="2996952"/>
              <a:ext cx="1512168" cy="144016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1600" y="3091603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>
                  <a:latin typeface="Calibri" panose="020F0502020204030204" pitchFamily="34" charset="0"/>
                </a:rPr>
                <a:t> x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71600" y="3375846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>
                  <a:latin typeface="Calibri" panose="020F0502020204030204" pitchFamily="34" charset="0"/>
                </a:rPr>
                <a:t> 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28706" y="3822367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 err="1">
                  <a:latin typeface="Calibri" panose="020F0502020204030204" pitchFamily="34" charset="0"/>
                </a:rPr>
                <a:t>speedX</a:t>
              </a:r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70648" y="3140967"/>
              <a:ext cx="60906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+mn-lt"/>
                </a:rPr>
                <a:t>50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72027" y="3498617"/>
              <a:ext cx="60906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+mn-lt"/>
                </a:rPr>
                <a:t>30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27684" y="3856267"/>
              <a:ext cx="62240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+mn-lt"/>
                </a:rPr>
                <a:t>5.0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893393" y="3492002"/>
            <a:ext cx="90301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n-lt"/>
              </a:rPr>
              <a:t>invader1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2617462" y="3667894"/>
            <a:ext cx="26673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884328" y="3273108"/>
            <a:ext cx="90301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n-lt"/>
              </a:rPr>
              <a:t>invader2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5816681" y="3319555"/>
            <a:ext cx="311018" cy="1692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6172403" y="2556189"/>
            <a:ext cx="1555062" cy="1440160"/>
            <a:chOff x="928706" y="2996952"/>
            <a:chExt cx="1555062" cy="144016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971600" y="2996952"/>
              <a:ext cx="1512168" cy="144016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71600" y="3091603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>
                  <a:latin typeface="Calibri" panose="020F0502020204030204" pitchFamily="34" charset="0"/>
                </a:rPr>
                <a:t> x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71600" y="3375846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>
                  <a:latin typeface="Calibri" panose="020F0502020204030204" pitchFamily="34" charset="0"/>
                </a:rPr>
                <a:t> 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28706" y="3822367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 err="1">
                  <a:latin typeface="Calibri" panose="020F0502020204030204" pitchFamily="34" charset="0"/>
                </a:rPr>
                <a:t>speedX</a:t>
              </a:r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70648" y="3140967"/>
              <a:ext cx="60906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+mn-lt"/>
                </a:rPr>
                <a:t>30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72027" y="3498617"/>
              <a:ext cx="60906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+mn-lt"/>
                </a:rPr>
                <a:t>100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27684" y="3856267"/>
              <a:ext cx="62240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+mn-lt"/>
                </a:rPr>
                <a:t>-5.0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004048" y="3822367"/>
            <a:ext cx="90301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n-lt"/>
              </a:rPr>
              <a:t>invader1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5818366" y="3714102"/>
            <a:ext cx="311018" cy="1692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61101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isShot</a:t>
            </a:r>
            <a:r>
              <a:rPr lang="en-GB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Can not set an </a:t>
            </a:r>
            <a:r>
              <a:rPr lang="en-GB" dirty="0">
                <a:solidFill>
                  <a:schemeClr val="tx1"/>
                </a:solidFill>
              </a:rPr>
              <a:t>object = null </a:t>
            </a:r>
            <a:r>
              <a:rPr lang="en-GB" dirty="0"/>
              <a:t>from a method of that object</a:t>
            </a:r>
          </a:p>
          <a:p>
            <a:r>
              <a:rPr lang="en-GB" dirty="0"/>
              <a:t>Must check for the collision from outside the instances</a:t>
            </a:r>
          </a:p>
          <a:p>
            <a:r>
              <a:rPr lang="en-GB" dirty="0"/>
              <a:t>E.g.  From </a:t>
            </a:r>
            <a:r>
              <a:rPr lang="en-GB" b="1" dirty="0">
                <a:solidFill>
                  <a:schemeClr val="tx1"/>
                </a:solidFill>
              </a:rPr>
              <a:t>draw()</a:t>
            </a:r>
            <a:r>
              <a:rPr lang="en-GB" dirty="0"/>
              <a:t> event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if (</a:t>
            </a:r>
            <a:r>
              <a:rPr lang="en-GB" dirty="0">
                <a:solidFill>
                  <a:srgbClr val="FF33CC"/>
                </a:solidFill>
              </a:rPr>
              <a:t>invader1</a:t>
            </a:r>
            <a:r>
              <a:rPr lang="en-GB" dirty="0"/>
              <a:t>.</a:t>
            </a:r>
            <a:r>
              <a:rPr lang="en-GB" dirty="0">
                <a:solidFill>
                  <a:srgbClr val="0070C0"/>
                </a:solidFill>
              </a:rPr>
              <a:t>isShot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bullet</a:t>
            </a:r>
            <a:r>
              <a:rPr lang="en-GB" dirty="0"/>
              <a:t>))</a:t>
            </a:r>
          </a:p>
          <a:p>
            <a:pPr marL="0" indent="0">
              <a:buNone/>
            </a:pPr>
            <a:r>
              <a:rPr lang="en-GB" dirty="0"/>
              <a:t>     {</a:t>
            </a:r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>
                <a:solidFill>
                  <a:srgbClr val="FF33CC"/>
                </a:solidFill>
              </a:rPr>
              <a:t>invader1</a:t>
            </a:r>
            <a:r>
              <a:rPr lang="en-GB" dirty="0"/>
              <a:t>=null; </a:t>
            </a:r>
            <a:r>
              <a:rPr lang="en-GB" dirty="0">
                <a:solidFill>
                  <a:srgbClr val="00B050"/>
                </a:solidFill>
              </a:rPr>
              <a:t>//remove invader1</a:t>
            </a:r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>
                <a:solidFill>
                  <a:srgbClr val="FF0000"/>
                </a:solidFill>
              </a:rPr>
              <a:t>bullet</a:t>
            </a:r>
            <a:r>
              <a:rPr lang="en-GB" dirty="0"/>
              <a:t>=null;   </a:t>
            </a:r>
            <a:r>
              <a:rPr lang="en-GB" dirty="0">
                <a:solidFill>
                  <a:srgbClr val="00B050"/>
                </a:solidFill>
              </a:rPr>
              <a:t>//remove bullet</a:t>
            </a:r>
          </a:p>
          <a:p>
            <a:pPr marL="0" indent="0">
              <a:buNone/>
            </a:pPr>
            <a:r>
              <a:rPr lang="en-GB" dirty="0"/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24908180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Designing and using multiple classes</a:t>
            </a:r>
          </a:p>
          <a:p>
            <a:r>
              <a:rPr lang="en-GB" dirty="0"/>
              <a:t>Methods with parameters of an object type</a:t>
            </a:r>
          </a:p>
          <a:p>
            <a:r>
              <a:rPr lang="en-GB" dirty="0"/>
              <a:t>Using reference types</a:t>
            </a:r>
          </a:p>
          <a:p>
            <a:r>
              <a:rPr lang="en-GB" dirty="0"/>
              <a:t>null</a:t>
            </a:r>
          </a:p>
          <a:p>
            <a:r>
              <a:rPr lang="en-GB" dirty="0"/>
              <a:t>garbage collection</a:t>
            </a:r>
          </a:p>
          <a:p>
            <a:r>
              <a:rPr lang="en-GB" dirty="0"/>
              <a:t>copying objects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So far, implemented (and used) a single class at a time</a:t>
            </a:r>
          </a:p>
          <a:p>
            <a:r>
              <a:rPr lang="en-GB" dirty="0"/>
              <a:t>Designing &amp; Implementing multiple classes</a:t>
            </a:r>
          </a:p>
          <a:p>
            <a:r>
              <a:rPr lang="en-GB" dirty="0"/>
              <a:t>Reference types</a:t>
            </a:r>
          </a:p>
          <a:p>
            <a:r>
              <a:rPr lang="en-GB" dirty="0"/>
              <a:t>Null</a:t>
            </a:r>
          </a:p>
          <a:p>
            <a:r>
              <a:rPr lang="en-GB" dirty="0"/>
              <a:t>Garbage collection</a:t>
            </a:r>
          </a:p>
          <a:p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204864"/>
            <a:ext cx="1403797" cy="1107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3483800"/>
            <a:ext cx="714375" cy="1533525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132856"/>
            <a:ext cx="1403797" cy="1107161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524724" y="3645024"/>
            <a:ext cx="3207516" cy="2592288"/>
            <a:chOff x="3524724" y="3645024"/>
            <a:chExt cx="3207516" cy="259228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4642800" y="3923506"/>
              <a:ext cx="2089440" cy="2313806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softEdge rad="76200"/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85694" y="4070427"/>
              <a:ext cx="336952" cy="377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>
                  <a:latin typeface="Calibri" panose="020F0502020204030204" pitchFamily="34" charset="0"/>
                </a:rPr>
                <a:t> 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x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85694" y="4360857"/>
              <a:ext cx="341760" cy="377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>
                  <a:latin typeface="Calibri" panose="020F0502020204030204" pitchFamily="34" charset="0"/>
                </a:rPr>
                <a:t> </a:t>
              </a:r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y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2800" y="4817098"/>
              <a:ext cx="869149" cy="377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speedX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84742" y="4120865"/>
              <a:ext cx="609063" cy="3459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16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86121" y="4486300"/>
              <a:ext cx="609063" cy="3459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1600" dirty="0"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41778" y="4851735"/>
              <a:ext cx="622400" cy="3459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1600" dirty="0">
                <a:latin typeface="+mn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92827" y="3645024"/>
              <a:ext cx="1697901" cy="377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Class:motorbike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41839" y="5310028"/>
              <a:ext cx="17860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void render()</a:t>
              </a:r>
            </a:p>
            <a:p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void move()</a:t>
              </a:r>
            </a:p>
            <a:p>
              <a:r>
                <a:rPr lang="en-GB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boolean</a:t>
              </a:r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 finished()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24724" y="4176191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members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29372" y="5356194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524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497119" cy="4787900"/>
          </a:xfrm>
        </p:spPr>
        <p:txBody>
          <a:bodyPr/>
          <a:lstStyle/>
          <a:p>
            <a:r>
              <a:rPr lang="en-GB" dirty="0"/>
              <a:t>Our programs can contain as many classes as we need.</a:t>
            </a:r>
          </a:p>
          <a:p>
            <a:r>
              <a:rPr lang="en-GB" dirty="0"/>
              <a:t>Define new classes with different names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Exercise : Space </a:t>
            </a:r>
            <a:r>
              <a:rPr lang="en-GB" dirty="0" err="1">
                <a:solidFill>
                  <a:srgbClr val="FF0000"/>
                </a:solidFill>
              </a:rPr>
              <a:t>Invaderz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What information would we need for the Defender and each bullet?</a:t>
            </a:r>
          </a:p>
          <a:p>
            <a:r>
              <a:rPr lang="en-GB" dirty="0"/>
              <a:t>Write a Defender class.</a:t>
            </a:r>
          </a:p>
          <a:p>
            <a:r>
              <a:rPr lang="en-GB" dirty="0"/>
              <a:t>Write a Bullet class.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15140" y="6000768"/>
            <a:ext cx="785818" cy="428628"/>
          </a:xfrm>
          <a:prstGeom prst="rect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00892" y="5786454"/>
            <a:ext cx="204790" cy="428628"/>
          </a:xfrm>
          <a:prstGeom prst="rect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29520" y="5000636"/>
            <a:ext cx="133352" cy="428628"/>
          </a:xfrm>
          <a:prstGeom prst="rect">
            <a:avLst/>
          </a:prstGeom>
          <a:solidFill>
            <a:srgbClr val="FFFF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500826" y="6572272"/>
            <a:ext cx="1357322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7429520" y="5072074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34538" y="6175410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move:</a:t>
            </a:r>
          </a:p>
          <a:p>
            <a:r>
              <a:rPr lang="en-GB" dirty="0"/>
              <a:t>side to side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85916" y="4888202"/>
            <a:ext cx="125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move: up</a:t>
            </a:r>
          </a:p>
        </p:txBody>
      </p:sp>
      <p:pic>
        <p:nvPicPr>
          <p:cNvPr id="1026" name="Picture 2" descr="Review: Space Invaders Invincible Collection (Nintendo Switch) - Digitally  Downloaded">
            <a:extLst>
              <a:ext uri="{FF2B5EF4-FFF2-40B4-BE49-F238E27FC236}">
                <a16:creationId xmlns:a16="http://schemas.microsoft.com/office/drawing/2014/main" id="{58FAF290-8533-41EB-A731-6B46D2466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138" y="1320834"/>
            <a:ext cx="3642297" cy="239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1826-7A3A-3A1F-9E7A-76225F86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Defender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ADE1-39CD-8D8A-E71A-B4E4A69907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Members</a:t>
            </a:r>
          </a:p>
          <a:p>
            <a:r>
              <a:rPr lang="en-GB" dirty="0"/>
              <a:t>What collection of variables does it require?</a:t>
            </a:r>
          </a:p>
          <a:p>
            <a:r>
              <a:rPr lang="en-GB" dirty="0"/>
              <a:t>How many </a:t>
            </a:r>
            <a:r>
              <a:rPr lang="en-GB" dirty="0" err="1"/>
              <a:t>subcompartments</a:t>
            </a:r>
            <a:r>
              <a:rPr lang="en-GB" dirty="0"/>
              <a:t> in a Defender class?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2. Constructor – what information does it need to get started?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3. Methods – what should it be able to do?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Test it!!</a:t>
            </a:r>
          </a:p>
        </p:txBody>
      </p:sp>
    </p:spTree>
    <p:extLst>
      <p:ext uri="{BB962C8B-B14F-4D97-AF65-F5344CB8AC3E}">
        <p14:creationId xmlns:p14="http://schemas.microsoft.com/office/powerpoint/2010/main" val="29257673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1826-7A3A-3A1F-9E7A-76225F86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ADE1-39CD-8D8A-E71A-B4E4A69907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Members</a:t>
            </a:r>
          </a:p>
          <a:p>
            <a:r>
              <a:rPr lang="en-GB" dirty="0"/>
              <a:t>What collection of variables does it require?</a:t>
            </a:r>
          </a:p>
          <a:p>
            <a:r>
              <a:rPr lang="en-GB" dirty="0"/>
              <a:t>How many </a:t>
            </a:r>
            <a:r>
              <a:rPr lang="en-GB" dirty="0" err="1"/>
              <a:t>subcompartments</a:t>
            </a:r>
            <a:r>
              <a:rPr lang="en-GB" dirty="0"/>
              <a:t> in a Bullet class?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2. Constructor – what information does it need to get started?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3. Methods – what should it be able to do?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Test it!!</a:t>
            </a:r>
          </a:p>
        </p:txBody>
      </p:sp>
    </p:spTree>
    <p:extLst>
      <p:ext uri="{BB962C8B-B14F-4D97-AF65-F5344CB8AC3E}">
        <p14:creationId xmlns:p14="http://schemas.microsoft.com/office/powerpoint/2010/main" val="384500285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(setup/draw) Top down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Create a defender</a:t>
            </a:r>
          </a:p>
          <a:p>
            <a:pPr lvl="1"/>
            <a:r>
              <a:rPr lang="en-GB" dirty="0"/>
              <a:t>Go left :keypress</a:t>
            </a:r>
          </a:p>
          <a:p>
            <a:pPr lvl="1"/>
            <a:r>
              <a:rPr lang="en-GB" dirty="0"/>
              <a:t>Go right : keypress</a:t>
            </a:r>
          </a:p>
          <a:p>
            <a:pPr lvl="1"/>
            <a:r>
              <a:rPr lang="en-GB" dirty="0"/>
              <a:t>Fire bullet :keypress</a:t>
            </a:r>
          </a:p>
          <a:p>
            <a:pPr lvl="2"/>
            <a:r>
              <a:rPr lang="en-GB" dirty="0"/>
              <a:t> Create a new bullet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draw</a:t>
            </a:r>
            <a:r>
              <a:rPr lang="en-GB" dirty="0"/>
              <a:t> - event</a:t>
            </a:r>
          </a:p>
          <a:p>
            <a:r>
              <a:rPr lang="en-GB" dirty="0"/>
              <a:t>Draw defender</a:t>
            </a:r>
          </a:p>
          <a:p>
            <a:r>
              <a:rPr lang="en-GB" dirty="0"/>
              <a:t>If a bullet is on screen{</a:t>
            </a:r>
          </a:p>
          <a:p>
            <a:r>
              <a:rPr lang="en-GB" dirty="0"/>
              <a:t>  move bullet</a:t>
            </a:r>
          </a:p>
          <a:p>
            <a:r>
              <a:rPr lang="en-GB" dirty="0"/>
              <a:t>  draw bullet</a:t>
            </a:r>
          </a:p>
          <a:p>
            <a:r>
              <a:rPr lang="en-GB" dirty="0"/>
              <a:t>  if bullet at top of screen</a:t>
            </a:r>
          </a:p>
          <a:p>
            <a:r>
              <a:rPr lang="en-GB" dirty="0"/>
              <a:t>     remove bullet</a:t>
            </a:r>
          </a:p>
          <a:p>
            <a:r>
              <a:rPr lang="en-GB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7416" y="5733256"/>
            <a:ext cx="268535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What does our game need?</a:t>
            </a:r>
          </a:p>
        </p:txBody>
      </p:sp>
      <p:sp>
        <p:nvSpPr>
          <p:cNvPr id="5" name="Rectangle 4"/>
          <p:cNvSpPr/>
          <p:nvPr/>
        </p:nvSpPr>
        <p:spPr>
          <a:xfrm>
            <a:off x="6372200" y="4659896"/>
            <a:ext cx="785818" cy="428628"/>
          </a:xfrm>
          <a:prstGeom prst="rect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00997" y="3685396"/>
            <a:ext cx="133352" cy="428628"/>
          </a:xfrm>
          <a:prstGeom prst="rect">
            <a:avLst/>
          </a:prstGeom>
          <a:solidFill>
            <a:srgbClr val="FFFF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157886" y="5231400"/>
            <a:ext cx="1357322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6799021" y="3768483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62714" y="4443584"/>
            <a:ext cx="204790" cy="428628"/>
          </a:xfrm>
          <a:prstGeom prst="rect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940152" y="1939382"/>
            <a:ext cx="946002" cy="288032"/>
            <a:chOff x="5940152" y="1939382"/>
            <a:chExt cx="946002" cy="288032"/>
          </a:xfrm>
        </p:grpSpPr>
        <p:sp>
          <p:nvSpPr>
            <p:cNvPr id="10" name="Oval 9"/>
            <p:cNvSpPr/>
            <p:nvPr/>
          </p:nvSpPr>
          <p:spPr bwMode="auto">
            <a:xfrm>
              <a:off x="5940152" y="1939382"/>
              <a:ext cx="946002" cy="288032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6043049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6237836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6432623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6626220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753962" y="2353570"/>
            <a:ext cx="1357322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87249" y="1320049"/>
            <a:ext cx="1463542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 err="1"/>
              <a:t>Invaderz</a:t>
            </a:r>
            <a:endParaRPr lang="en-GB" b="1" dirty="0"/>
          </a:p>
          <a:p>
            <a:r>
              <a:rPr lang="en-GB" dirty="0"/>
              <a:t>Left, right</a:t>
            </a:r>
          </a:p>
          <a:p>
            <a:r>
              <a:rPr lang="en-GB" dirty="0"/>
              <a:t>Across screen</a:t>
            </a:r>
          </a:p>
        </p:txBody>
      </p:sp>
    </p:spTree>
    <p:extLst>
      <p:ext uri="{BB962C8B-B14F-4D97-AF65-F5344CB8AC3E}">
        <p14:creationId xmlns:p14="http://schemas.microsoft.com/office/powerpoint/2010/main" val="2466170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Write an Invader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010025" cy="4787900"/>
          </a:xfrm>
        </p:spPr>
        <p:txBody>
          <a:bodyPr/>
          <a:lstStyle/>
          <a:p>
            <a:r>
              <a:rPr lang="en-GB" dirty="0"/>
              <a:t>Members?</a:t>
            </a:r>
          </a:p>
          <a:p>
            <a:r>
              <a:rPr lang="en-GB" dirty="0"/>
              <a:t>Move : left then right  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417638"/>
            <a:ext cx="4286280" cy="5127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class </a:t>
            </a: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</a:rPr>
              <a:t>Invader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  </a:t>
            </a:r>
            <a:r>
              <a:rPr kumimoji="0" lang="en-GB" sz="32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int</a:t>
            </a: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x;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dirty="0">
                <a:latin typeface="Calibri" panose="020F0502020204030204" pitchFamily="34" charset="0"/>
              </a:rPr>
              <a:t>   </a:t>
            </a:r>
            <a:r>
              <a:rPr lang="en-GB" sz="3200" dirty="0" err="1">
                <a:latin typeface="Calibri" panose="020F0502020204030204" pitchFamily="34" charset="0"/>
              </a:rPr>
              <a:t>int</a:t>
            </a:r>
            <a:r>
              <a:rPr lang="en-GB" sz="3200" dirty="0">
                <a:latin typeface="Calibri" panose="020F0502020204030204" pitchFamily="34" charset="0"/>
              </a:rPr>
              <a:t> y;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  int </a:t>
            </a:r>
            <a:r>
              <a:rPr lang="en-GB" sz="3200" dirty="0" err="1">
                <a:latin typeface="Calibri" panose="020F0502020204030204" pitchFamily="34" charset="0"/>
              </a:rPr>
              <a:t>speedX</a:t>
            </a:r>
            <a:r>
              <a:rPr lang="en-GB" sz="3200" dirty="0">
                <a:latin typeface="Calibri" panose="020F0502020204030204" pitchFamily="34" charset="0"/>
              </a:rPr>
              <a:t>=1; </a:t>
            </a: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</a:rPr>
              <a:t>//moves across screen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</a:t>
            </a: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sz="29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Invader</a:t>
            </a:r>
            <a:r>
              <a:rPr lang="en-GB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(int x, int y) </a:t>
            </a:r>
            <a:r>
              <a:rPr lang="en-GB" sz="2800" dirty="0">
                <a:solidFill>
                  <a:srgbClr val="00B050"/>
                </a:solidFill>
                <a:latin typeface="Calibri" panose="020F0502020204030204" pitchFamily="34" charset="0"/>
              </a:rPr>
              <a:t>//constructor(s)</a:t>
            </a:r>
            <a:endParaRPr lang="en-GB" sz="29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void display() </a:t>
            </a:r>
            <a:r>
              <a:rPr lang="en-GB" sz="3200" dirty="0">
                <a:solidFill>
                  <a:srgbClr val="00B050"/>
                </a:solidFill>
                <a:latin typeface="Calibri" panose="020F0502020204030204" pitchFamily="34" charset="0"/>
              </a:rPr>
              <a:t>//or render</a:t>
            </a:r>
            <a:endParaRPr lang="en-GB" sz="36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29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 void move()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 {</a:t>
            </a: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      x=</a:t>
            </a:r>
            <a:r>
              <a:rPr lang="en-GB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x+speedX</a:t>
            </a: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;</a:t>
            </a:r>
          </a:p>
          <a:p>
            <a:pPr marL="342900" lvl="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	if (x &gt;= width) </a:t>
            </a:r>
            <a:r>
              <a:rPr lang="en-GB" sz="3200" dirty="0">
                <a:solidFill>
                  <a:srgbClr val="00B050"/>
                </a:solidFill>
                <a:latin typeface="Calibri" panose="020F0502020204030204" pitchFamily="34" charset="0"/>
              </a:rPr>
              <a:t>//right edge</a:t>
            </a:r>
            <a:endParaRPr lang="en-GB" sz="3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       </a:t>
            </a:r>
            <a:r>
              <a:rPr lang="en-GB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speedX</a:t>
            </a: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= -1;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     if (x&lt;=0)         </a:t>
            </a:r>
            <a:r>
              <a:rPr lang="en-GB" sz="3200" dirty="0">
                <a:solidFill>
                  <a:srgbClr val="00B050"/>
                </a:solidFill>
                <a:latin typeface="Calibri" panose="020F0502020204030204" pitchFamily="34" charset="0"/>
              </a:rPr>
              <a:t>//detect left hand edge</a:t>
            </a:r>
            <a:endParaRPr lang="en-GB" sz="3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       </a:t>
            </a:r>
            <a:r>
              <a:rPr lang="en-GB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speedX</a:t>
            </a: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= 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32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55576" y="3501008"/>
            <a:ext cx="3456384" cy="244827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62147" y="3693418"/>
            <a:ext cx="946002" cy="288032"/>
            <a:chOff x="5940152" y="1939382"/>
            <a:chExt cx="946002" cy="288032"/>
          </a:xfrm>
        </p:grpSpPr>
        <p:sp>
          <p:nvSpPr>
            <p:cNvPr id="7" name="Oval 6"/>
            <p:cNvSpPr/>
            <p:nvPr/>
          </p:nvSpPr>
          <p:spPr bwMode="auto">
            <a:xfrm>
              <a:off x="5940152" y="1939382"/>
              <a:ext cx="946002" cy="288032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6043049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6237836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6432623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6626220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 bwMode="auto">
          <a:xfrm>
            <a:off x="2566987" y="3693418"/>
            <a:ext cx="69516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>
            <a:off x="3262147" y="4129875"/>
            <a:ext cx="6860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73097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Collision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6" y="1417638"/>
            <a:ext cx="5507700" cy="388357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We can pass Objects as parameters, to a procedure or a class method</a:t>
            </a:r>
          </a:p>
          <a:p>
            <a:r>
              <a:rPr lang="en-GB" dirty="0"/>
              <a:t>Parameter type is the class name, e.g.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latin typeface="Abadi" panose="020B0604020202020204" pitchFamily="34" charset="0"/>
              </a:rPr>
              <a:t>boolean</a:t>
            </a:r>
            <a:r>
              <a:rPr lang="en-GB" dirty="0">
                <a:latin typeface="Abadi" panose="020B0604020202020204" pitchFamily="34" charset="0"/>
              </a:rPr>
              <a:t> crash (</a:t>
            </a:r>
            <a:r>
              <a:rPr lang="en-GB" dirty="0">
                <a:solidFill>
                  <a:srgbClr val="FF0000"/>
                </a:solidFill>
                <a:latin typeface="Abadi" panose="020B0604020202020204" pitchFamily="34" charset="0"/>
              </a:rPr>
              <a:t>Walker</a:t>
            </a:r>
            <a:r>
              <a:rPr lang="en-GB" dirty="0">
                <a:latin typeface="Abadi" panose="020B0604020202020204" pitchFamily="34" charset="0"/>
              </a:rPr>
              <a:t> other)</a:t>
            </a:r>
          </a:p>
          <a:p>
            <a:pPr marL="0" indent="0">
              <a:buNone/>
            </a:pPr>
            <a:r>
              <a:rPr lang="en-GB" dirty="0">
                <a:latin typeface="Abadi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Abadi" panose="020B0604020202020204" pitchFamily="34" charset="0"/>
              </a:rPr>
              <a:t>     </a:t>
            </a:r>
            <a:r>
              <a:rPr lang="en-GB" dirty="0">
                <a:solidFill>
                  <a:srgbClr val="00B050"/>
                </a:solidFill>
                <a:latin typeface="Abadi" panose="020B0604020202020204" pitchFamily="34" charset="0"/>
              </a:rPr>
              <a:t>//compare </a:t>
            </a:r>
            <a:r>
              <a:rPr lang="en-GB" dirty="0" err="1">
                <a:solidFill>
                  <a:srgbClr val="00B050"/>
                </a:solidFill>
                <a:latin typeface="Abadi" panose="020B0604020202020204" pitchFamily="34" charset="0"/>
              </a:rPr>
              <a:t>this.x</a:t>
            </a:r>
            <a:r>
              <a:rPr lang="en-GB" dirty="0">
                <a:solidFill>
                  <a:srgbClr val="00B050"/>
                </a:solidFill>
                <a:latin typeface="Abadi" panose="020B0604020202020204" pitchFamily="34" charset="0"/>
              </a:rPr>
              <a:t> with </a:t>
            </a:r>
            <a:r>
              <a:rPr lang="en-GB" dirty="0" err="1">
                <a:solidFill>
                  <a:srgbClr val="00B050"/>
                </a:solidFill>
                <a:latin typeface="Abadi" panose="020B0604020202020204" pitchFamily="34" charset="0"/>
              </a:rPr>
              <a:t>other.x</a:t>
            </a:r>
            <a:r>
              <a:rPr lang="en-GB" dirty="0">
                <a:solidFill>
                  <a:srgbClr val="00B050"/>
                </a:solidFill>
                <a:latin typeface="Abadi" panose="020B0604020202020204" pitchFamily="34" charset="0"/>
              </a:rPr>
              <a:t>,  </a:t>
            </a:r>
            <a:r>
              <a:rPr lang="en-GB" dirty="0" err="1">
                <a:solidFill>
                  <a:srgbClr val="00B050"/>
                </a:solidFill>
                <a:latin typeface="Abadi" panose="020B0604020202020204" pitchFamily="34" charset="0"/>
              </a:rPr>
              <a:t>this.y</a:t>
            </a:r>
            <a:r>
              <a:rPr lang="en-GB" dirty="0">
                <a:solidFill>
                  <a:srgbClr val="00B050"/>
                </a:solidFill>
                <a:latin typeface="Abadi" panose="020B0604020202020204" pitchFamily="34" charset="0"/>
              </a:rPr>
              <a:t> with </a:t>
            </a:r>
            <a:r>
              <a:rPr lang="en-GB" dirty="0" err="1">
                <a:solidFill>
                  <a:srgbClr val="00B050"/>
                </a:solidFill>
                <a:latin typeface="Abadi" panose="020B0604020202020204" pitchFamily="34" charset="0"/>
              </a:rPr>
              <a:t>other.y</a:t>
            </a:r>
            <a:endParaRPr lang="en-GB" dirty="0">
              <a:solidFill>
                <a:srgbClr val="00B050"/>
              </a:solidFill>
              <a:latin typeface="Abadi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badi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Abadi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Abadi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badi" panose="020B0604020202020204" pitchFamily="34" charset="0"/>
              </a:rPr>
              <a:t>if ( walker1.crash(walker2) 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81C1D-AE5F-43F2-9D52-6F0E0D3B37C5}"/>
              </a:ext>
            </a:extLst>
          </p:cNvPr>
          <p:cNvSpPr txBox="1"/>
          <p:nvPr/>
        </p:nvSpPr>
        <p:spPr>
          <a:xfrm>
            <a:off x="5602250" y="205965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walker1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EB15A-4EBC-41AA-9CAF-BF280FED5A59}"/>
              </a:ext>
            </a:extLst>
          </p:cNvPr>
          <p:cNvSpPr txBox="1"/>
          <p:nvPr/>
        </p:nvSpPr>
        <p:spPr>
          <a:xfrm>
            <a:off x="7966544" y="299009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walker2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A2B849-7C9F-48A3-9579-5ED59B0FAEC2}"/>
              </a:ext>
            </a:extLst>
          </p:cNvPr>
          <p:cNvCxnSpPr>
            <a:cxnSpLocks/>
          </p:cNvCxnSpPr>
          <p:nvPr/>
        </p:nvCxnSpPr>
        <p:spPr bwMode="auto">
          <a:xfrm>
            <a:off x="6357707" y="2132856"/>
            <a:ext cx="17300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52554B-B985-4423-8984-4F42E9DBABA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966545" y="2907338"/>
            <a:ext cx="133847" cy="827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688844-8DFE-43C9-9F32-510EF30804D6}"/>
              </a:ext>
            </a:extLst>
          </p:cNvPr>
          <p:cNvGrpSpPr/>
          <p:nvPr/>
        </p:nvGrpSpPr>
        <p:grpSpPr>
          <a:xfrm>
            <a:off x="5442080" y="2627007"/>
            <a:ext cx="2177257" cy="1152128"/>
            <a:chOff x="4067944" y="5222690"/>
            <a:chExt cx="2177257" cy="1152128"/>
          </a:xfrm>
        </p:grpSpPr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D5B2D313-613F-43C0-939A-D2E902E8F9E5}"/>
                </a:ext>
              </a:extLst>
            </p:cNvPr>
            <p:cNvSpPr/>
            <p:nvPr/>
          </p:nvSpPr>
          <p:spPr>
            <a:xfrm>
              <a:off x="4877049" y="5222690"/>
              <a:ext cx="1368152" cy="1152128"/>
            </a:xfrm>
            <a:prstGeom prst="cub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EE3D51-87CB-494F-89DF-699A9F823CB9}"/>
                </a:ext>
              </a:extLst>
            </p:cNvPr>
            <p:cNvSpPr/>
            <p:nvPr/>
          </p:nvSpPr>
          <p:spPr>
            <a:xfrm>
              <a:off x="4877049" y="6014778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EEC5A3-1B56-4D01-B4CA-8D969CA9C401}"/>
                </a:ext>
              </a:extLst>
            </p:cNvPr>
            <p:cNvSpPr/>
            <p:nvPr/>
          </p:nvSpPr>
          <p:spPr>
            <a:xfrm>
              <a:off x="5453113" y="6014778"/>
              <a:ext cx="504056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3178C2B-2FC7-4AC8-8F7F-1CF6081A266E}"/>
                </a:ext>
              </a:extLst>
            </p:cNvPr>
            <p:cNvSpPr/>
            <p:nvPr/>
          </p:nvSpPr>
          <p:spPr>
            <a:xfrm>
              <a:off x="4877049" y="5618734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123CC87-E342-4F96-8BA9-4EF4686150CB}"/>
                </a:ext>
              </a:extLst>
            </p:cNvPr>
            <p:cNvSpPr/>
            <p:nvPr/>
          </p:nvSpPr>
          <p:spPr>
            <a:xfrm>
              <a:off x="5454968" y="5618734"/>
              <a:ext cx="502201" cy="36471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A8990B-7B7C-44AA-BEBB-A333938F5A5F}"/>
                </a:ext>
              </a:extLst>
            </p:cNvPr>
            <p:cNvSpPr txBox="1"/>
            <p:nvPr/>
          </p:nvSpPr>
          <p:spPr>
            <a:xfrm>
              <a:off x="4913991" y="5675643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x:</a:t>
              </a:r>
              <a:r>
                <a:rPr lang="en-GB" sz="10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BEB988-D072-46FA-81F4-C9CCB968B1FF}"/>
                </a:ext>
              </a:extLst>
            </p:cNvPr>
            <p:cNvSpPr txBox="1"/>
            <p:nvPr/>
          </p:nvSpPr>
          <p:spPr>
            <a:xfrm>
              <a:off x="5453113" y="5675642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y:80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6369DE-1B0F-4AE8-B043-22A58401CC7C}"/>
                </a:ext>
              </a:extLst>
            </p:cNvPr>
            <p:cNvSpPr txBox="1"/>
            <p:nvPr/>
          </p:nvSpPr>
          <p:spPr>
            <a:xfrm>
              <a:off x="4945472" y="6035683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dx:2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C9031A-0C5B-44A3-A49E-67B6B114BCC6}"/>
                </a:ext>
              </a:extLst>
            </p:cNvPr>
            <p:cNvSpPr txBox="1"/>
            <p:nvPr/>
          </p:nvSpPr>
          <p:spPr>
            <a:xfrm>
              <a:off x="5466044" y="6051944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dy:1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23CCB1-BCB0-4B5C-85A5-EA0ADE61E4C5}"/>
                </a:ext>
              </a:extLst>
            </p:cNvPr>
            <p:cNvSpPr txBox="1"/>
            <p:nvPr/>
          </p:nvSpPr>
          <p:spPr>
            <a:xfrm>
              <a:off x="4067944" y="5445224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this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72191E7-D8D5-4141-A5BE-F6BF88BF7154}"/>
                </a:ext>
              </a:extLst>
            </p:cNvPr>
            <p:cNvCxnSpPr/>
            <p:nvPr/>
          </p:nvCxnSpPr>
          <p:spPr bwMode="auto">
            <a:xfrm>
              <a:off x="4572000" y="5761361"/>
              <a:ext cx="305049" cy="3739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DDBEA25-40EE-4B80-988A-48C1BB63E866}"/>
              </a:ext>
            </a:extLst>
          </p:cNvPr>
          <p:cNvGrpSpPr/>
          <p:nvPr/>
        </p:nvGrpSpPr>
        <p:grpSpPr>
          <a:xfrm>
            <a:off x="7262588" y="3666345"/>
            <a:ext cx="1644326" cy="1897668"/>
            <a:chOff x="7262588" y="3666345"/>
            <a:chExt cx="1644326" cy="1897668"/>
          </a:xfrm>
        </p:grpSpPr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96A25740-71AC-47B8-A939-8C676F7ABAD5}"/>
                </a:ext>
              </a:extLst>
            </p:cNvPr>
            <p:cNvSpPr/>
            <p:nvPr/>
          </p:nvSpPr>
          <p:spPr>
            <a:xfrm>
              <a:off x="7538762" y="3666345"/>
              <a:ext cx="1368152" cy="1152128"/>
            </a:xfrm>
            <a:prstGeom prst="cub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011A413-890D-4FBC-9BC7-70F26E4592FC}"/>
                </a:ext>
              </a:extLst>
            </p:cNvPr>
            <p:cNvSpPr/>
            <p:nvPr/>
          </p:nvSpPr>
          <p:spPr>
            <a:xfrm>
              <a:off x="7538762" y="4458433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38B94A-463B-4EDE-88E6-91F3282000D1}"/>
                </a:ext>
              </a:extLst>
            </p:cNvPr>
            <p:cNvSpPr/>
            <p:nvPr/>
          </p:nvSpPr>
          <p:spPr>
            <a:xfrm>
              <a:off x="8114826" y="4458433"/>
              <a:ext cx="504056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E67CD6F-F6BC-4416-93F3-861907B178CF}"/>
                </a:ext>
              </a:extLst>
            </p:cNvPr>
            <p:cNvSpPr/>
            <p:nvPr/>
          </p:nvSpPr>
          <p:spPr>
            <a:xfrm>
              <a:off x="7538762" y="4062389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0BF1F65-ABC0-4888-BEB3-59A1F7495F9C}"/>
                </a:ext>
              </a:extLst>
            </p:cNvPr>
            <p:cNvSpPr/>
            <p:nvPr/>
          </p:nvSpPr>
          <p:spPr>
            <a:xfrm>
              <a:off x="8116681" y="4062389"/>
              <a:ext cx="502201" cy="36471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625624E-B830-484A-8035-9F37866F09CE}"/>
                </a:ext>
              </a:extLst>
            </p:cNvPr>
            <p:cNvSpPr txBox="1"/>
            <p:nvPr/>
          </p:nvSpPr>
          <p:spPr>
            <a:xfrm>
              <a:off x="7575704" y="4119298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x:</a:t>
              </a:r>
              <a:r>
                <a:rPr lang="en-GB" sz="10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CE2575E-CB2F-458F-A7DC-2C1D43F23AC8}"/>
                </a:ext>
              </a:extLst>
            </p:cNvPr>
            <p:cNvSpPr txBox="1"/>
            <p:nvPr/>
          </p:nvSpPr>
          <p:spPr>
            <a:xfrm>
              <a:off x="8114826" y="4119297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y:85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A07721-4761-4FBC-9036-CF01EE50FEA6}"/>
                </a:ext>
              </a:extLst>
            </p:cNvPr>
            <p:cNvSpPr txBox="1"/>
            <p:nvPr/>
          </p:nvSpPr>
          <p:spPr>
            <a:xfrm>
              <a:off x="7607185" y="4479338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dx:-1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ECCCFB-CAB0-4F18-BF8B-6267C76EDD35}"/>
                </a:ext>
              </a:extLst>
            </p:cNvPr>
            <p:cNvSpPr txBox="1"/>
            <p:nvPr/>
          </p:nvSpPr>
          <p:spPr>
            <a:xfrm>
              <a:off x="8127757" y="4495599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dy</a:t>
              </a: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:-2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74CCFE-DBA7-45C4-A5B5-B57189E0E5E1}"/>
                </a:ext>
              </a:extLst>
            </p:cNvPr>
            <p:cNvSpPr txBox="1"/>
            <p:nvPr/>
          </p:nvSpPr>
          <p:spPr>
            <a:xfrm>
              <a:off x="7262588" y="5194681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other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C967361-6688-4734-A382-2FBF254048B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92165" y="4892774"/>
              <a:ext cx="164999" cy="22736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9" name="Picture 8" descr="A close-up of a stethoscope&#10;&#10;Description automatically generated with medium confidence">
            <a:extLst>
              <a:ext uri="{FF2B5EF4-FFF2-40B4-BE49-F238E27FC236}">
                <a16:creationId xmlns:a16="http://schemas.microsoft.com/office/drawing/2014/main" id="{CA917A44-0CD1-4AF8-A141-02541B1E8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69" y="1544998"/>
            <a:ext cx="439218" cy="942855"/>
          </a:xfrm>
          <a:prstGeom prst="rect">
            <a:avLst/>
          </a:prstGeom>
        </p:spPr>
      </p:pic>
      <p:pic>
        <p:nvPicPr>
          <p:cNvPr id="12" name="Picture 11" descr="A drawing of a pair of glasses&#10;&#10;Description automatically generated with low confidence">
            <a:extLst>
              <a:ext uri="{FF2B5EF4-FFF2-40B4-BE49-F238E27FC236}">
                <a16:creationId xmlns:a16="http://schemas.microsoft.com/office/drawing/2014/main" id="{291275B4-0D4D-474B-85C2-D29C7FEA6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478" y="1912594"/>
            <a:ext cx="427397" cy="96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76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Collision – proximity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058991" cy="4447891"/>
          </a:xfrm>
        </p:spPr>
        <p:txBody>
          <a:bodyPr/>
          <a:lstStyle/>
          <a:p>
            <a:r>
              <a:rPr lang="en-GB" sz="2000" dirty="0"/>
              <a:t>Collision detection can be handled by measuring the distance between two on-screen objects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Processing has a built-in </a:t>
            </a:r>
            <a:r>
              <a:rPr lang="en-GB" sz="2000" dirty="0">
                <a:hlinkClick r:id="rId2"/>
              </a:rPr>
              <a:t>E</a:t>
            </a:r>
            <a:r>
              <a:rPr lang="en-GB" sz="2000" dirty="0"/>
              <a:t>uclidean distance function : </a:t>
            </a:r>
            <a:r>
              <a:rPr lang="en-GB" sz="2000" dirty="0" err="1">
                <a:hlinkClick r:id="rId2"/>
              </a:rPr>
              <a:t>dist</a:t>
            </a:r>
            <a:endParaRPr lang="en-GB" sz="2000" dirty="0"/>
          </a:p>
          <a:p>
            <a:r>
              <a:rPr lang="en-GB" dirty="0"/>
              <a:t>E.g.</a:t>
            </a:r>
          </a:p>
          <a:p>
            <a:pPr marL="0" indent="0">
              <a:buNone/>
            </a:pPr>
            <a:r>
              <a:rPr lang="en-GB" dirty="0"/>
              <a:t>	if  ( </a:t>
            </a:r>
            <a:r>
              <a:rPr lang="en-GB" b="1" dirty="0" err="1"/>
              <a:t>dist</a:t>
            </a:r>
            <a:r>
              <a:rPr lang="en-GB" dirty="0"/>
              <a:t>(</a:t>
            </a:r>
            <a:r>
              <a:rPr lang="en-GB" dirty="0" err="1"/>
              <a:t>this.x</a:t>
            </a:r>
            <a:r>
              <a:rPr lang="en-GB" dirty="0"/>
              <a:t>, </a:t>
            </a:r>
            <a:r>
              <a:rPr lang="en-GB" dirty="0" err="1"/>
              <a:t>this.y</a:t>
            </a:r>
            <a:r>
              <a:rPr lang="en-GB" dirty="0"/>
              <a:t>,  </a:t>
            </a:r>
            <a:r>
              <a:rPr lang="en-GB" dirty="0" err="1"/>
              <a:t>other.x</a:t>
            </a:r>
            <a:r>
              <a:rPr lang="en-GB" dirty="0"/>
              <a:t>, </a:t>
            </a:r>
            <a:r>
              <a:rPr lang="en-GB" dirty="0" err="1"/>
              <a:t>other.y</a:t>
            </a:r>
            <a:r>
              <a:rPr lang="en-GB" dirty="0"/>
              <a:t>) &lt; 20 )</a:t>
            </a:r>
          </a:p>
        </p:txBody>
      </p:sp>
      <p:sp>
        <p:nvSpPr>
          <p:cNvPr id="4" name="AutoShape 2" descr="https://www.wmich.edu/cpmp/parentresource2/images/c2u7overview2.jpg"/>
          <p:cNvSpPr>
            <a:spLocks noChangeAspect="1" noChangeArrowheads="1"/>
          </p:cNvSpPr>
          <p:nvPr/>
        </p:nvSpPr>
        <p:spPr bwMode="auto">
          <a:xfrm>
            <a:off x="155575" y="-1881188"/>
            <a:ext cx="589597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8" name="Picture 4" descr="https://www.wmich.edu/cpmp/parentresource2/images/c2u7overview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79828"/>
            <a:ext cx="2555760" cy="170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1763688" y="2636912"/>
            <a:ext cx="360040" cy="216024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139428" y="3947291"/>
            <a:ext cx="360040" cy="41144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0707" y="2560258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</a:t>
            </a:r>
            <a:r>
              <a:rPr lang="en-GB" dirty="0" err="1">
                <a:solidFill>
                  <a:srgbClr val="0070C0"/>
                </a:solidFill>
              </a:rPr>
              <a:t>this</a:t>
            </a:r>
            <a:r>
              <a:rPr lang="en-GB" dirty="0" err="1"/>
              <a:t>.x,</a:t>
            </a:r>
            <a:r>
              <a:rPr lang="en-GB" dirty="0" err="1">
                <a:solidFill>
                  <a:srgbClr val="0070C0"/>
                </a:solidFill>
              </a:rPr>
              <a:t>this</a:t>
            </a:r>
            <a:r>
              <a:rPr lang="en-GB" dirty="0" err="1"/>
              <a:t>.y</a:t>
            </a:r>
            <a:r>
              <a:rPr lang="en-GB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50139" y="3854586"/>
            <a:ext cx="166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</a:t>
            </a:r>
            <a:r>
              <a:rPr lang="en-GB" dirty="0" err="1">
                <a:solidFill>
                  <a:srgbClr val="FF0000"/>
                </a:solidFill>
              </a:rPr>
              <a:t>other</a:t>
            </a:r>
            <a:r>
              <a:rPr lang="en-GB" dirty="0" err="1"/>
              <a:t>.x,</a:t>
            </a:r>
            <a:r>
              <a:rPr lang="en-GB" dirty="0" err="1">
                <a:solidFill>
                  <a:srgbClr val="FF0000"/>
                </a:solidFill>
              </a:rPr>
              <a:t>other</a:t>
            </a:r>
            <a:r>
              <a:rPr lang="en-GB" dirty="0" err="1"/>
              <a:t>.y</a:t>
            </a:r>
            <a:r>
              <a:rPr lang="en-GB" dirty="0"/>
              <a:t>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601306" y="4153013"/>
            <a:ext cx="342402" cy="22790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1568" y="3062928"/>
            <a:ext cx="39694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err="1"/>
              <a:t>sqrt</a:t>
            </a:r>
            <a:r>
              <a:rPr lang="en-GB" dirty="0"/>
              <a:t>((</a:t>
            </a:r>
            <a:r>
              <a:rPr lang="en-GB" dirty="0" err="1">
                <a:solidFill>
                  <a:srgbClr val="0070C0"/>
                </a:solidFill>
              </a:rPr>
              <a:t>this</a:t>
            </a:r>
            <a:r>
              <a:rPr lang="en-GB" dirty="0" err="1"/>
              <a:t>.x-</a:t>
            </a:r>
            <a:r>
              <a:rPr lang="en-GB" dirty="0" err="1">
                <a:solidFill>
                  <a:srgbClr val="FF0000"/>
                </a:solidFill>
              </a:rPr>
              <a:t>other</a:t>
            </a:r>
            <a:r>
              <a:rPr lang="en-GB" dirty="0" err="1"/>
              <a:t>.x</a:t>
            </a:r>
            <a:r>
              <a:rPr lang="en-GB" dirty="0"/>
              <a:t>)</a:t>
            </a:r>
            <a:r>
              <a:rPr lang="en-GB" baseline="30000" dirty="0"/>
              <a:t>2</a:t>
            </a:r>
            <a:r>
              <a:rPr lang="en-GB" dirty="0"/>
              <a:t> + (</a:t>
            </a:r>
            <a:r>
              <a:rPr lang="en-GB" dirty="0" err="1">
                <a:solidFill>
                  <a:srgbClr val="0070C0"/>
                </a:solidFill>
              </a:rPr>
              <a:t>this</a:t>
            </a:r>
            <a:r>
              <a:rPr lang="en-GB" dirty="0" err="1"/>
              <a:t>.y-</a:t>
            </a:r>
            <a:r>
              <a:rPr lang="en-GB" dirty="0" err="1">
                <a:solidFill>
                  <a:srgbClr val="FF0000"/>
                </a:solidFill>
              </a:rPr>
              <a:t>other</a:t>
            </a:r>
            <a:r>
              <a:rPr lang="en-GB" dirty="0" err="1"/>
              <a:t>.y</a:t>
            </a:r>
            <a:r>
              <a:rPr lang="en-GB" dirty="0"/>
              <a:t>)</a:t>
            </a:r>
            <a:r>
              <a:rPr lang="en-GB" baseline="30000" dirty="0"/>
              <a:t> 2</a:t>
            </a:r>
            <a:r>
              <a:rPr lang="en-GB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98119" y="2598866"/>
            <a:ext cx="121058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Pythagoras</a:t>
            </a:r>
          </a:p>
        </p:txBody>
      </p:sp>
    </p:spTree>
    <p:extLst>
      <p:ext uri="{BB962C8B-B14F-4D97-AF65-F5344CB8AC3E}">
        <p14:creationId xmlns:p14="http://schemas.microsoft.com/office/powerpoint/2010/main" val="310051421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a3e0f64b-79b3-4014-b2cf-a0f5c424c48a"/>
</p:tagLst>
</file>

<file path=ppt/theme/theme1.xml><?xml version="1.0" encoding="utf-8"?>
<a:theme xmlns:a="http://schemas.openxmlformats.org/drawingml/2006/main" name="1_CIT template">
  <a:themeElements>
    <a:clrScheme name="1_CIT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CIT 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00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00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CI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IT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11279</TotalTime>
  <Words>1029</Words>
  <Application>Microsoft Office PowerPoint</Application>
  <PresentationFormat>On-screen Show (4:3)</PresentationFormat>
  <Paragraphs>238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Abadi</vt:lpstr>
      <vt:lpstr>Arial</vt:lpstr>
      <vt:lpstr>Arial Black</vt:lpstr>
      <vt:lpstr>Calibri</vt:lpstr>
      <vt:lpstr>Gill Sans</vt:lpstr>
      <vt:lpstr>Times New Roman</vt:lpstr>
      <vt:lpstr>1_CIT template</vt:lpstr>
      <vt:lpstr>Default - Title Slide</vt:lpstr>
      <vt:lpstr>Multiple Classes</vt:lpstr>
      <vt:lpstr>Learning Objectives</vt:lpstr>
      <vt:lpstr>Multiple Classes</vt:lpstr>
      <vt:lpstr>Defender </vt:lpstr>
      <vt:lpstr>Bullet</vt:lpstr>
      <vt:lpstr>(setup/draw) Top down design</vt:lpstr>
      <vt:lpstr>Write an Invader class</vt:lpstr>
      <vt:lpstr>Object Collision detection</vt:lpstr>
      <vt:lpstr>Collision – proximity detection</vt:lpstr>
      <vt:lpstr>Bullet Collision detection</vt:lpstr>
      <vt:lpstr>isShot Method</vt:lpstr>
      <vt:lpstr>Using reference types</vt:lpstr>
      <vt:lpstr>Using reference types</vt:lpstr>
      <vt:lpstr>Using isShot method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5 Spreadsheet Databases</dc:title>
  <dc:creator>Dr. James T. Perry</dc:creator>
  <cp:lastModifiedBy>David McLean</cp:lastModifiedBy>
  <cp:revision>248</cp:revision>
  <cp:lastPrinted>1996-11-03T19:01:40Z</cp:lastPrinted>
  <dcterms:created xsi:type="dcterms:W3CDTF">1996-09-15T14:55:10Z</dcterms:created>
  <dcterms:modified xsi:type="dcterms:W3CDTF">2023-11-03T12:23:00Z</dcterms:modified>
</cp:coreProperties>
</file>