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  <p:sldMasterId id="2147483681" r:id="rId5"/>
  </p:sldMasterIdLst>
  <p:notesMasterIdLst>
    <p:notesMasterId r:id="rId42"/>
  </p:notesMasterIdLst>
  <p:sldIdLst>
    <p:sldId id="256" r:id="rId6"/>
    <p:sldId id="258" r:id="rId7"/>
    <p:sldId id="290" r:id="rId8"/>
    <p:sldId id="322" r:id="rId9"/>
    <p:sldId id="323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298" r:id="rId20"/>
    <p:sldId id="301" r:id="rId21"/>
    <p:sldId id="303" r:id="rId22"/>
    <p:sldId id="306" r:id="rId23"/>
    <p:sldId id="304" r:id="rId24"/>
    <p:sldId id="305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6" r:id="rId39"/>
    <p:sldId id="288" r:id="rId40"/>
    <p:sldId id="279" r:id="rId41"/>
  </p:sldIdLst>
  <p:sldSz cx="12192000" cy="6858000"/>
  <p:notesSz cx="6858000" cy="91440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70" d="100"/>
          <a:sy n="70" d="100"/>
        </p:scale>
        <p:origin x="21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6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Attributes provide additional information, always specified in the start tag, and usually come in name/value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6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0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1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3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3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B1F4-F6D6-6542-27B3-48578B13C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2427-C078-C925-765D-1B50E6F3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7CB4-535D-E229-BED9-523677FC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8936-FDFE-7DFE-5D1D-81035D17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FCFD-511B-15A1-D51A-3AB580C9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05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496-1011-7998-E7E2-C2693129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1B61-E996-3705-1CE7-7B92A6D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88B8-DD0A-D9EE-F2C1-5670239D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1E4F-F193-B9AD-2950-B23940A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1AAB-D620-214E-34B6-4944941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6470-D09A-C81B-0CBD-2F554E97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B481-5EFB-3835-9D49-21D41366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461E-1EA5-6764-EE9E-E6B1137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D090-3AFD-A4AA-CCCE-79CF72E9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D51F-AB16-91E8-1494-CC04CDEC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02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B942-5716-AEED-C46B-2368E762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DD13-0EB3-751E-EBDE-9A724A21C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4B1AC-18CB-A3B0-3F3C-2CEE7B08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A17F-2FCD-DEB8-7C67-8AB46A6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B9DB-15B3-EAA1-A20F-25B51E80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08FD4-2C05-B1E2-1538-9690BC84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4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70B4-3D0B-B6D9-C197-910FF48D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9B7C-6225-4A0C-EC10-72EB63B5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2DFF-2A44-C8F9-7401-86225957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1DDB6-71C7-CC2E-A2B5-03FF11FA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0EB3-99FD-BB51-09BF-C93DD797B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1625C-4455-7295-8DBD-C7A92FC0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200A8-B3A9-DFBC-1B3B-A85E92D7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68830-8200-6BDC-21A2-457F9572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0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5F48-3305-433D-F6B4-E0CC5FE7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E2E9-6314-B113-562F-3A6C4B0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CB832-4BFE-E2B4-D563-9E898B40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B4168-8D72-DA8A-DF45-A6B4466D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24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1C324-43BB-54DB-0BFD-0498F50B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16EA5-B9A2-D562-6EA1-A645E2E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68CB-6F06-5C7A-322E-BDB73C1D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F980-1E4C-BE79-21BC-E29745DF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0A54-9E49-C80C-D047-8A31DFB4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6CEE-D015-2FE9-2892-4C180472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D57D-F03A-B1C8-E077-7744CD5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5620-07EB-130D-0D2A-98F4FEC4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4162A-3249-E08D-390C-B305AF0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3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3071-858C-3F30-3A38-457C77D9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4ED1-3546-43E1-0055-42C961895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7F283-1F38-91AA-3E5A-240A9FF8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43A5-DC7E-5E3C-07DE-042EE027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061E-80C7-126B-03C7-C7EA800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09CA-4ED2-97DD-AC2B-2C732377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22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F82-B7AD-CE9D-C3D1-523AE936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765C-B679-BD4D-966A-8FB7F670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D831-9DB3-C550-1AEF-229446A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9AA1-DC7E-3C4D-2EBE-BDFB9DC6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9A47-AD94-D041-009B-56F14EF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64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119A2-9D84-7BDD-EAD9-7313225DD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62CB2-AEC3-AAD7-FC03-7A2B1F73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CC80-7B57-4E1D-3ACB-0066F135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6B44-9EBF-0584-4956-069D904C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0D8F-1923-C9A1-A561-D246C53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14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D6D69-00A9-B5BA-3C8C-EFA22134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1518-5051-E1A0-6C5F-969B7338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3455-BF02-81D9-868E-E6B8D6CD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BA0A-8AF3-A47F-6C1C-0D499EB1C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7C89-448B-97AF-189A-299614D74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Lecture 2: HTML forms and Introduction to Styling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Y.Zhang@mmu.ac.uk</a:t>
            </a:r>
            <a:endParaRPr lang="en-GB" sz="2800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D7F-2129-40AF-83B6-FA40F270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13729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Actioning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45D67-BC33-4C86-9652-9171621DC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Entering inputs is pointless unless it does something</a:t>
            </a:r>
          </a:p>
          <a:p>
            <a:r>
              <a:rPr lang="en-GB" dirty="0"/>
              <a:t>We will look at what we can do with form inputs later in the course</a:t>
            </a:r>
          </a:p>
          <a:p>
            <a:r>
              <a:rPr lang="en-GB" dirty="0"/>
              <a:t>Most forms work by clicking some kind of “submit” button to start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67478-6536-47C1-9417-42072588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5" y="4761632"/>
            <a:ext cx="5773269" cy="890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888F4-76E1-4171-85DE-6E096DF41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0" y="4186091"/>
            <a:ext cx="3399991" cy="25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F4A-8251-49E2-B121-1E9349D0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D058-D112-4DAC-8F31-DD47657B6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27972" cy="3705226"/>
          </a:xfrm>
        </p:spPr>
        <p:txBody>
          <a:bodyPr/>
          <a:lstStyle/>
          <a:p>
            <a:r>
              <a:rPr lang="en-GB" dirty="0"/>
              <a:t>Note that both inputs are still text inputs</a:t>
            </a:r>
          </a:p>
          <a:p>
            <a:r>
              <a:rPr lang="en-GB" dirty="0"/>
              <a:t>However, HTML includes special inputs to provide extra layers of validation</a:t>
            </a:r>
          </a:p>
          <a:p>
            <a:r>
              <a:rPr lang="en-GB" dirty="0"/>
              <a:t>We’ll look more at validation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2C7A7-4D5F-4013-AE09-405BBC14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56" y="2151571"/>
            <a:ext cx="4543425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4A8F7-10EE-4599-970E-6211FF6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09" y="4636556"/>
            <a:ext cx="601980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F77A8-1F1C-BDCD-DFD4-662817F5A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486" y="5307756"/>
            <a:ext cx="6193514" cy="10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FA08-6ADE-4D5F-801B-7724A339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63980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Other types of inputs: Checkboxes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8900-9965-4748-9AD4-65F057D10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55682" cy="3705226"/>
          </a:xfrm>
        </p:spPr>
        <p:txBody>
          <a:bodyPr/>
          <a:lstStyle/>
          <a:p>
            <a:r>
              <a:rPr lang="en-GB" dirty="0"/>
              <a:t>Allows us to select multiple options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DDED6-DB87-4D82-B249-D5388523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21" y="3692236"/>
            <a:ext cx="3128097" cy="2025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1D640-5CBD-DB2B-21FE-F67F73D5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28" y="2582418"/>
            <a:ext cx="6903926" cy="28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6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FA08-6ADE-4D5F-801B-7724A339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81612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Other types of inputs: Radio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8900-9965-4748-9AD4-65F057D10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55682" cy="3705226"/>
          </a:xfrm>
        </p:spPr>
        <p:txBody>
          <a:bodyPr/>
          <a:lstStyle/>
          <a:p>
            <a:r>
              <a:rPr lang="en-GB" dirty="0"/>
              <a:t>Allows us to select from a list of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6EBF1-FF8A-4C2C-B99F-B3CA8706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86" y="3429000"/>
            <a:ext cx="2995850" cy="3305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5F7B1-17CF-4F81-4DE9-B4BA408E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44" y="2856844"/>
            <a:ext cx="7340048" cy="29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8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FA08-6ADE-4D5F-801B-7724A339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72056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Other types of inputs: </a:t>
            </a:r>
            <a:r>
              <a:rPr lang="en-GB" b="1" dirty="0"/>
              <a:t>Drop downs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8900-9965-4748-9AD4-65F057D102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55682" cy="3705226"/>
          </a:xfrm>
        </p:spPr>
        <p:txBody>
          <a:bodyPr/>
          <a:lstStyle/>
          <a:p>
            <a:r>
              <a:rPr lang="en-GB" dirty="0"/>
              <a:t>Allows us to select from a list of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1A22D-3201-4523-9A08-78704F4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2989992"/>
            <a:ext cx="5733610" cy="2866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9B73D-C21B-4DF6-AB8E-A1AC4896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20" y="3960022"/>
            <a:ext cx="3843276" cy="10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1DE-8253-4527-A6D1-0C1D186D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Other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A22A-83D5-45E8-ADC5-BFD45987B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There are a lot of additional attributes that you can use within forms: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Make the form more user friendly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Prompt the user to enter the correct data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Enforce correct data entry as a layer of validation</a:t>
            </a:r>
          </a:p>
        </p:txBody>
      </p:sp>
    </p:spTree>
    <p:extLst>
      <p:ext uri="{BB962C8B-B14F-4D97-AF65-F5344CB8AC3E}">
        <p14:creationId xmlns:p14="http://schemas.microsoft.com/office/powerpoint/2010/main" val="50391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F4A-8251-49E2-B121-1E9349D0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6" y="31182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form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D058-D112-4DAC-8F31-DD47657B6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28" y="1118123"/>
            <a:ext cx="5458038" cy="3894036"/>
          </a:xfrm>
        </p:spPr>
        <p:txBody>
          <a:bodyPr>
            <a:normAutofit/>
          </a:bodyPr>
          <a:lstStyle/>
          <a:p>
            <a:r>
              <a:rPr lang="en-GB" sz="2400" dirty="0"/>
              <a:t>The placeholder attribute gives some prompt text up front</a:t>
            </a:r>
          </a:p>
          <a:p>
            <a:r>
              <a:rPr lang="en-GB" sz="2400" dirty="0"/>
              <a:t>The required attribute forces the user to enter a value before submitting the form</a:t>
            </a:r>
          </a:p>
          <a:p>
            <a:r>
              <a:rPr lang="en-GB" sz="2400" dirty="0"/>
              <a:t>The autofocus attribute specifies that the cursor should start there when the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FFE2D-E1D2-33AE-E632-500B0F9D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04" y="812393"/>
            <a:ext cx="6106377" cy="4848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55C42A-E794-2192-081B-5C822A8D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83" y="4227428"/>
            <a:ext cx="3936562" cy="21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6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6BBF-8D67-4A64-8E3C-544D6DA9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994790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Adding style!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8414-A7A7-446C-833E-B00416CF0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 adding styles to our websites, we use CSS</a:t>
            </a:r>
          </a:p>
          <a:p>
            <a:r>
              <a:rPr lang="en-GB" dirty="0"/>
              <a:t>CSS stands for Cascading Style Sheets</a:t>
            </a:r>
          </a:p>
          <a:p>
            <a:r>
              <a:rPr lang="en-GB" dirty="0"/>
              <a:t>CSS describes how HTML elements are to be displayed</a:t>
            </a:r>
          </a:p>
          <a:p>
            <a:r>
              <a:rPr lang="en-GB" dirty="0"/>
              <a:t>CSS can control the layouts of multiple web pages at once (saving a lot of work)</a:t>
            </a:r>
          </a:p>
          <a:p>
            <a:r>
              <a:rPr lang="en-GB" dirty="0"/>
              <a:t>We store our CSS in external .</a:t>
            </a:r>
            <a:r>
              <a:rPr lang="en-GB" dirty="0" err="1"/>
              <a:t>css</a:t>
            </a:r>
            <a:r>
              <a:rPr lang="en-GB" dirty="0"/>
              <a:t> files which we link to our HTML pages.</a:t>
            </a:r>
          </a:p>
        </p:txBody>
      </p:sp>
    </p:spTree>
    <p:extLst>
      <p:ext uri="{BB962C8B-B14F-4D97-AF65-F5344CB8AC3E}">
        <p14:creationId xmlns:p14="http://schemas.microsoft.com/office/powerpoint/2010/main" val="165703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49E8-B651-4B80-81CD-6016CCE9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798442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Linking our CSS to our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D532-8EB0-429F-966D-A47F9D14A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712881" cy="3705226"/>
          </a:xfrm>
        </p:spPr>
        <p:txBody>
          <a:bodyPr/>
          <a:lstStyle/>
          <a:p>
            <a:r>
              <a:rPr lang="en-GB" dirty="0"/>
              <a:t>Use the HTML &lt;link&gt; element</a:t>
            </a:r>
          </a:p>
          <a:p>
            <a:r>
              <a:rPr lang="en-GB" dirty="0"/>
              <a:t>Two attributes: “</a:t>
            </a:r>
            <a:r>
              <a:rPr lang="en-GB" dirty="0" err="1"/>
              <a:t>rel</a:t>
            </a:r>
            <a:r>
              <a:rPr lang="en-GB" dirty="0"/>
              <a:t>” and “</a:t>
            </a:r>
            <a:r>
              <a:rPr lang="en-GB" dirty="0" err="1"/>
              <a:t>href</a:t>
            </a:r>
            <a:r>
              <a:rPr lang="en-GB" dirty="0"/>
              <a:t>”</a:t>
            </a:r>
          </a:p>
          <a:p>
            <a:r>
              <a:rPr lang="en-GB" dirty="0"/>
              <a:t>In the &lt;head&gt; section of your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7B66C-E4F6-4D61-B3A1-B04D17DB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2151571"/>
            <a:ext cx="5449645" cy="163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C70DD-0AD4-4411-95A9-F79BA6DD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651232"/>
            <a:ext cx="92583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7CAE-A6DD-4CC4-9B7E-2B526A16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976502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Why do we use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DA8A-A4DB-4670-A146-F317024F5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We can define our styling in one place, and know that it is implemented the same throughout our website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Separates the look of the website from the content (HTML). Easier to maintain and manage</a:t>
            </a:r>
          </a:p>
        </p:txBody>
      </p:sp>
    </p:spTree>
    <p:extLst>
      <p:ext uri="{BB962C8B-B14F-4D97-AF65-F5344CB8AC3E}">
        <p14:creationId xmlns:p14="http://schemas.microsoft.com/office/powerpoint/2010/main" val="35993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what HTML forms are and why we use them</a:t>
            </a:r>
          </a:p>
          <a:p>
            <a:r>
              <a:rPr lang="en-GB" dirty="0"/>
              <a:t>To understand the basics of CSS</a:t>
            </a:r>
          </a:p>
          <a:p>
            <a:pPr lvl="1"/>
            <a:r>
              <a:rPr lang="en-GB" dirty="0"/>
              <a:t>Formatting</a:t>
            </a:r>
          </a:p>
          <a:p>
            <a:pPr lvl="1"/>
            <a:r>
              <a:rPr lang="en-GB" dirty="0"/>
              <a:t>Layout 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01D-5DAE-423E-8323-8E8ACE1E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1307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CSS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9AF6-7446-4800-BADC-E81F73D6E6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851427" cy="3705226"/>
          </a:xfrm>
        </p:spPr>
        <p:txBody>
          <a:bodyPr/>
          <a:lstStyle/>
          <a:p>
            <a:r>
              <a:rPr lang="en-GB" dirty="0"/>
              <a:t>h1 – selector (what we are styling)</a:t>
            </a:r>
          </a:p>
          <a:p>
            <a:r>
              <a:rPr lang="en-GB" dirty="0"/>
              <a:t>Inside the curly brackets we have four declarations, separated by semi-colons</a:t>
            </a:r>
          </a:p>
          <a:p>
            <a:r>
              <a:rPr lang="en-GB" dirty="0"/>
              <a:t>Each declaration consists of a property and a value </a:t>
            </a:r>
          </a:p>
          <a:p>
            <a:r>
              <a:rPr lang="en-GB" dirty="0"/>
              <a:t>Any other selector?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2995D-2DF3-469B-9170-5A406EB9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07" y="3159124"/>
            <a:ext cx="5362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046D-1F97-475D-9D8B-70FB2CC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976502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IDs and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0BF5-1985-4E1A-9121-D7D01ABBB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identify areas of our HTML using IDs and classes</a:t>
            </a:r>
          </a:p>
          <a:p>
            <a:r>
              <a:rPr lang="en-GB" dirty="0"/>
              <a:t>Providing an element with an ID allows you to find a single element within the page. The ID must be unique to a single element</a:t>
            </a:r>
          </a:p>
          <a:p>
            <a:r>
              <a:rPr lang="en-GB" dirty="0"/>
              <a:t>Classes on the other hand can be used on multiple elements to share styles across your HTML page</a:t>
            </a:r>
          </a:p>
          <a:p>
            <a:endParaRPr lang="en-GB" dirty="0"/>
          </a:p>
          <a:p>
            <a:r>
              <a:rPr lang="en-GB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112707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22C2-D01D-4748-95BC-DD17C8D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74767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IDs and classes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57B6-B33A-493B-88D6-79690B245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1434C-32A1-49A3-BA81-89E7AC1F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148323"/>
            <a:ext cx="4978591" cy="372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55F9D-0988-4AC7-AC1E-78658372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5" y="2151571"/>
            <a:ext cx="4853903" cy="37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CC82-1135-4A79-97C5-8E8B2D02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IDs and classes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8206-938B-4140-ADDA-C78295561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4355137" cy="3705226"/>
          </a:xfrm>
        </p:spPr>
        <p:txBody>
          <a:bodyPr/>
          <a:lstStyle/>
          <a:p>
            <a:r>
              <a:rPr lang="en-GB" dirty="0"/>
              <a:t>All paragraphs adopt the .p style (blue and Arial)</a:t>
            </a:r>
          </a:p>
          <a:p>
            <a:r>
              <a:rPr lang="en-GB" dirty="0"/>
              <a:t>Those with the intro class are underlined and italic</a:t>
            </a:r>
          </a:p>
          <a:p>
            <a:r>
              <a:rPr lang="en-GB" dirty="0"/>
              <a:t>The tagline paragraph is also in bold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538C6-DC35-4266-A30A-0716E740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21" y="2194176"/>
            <a:ext cx="6903461" cy="36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0AE1-9BAB-48E6-9092-7FCCB373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4699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Overwriting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5337-5C5B-42C1-97C9-4623A86E55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13427" cy="3705226"/>
          </a:xfrm>
        </p:spPr>
        <p:txBody>
          <a:bodyPr/>
          <a:lstStyle/>
          <a:p>
            <a:r>
              <a:rPr lang="en-GB" dirty="0"/>
              <a:t>Adding !important to the end of a style declaration will override all previous styling rules for the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B33AD-8EB0-4C97-AF4C-B56A9203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05" y="2962275"/>
            <a:ext cx="3781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06D-76C7-4000-89A9-BFE19914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The &lt;div&gt; element or HTML5 semantic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58A2E-9BBB-4D59-A1FA-DC1295C98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171573" cy="3705226"/>
          </a:xfrm>
        </p:spPr>
        <p:txBody>
          <a:bodyPr/>
          <a:lstStyle/>
          <a:p>
            <a:r>
              <a:rPr lang="en-GB" dirty="0"/>
              <a:t>The &lt;div&gt; / HTML5 tag allows us to define sections of our web pages</a:t>
            </a:r>
          </a:p>
          <a:p>
            <a:r>
              <a:rPr lang="en-GB" dirty="0"/>
              <a:t>It is usually used as a container for other elements</a:t>
            </a:r>
          </a:p>
          <a:p>
            <a:r>
              <a:rPr lang="en-GB" dirty="0"/>
              <a:t>We can use it to start building layouts</a:t>
            </a:r>
          </a:p>
          <a:p>
            <a:endParaRPr lang="en-GB" dirty="0"/>
          </a:p>
          <a:p>
            <a:r>
              <a:rPr lang="en-GB" dirty="0"/>
              <a:t>Let’s have a look…</a:t>
            </a:r>
          </a:p>
        </p:txBody>
      </p:sp>
    </p:spTree>
    <p:extLst>
      <p:ext uri="{BB962C8B-B14F-4D97-AF65-F5344CB8AC3E}">
        <p14:creationId xmlns:p14="http://schemas.microsoft.com/office/powerpoint/2010/main" val="139665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B22F-AC6B-46FC-8174-514772CC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88809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Layout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D7FA-5EAE-4343-B6F5-C6BD092D3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14118" cy="3705226"/>
          </a:xfrm>
        </p:spPr>
        <p:txBody>
          <a:bodyPr/>
          <a:lstStyle/>
          <a:p>
            <a:r>
              <a:rPr lang="en-GB" dirty="0"/>
              <a:t>Imagine we are designing a blog, and want to have the layout drawn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A94B2-8B7C-4E50-804B-E755E392341C}"/>
              </a:ext>
            </a:extLst>
          </p:cNvPr>
          <p:cNvSpPr/>
          <p:nvPr/>
        </p:nvSpPr>
        <p:spPr>
          <a:xfrm>
            <a:off x="6373091" y="2151571"/>
            <a:ext cx="5098473" cy="370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9F659-CB9D-421F-8A06-754605E1E1ED}"/>
              </a:ext>
            </a:extLst>
          </p:cNvPr>
          <p:cNvSpPr/>
          <p:nvPr/>
        </p:nvSpPr>
        <p:spPr>
          <a:xfrm>
            <a:off x="6594765" y="2396836"/>
            <a:ext cx="4571999" cy="5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 and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7171B-CFDB-49C1-AB89-CBC594CF2A5B}"/>
              </a:ext>
            </a:extLst>
          </p:cNvPr>
          <p:cNvSpPr/>
          <p:nvPr/>
        </p:nvSpPr>
        <p:spPr>
          <a:xfrm>
            <a:off x="6594765" y="3154720"/>
            <a:ext cx="1523999" cy="192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Left column, more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DC780-E264-4099-A4D2-539D349284F7}"/>
              </a:ext>
            </a:extLst>
          </p:cNvPr>
          <p:cNvSpPr/>
          <p:nvPr/>
        </p:nvSpPr>
        <p:spPr>
          <a:xfrm>
            <a:off x="8340438" y="3154720"/>
            <a:ext cx="2826326" cy="192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BE2F1-9127-4AB3-AB73-88676047A0A6}"/>
              </a:ext>
            </a:extLst>
          </p:cNvPr>
          <p:cNvSpPr/>
          <p:nvPr/>
        </p:nvSpPr>
        <p:spPr>
          <a:xfrm>
            <a:off x="6594765" y="5206999"/>
            <a:ext cx="4571999" cy="51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2423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86F-F35A-4870-9364-23FD01DE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772624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The HTML is pretty simple…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B0EE-6B7C-4BD4-9C45-B2FEC31C6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42D47-3165-4298-BD6F-8DD90230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2151571"/>
            <a:ext cx="5965681" cy="3933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13EB9-CD0A-4323-9504-B3F303E3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66" y="2360882"/>
            <a:ext cx="4184507" cy="3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78364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First, let’s give all </a:t>
            </a:r>
            <a:r>
              <a:rPr lang="en-GB" dirty="0" err="1"/>
              <a:t>divs</a:t>
            </a:r>
            <a:r>
              <a:rPr lang="en-GB" dirty="0"/>
              <a:t> a border so that we can see them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758E4-2BFA-43FB-B7BC-105A7F4F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3084266"/>
            <a:ext cx="4535249" cy="151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6A0B6-0BDA-44C1-B82A-FFE9D430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37" y="3278428"/>
            <a:ext cx="6674545" cy="12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header…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B7007-418D-4BC5-95C1-DD8D6BBF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" y="2652141"/>
            <a:ext cx="3903086" cy="2823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D1936-A098-4189-815A-A8292234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01" y="2882293"/>
            <a:ext cx="7342281" cy="23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web works on a client-server architecture. What does this mean?</a:t>
            </a:r>
          </a:p>
          <a:p>
            <a:r>
              <a:rPr lang="en-GB" dirty="0"/>
              <a:t>Websites mostly consist of HTML pages. What is HTML? </a:t>
            </a:r>
          </a:p>
          <a:p>
            <a:r>
              <a:rPr lang="en-GB" dirty="0"/>
              <a:t>HTML is made up of elements. Elements instruct the browser to display different things on the screen. Elements may be nested or even self-closing.</a:t>
            </a:r>
          </a:p>
          <a:p>
            <a:r>
              <a:rPr lang="en-GB" dirty="0"/>
              <a:t>What are attributes?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left column and content…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CC4C-6372-4DFC-85C9-93DACE15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3" y="2151571"/>
            <a:ext cx="3086100" cy="423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F652A-3A27-4D8F-9976-A6749CD5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2151571"/>
            <a:ext cx="7166961" cy="42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8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83890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left column and content…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CC4C-6372-4DFC-85C9-93DACE15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3" y="2151571"/>
            <a:ext cx="3086100" cy="423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F652A-3A27-4D8F-9976-A6749CD5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2151571"/>
            <a:ext cx="7166961" cy="427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CD802-C87E-44A7-A945-2E2C8CC5B889}"/>
              </a:ext>
            </a:extLst>
          </p:cNvPr>
          <p:cNvSpPr txBox="1"/>
          <p:nvPr/>
        </p:nvSpPr>
        <p:spPr>
          <a:xfrm>
            <a:off x="7620000" y="4296806"/>
            <a:ext cx="32787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Because they are “floating”, they appear inside of the footer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078D3C-C3BB-4441-9795-667091443723}"/>
              </a:ext>
            </a:extLst>
          </p:cNvPr>
          <p:cNvCxnSpPr/>
          <p:nvPr/>
        </p:nvCxnSpPr>
        <p:spPr>
          <a:xfrm flipH="1" flipV="1">
            <a:off x="6761018" y="3542519"/>
            <a:ext cx="845127" cy="74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96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footer…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2B66-E88F-4F2F-B9B5-4731B3F3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5" y="2151571"/>
            <a:ext cx="2501529" cy="450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2F1E0-BFF2-46D1-8A7C-F1901D4A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1" y="1901286"/>
            <a:ext cx="6821295" cy="46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552526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footer…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2B66-E88F-4F2F-B9B5-4731B3F3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5" y="2151571"/>
            <a:ext cx="2501529" cy="450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2F1E0-BFF2-46D1-8A7C-F1901D4A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1" y="1901286"/>
            <a:ext cx="6821295" cy="468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B497F-9A81-48A0-A13F-060A649A0E8E}"/>
              </a:ext>
            </a:extLst>
          </p:cNvPr>
          <p:cNvSpPr txBox="1"/>
          <p:nvPr/>
        </p:nvSpPr>
        <p:spPr>
          <a:xfrm>
            <a:off x="5640917" y="4471181"/>
            <a:ext cx="297872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Why a top margin of 340px?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22DD6-F247-498A-B1A5-8131FA370341}"/>
              </a:ext>
            </a:extLst>
          </p:cNvPr>
          <p:cNvCxnSpPr/>
          <p:nvPr/>
        </p:nvCxnSpPr>
        <p:spPr>
          <a:xfrm flipH="1">
            <a:off x="2502219" y="4849091"/>
            <a:ext cx="3138698" cy="125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2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B36-B1E5-850E-9FB7-7BE21E1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Only a quick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9349-7EF9-CE5F-87A7-438E7F5C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CSS has been developed as a full-fledged programming environment for web applications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applications require a user interface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making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CSS development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more complex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We have another 1.5 weeks to explore it in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18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HTML forms – important</a:t>
            </a:r>
          </a:p>
          <a:p>
            <a:r>
              <a:rPr lang="en-GB" dirty="0"/>
              <a:t>Have a feeling of CSS – styling and layout</a:t>
            </a:r>
          </a:p>
          <a:p>
            <a:r>
              <a:rPr lang="en-GB" dirty="0"/>
              <a:t>We will explore CSS in details next week</a:t>
            </a:r>
          </a:p>
        </p:txBody>
      </p:sp>
    </p:spTree>
    <p:extLst>
      <p:ext uri="{BB962C8B-B14F-4D97-AF65-F5344CB8AC3E}">
        <p14:creationId xmlns:p14="http://schemas.microsoft.com/office/powerpoint/2010/main" val="645703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61E-7972-4FEC-B871-F606DF3D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C7A6-29A6-4A36-8E57-EDBF58E8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https://www.w3schools.com/html/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https://www.w3schools.com/css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9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0760-786D-516F-8457-8863BA49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119380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US" dirty="0"/>
              <a:t>Crib sheet 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A504-59CA-B764-D879-7FD893175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7" y="2048256"/>
            <a:ext cx="11485795" cy="4517135"/>
          </a:xfrm>
        </p:spPr>
        <p:txBody>
          <a:bodyPr>
            <a:normAutofit/>
          </a:bodyPr>
          <a:lstStyle/>
          <a:p>
            <a:r>
              <a:rPr lang="en-US" dirty="0"/>
              <a:t>HTML4 tags</a:t>
            </a:r>
          </a:p>
          <a:p>
            <a:pPr marL="457200" lvl="1" indent="0">
              <a:buNone/>
            </a:pPr>
            <a:r>
              <a:rPr lang="en-US" dirty="0"/>
              <a:t>p          &lt;h1&gt;-&lt;h6&gt;	      </a:t>
            </a:r>
            <a:r>
              <a:rPr lang="en-US" dirty="0" err="1"/>
              <a:t>br</a:t>
            </a:r>
            <a:r>
              <a:rPr lang="en-US" dirty="0"/>
              <a:t>          </a:t>
            </a:r>
            <a:r>
              <a:rPr lang="en-US" dirty="0" err="1"/>
              <a:t>hr</a:t>
            </a:r>
            <a:r>
              <a:rPr lang="en-US" dirty="0"/>
              <a:t>          span          &amp;</a:t>
            </a:r>
            <a:r>
              <a:rPr lang="en-US" dirty="0" err="1"/>
              <a:t>nbsp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img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</a:t>
            </a:r>
          </a:p>
          <a:p>
            <a:pPr marL="457200" lvl="1" indent="0">
              <a:buNone/>
            </a:pPr>
            <a:r>
              <a:rPr lang="en-US" dirty="0" err="1"/>
              <a:t>ol</a:t>
            </a:r>
            <a:r>
              <a:rPr lang="en-US" dirty="0"/>
              <a:t>          </a:t>
            </a:r>
            <a:r>
              <a:rPr lang="en-US" dirty="0" err="1"/>
              <a:t>ul</a:t>
            </a:r>
            <a:r>
              <a:rPr lang="en-US" dirty="0"/>
              <a:t>          </a:t>
            </a:r>
            <a:r>
              <a:rPr lang="en-GB" dirty="0"/>
              <a:t>li</a:t>
            </a:r>
          </a:p>
          <a:p>
            <a:pPr marL="457200" lvl="1" indent="0">
              <a:buNone/>
            </a:pPr>
            <a:r>
              <a:rPr lang="en-GB" dirty="0"/>
              <a:t>table     tr          </a:t>
            </a:r>
            <a:r>
              <a:rPr lang="en-GB" dirty="0" err="1"/>
              <a:t>th</a:t>
            </a:r>
            <a:r>
              <a:rPr lang="en-GB" dirty="0"/>
              <a:t>         td</a:t>
            </a:r>
          </a:p>
          <a:p>
            <a:pPr marL="457200" lvl="1" indent="0">
              <a:buNone/>
            </a:pPr>
            <a:r>
              <a:rPr lang="en-GB" b="1" dirty="0"/>
              <a:t>div</a:t>
            </a:r>
          </a:p>
          <a:p>
            <a:r>
              <a:rPr lang="en-GB" dirty="0"/>
              <a:t>HTML5 tags</a:t>
            </a:r>
          </a:p>
          <a:p>
            <a:pPr marL="0" indent="0">
              <a:buNone/>
            </a:pPr>
            <a:r>
              <a:rPr lang="en-GB" sz="2400" dirty="0"/>
              <a:t>       video     audio</a:t>
            </a:r>
          </a:p>
          <a:p>
            <a:pPr marL="0" indent="0">
              <a:buNone/>
            </a:pPr>
            <a:r>
              <a:rPr lang="en-GB" sz="2400" dirty="0"/>
              <a:t>       </a:t>
            </a:r>
            <a:r>
              <a:rPr lang="en-GB" sz="2400" b="1" dirty="0"/>
              <a:t>header   nav     article     section     aside     footer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D49E-5018-93F2-1058-74E84DF7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Forms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856F-CA6F-DE40-0080-DC8113002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Html tags and attributes</a:t>
            </a:r>
          </a:p>
          <a:p>
            <a:pPr marL="0" indent="0">
              <a:buNone/>
            </a:pPr>
            <a:r>
              <a:rPr lang="en-US" dirty="0"/>
              <a:t>	form</a:t>
            </a:r>
          </a:p>
          <a:p>
            <a:pPr marL="0" indent="0">
              <a:buNone/>
            </a:pPr>
            <a:r>
              <a:rPr lang="en-US" dirty="0"/>
              <a:t>	label</a:t>
            </a:r>
          </a:p>
          <a:p>
            <a:pPr marL="0" indent="0">
              <a:buNone/>
            </a:pPr>
            <a:r>
              <a:rPr lang="en-US" dirty="0"/>
              <a:t>	input</a:t>
            </a:r>
          </a:p>
          <a:p>
            <a:pPr marL="0" indent="0">
              <a:buNone/>
            </a:pPr>
            <a:r>
              <a:rPr lang="en-US" dirty="0"/>
              <a:t>	select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5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336B-04B4-44D1-8251-EE1EE662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73500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Anything that requires user input!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21D4-CA4D-4B7C-94F5-FE562633A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0EC06-2EB6-42E8-A518-A88A86AB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22" y="4303964"/>
            <a:ext cx="5435791" cy="2418178"/>
          </a:xfrm>
          <a:prstGeom prst="rect">
            <a:avLst/>
          </a:prstGeom>
        </p:spPr>
      </p:pic>
      <p:pic>
        <p:nvPicPr>
          <p:cNvPr id="1026" name="Picture 2" descr="HTML Forms - Leny Learning Center">
            <a:extLst>
              <a:ext uri="{FF2B5EF4-FFF2-40B4-BE49-F238E27FC236}">
                <a16:creationId xmlns:a16="http://schemas.microsoft.com/office/drawing/2014/main" id="{7404B3DF-4CE0-4B55-A78C-B3FE951C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407" y="1540904"/>
            <a:ext cx="3295003" cy="26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9725D-13A1-4C73-A7FE-E8BCCBBFF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15" y="2151571"/>
            <a:ext cx="6858000" cy="1704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2F527-12DC-4F82-94EB-C2B849A7B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31" y="3653290"/>
            <a:ext cx="9124565" cy="4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3D56-41F6-454B-A10C-CF2A778F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9" y="91948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Forms are made up of different types of inputs</a:t>
            </a:r>
          </a:p>
        </p:txBody>
      </p:sp>
      <p:pic>
        <p:nvPicPr>
          <p:cNvPr id="2050" name="Picture 2" descr="HTML Lesson 12: Basic Forms In HTML - GeeksRead">
            <a:extLst>
              <a:ext uri="{FF2B5EF4-FFF2-40B4-BE49-F238E27FC236}">
                <a16:creationId xmlns:a16="http://schemas.microsoft.com/office/drawing/2014/main" id="{8E69649B-EEC2-4CCE-8BC3-7EBB3FAA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537" y="2151571"/>
            <a:ext cx="4434925" cy="41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7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BF42-30D4-45E5-AC7A-2E03AB89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1228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Forms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1D5C-7E4A-4D60-87D3-179A18ACB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Forms are wrapped in the &lt;form&gt; element</a:t>
            </a:r>
          </a:p>
          <a:p>
            <a:r>
              <a:rPr lang="en-GB" dirty="0"/>
              <a:t>Contain multiple input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D3E7E-F79C-4269-8504-073FD19B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5" y="3429000"/>
            <a:ext cx="10693930" cy="26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F5D-3ABB-4358-A71B-7AC498A6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9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form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7CB0-2CE5-4EC5-937E-002C17DD9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283390" cy="3705226"/>
          </a:xfrm>
        </p:spPr>
        <p:txBody>
          <a:bodyPr/>
          <a:lstStyle/>
          <a:p>
            <a:r>
              <a:rPr lang="en-GB" dirty="0"/>
              <a:t>Labels are provided for each input and linked using the attributes “for” and “name”</a:t>
            </a:r>
          </a:p>
          <a:p>
            <a:r>
              <a:rPr lang="en-GB" dirty="0"/>
              <a:t>Each input is given an ID so that it can be identified later in code</a:t>
            </a:r>
          </a:p>
          <a:p>
            <a:r>
              <a:rPr lang="en-GB" dirty="0"/>
              <a:t>The type attribute denotes that the inputs will be text inputs</a:t>
            </a:r>
          </a:p>
          <a:p>
            <a:r>
              <a:rPr lang="en-GB" dirty="0"/>
              <a:t>What’s the &lt;</a:t>
            </a:r>
            <a:r>
              <a:rPr lang="en-GB" dirty="0" err="1"/>
              <a:t>br</a:t>
            </a:r>
            <a:r>
              <a:rPr lang="en-GB" dirty="0"/>
              <a:t> /&gt; for?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31072-BD55-4251-A2C9-226AAD63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29" y="4414479"/>
            <a:ext cx="3458898" cy="1776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5A8F2-48EF-D69D-633F-EBB23DDA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843" y="1738629"/>
            <a:ext cx="5898038" cy="2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6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32aceb8-da37-4333-938c-38ac734b36c8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1765</TotalTime>
  <Words>980</Words>
  <Application>Microsoft Office PowerPoint</Application>
  <PresentationFormat>Widescreen</PresentationFormat>
  <Paragraphs>139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MMU - Blue steel</vt:lpstr>
      <vt:lpstr>2_Aqua</vt:lpstr>
      <vt:lpstr>3_Black</vt:lpstr>
      <vt:lpstr>4_Blue Steel </vt:lpstr>
      <vt:lpstr>Office Theme</vt:lpstr>
      <vt:lpstr>6G4Z0024 Web Development   Lecture 2: HTML forms and Introduction to Styling </vt:lpstr>
      <vt:lpstr>Learning Objectives</vt:lpstr>
      <vt:lpstr>Last week recap</vt:lpstr>
      <vt:lpstr>Crib sheet  </vt:lpstr>
      <vt:lpstr>HTML Forms</vt:lpstr>
      <vt:lpstr>Anything that requires user input!</vt:lpstr>
      <vt:lpstr>Forms are made up of different types of inputs</vt:lpstr>
      <vt:lpstr>Forms in HTML</vt:lpstr>
      <vt:lpstr>Simple form example</vt:lpstr>
      <vt:lpstr>Actioning forms</vt:lpstr>
      <vt:lpstr>Another example</vt:lpstr>
      <vt:lpstr>Other types of inputs: Checkboxes</vt:lpstr>
      <vt:lpstr>Other types of inputs: Radio Buttons</vt:lpstr>
      <vt:lpstr>Other types of inputs: Drop downs</vt:lpstr>
      <vt:lpstr>Other attributes</vt:lpstr>
      <vt:lpstr>form revisited</vt:lpstr>
      <vt:lpstr>Adding style!</vt:lpstr>
      <vt:lpstr>Linking our CSS to our HTML</vt:lpstr>
      <vt:lpstr>Why do we use CSS?</vt:lpstr>
      <vt:lpstr>CSS Syntax</vt:lpstr>
      <vt:lpstr>IDs and Classes</vt:lpstr>
      <vt:lpstr>IDs and classes example</vt:lpstr>
      <vt:lpstr>IDs and classes example</vt:lpstr>
      <vt:lpstr>Overwriting styles</vt:lpstr>
      <vt:lpstr>The &lt;div&gt; element or HTML5 semantic tags</vt:lpstr>
      <vt:lpstr>Layout example</vt:lpstr>
      <vt:lpstr>The HTML is pretty simple…</vt:lpstr>
      <vt:lpstr>First, let’s give all divs a border so that we can see them better</vt:lpstr>
      <vt:lpstr>Styling the header…</vt:lpstr>
      <vt:lpstr>Styling the left column and content…</vt:lpstr>
      <vt:lpstr>Styling the left column and content…</vt:lpstr>
      <vt:lpstr>Styling the footer…</vt:lpstr>
      <vt:lpstr>Styling the footer…</vt:lpstr>
      <vt:lpstr>Only a quick start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Yanlong Zhang</cp:lastModifiedBy>
  <cp:revision>14</cp:revision>
  <dcterms:created xsi:type="dcterms:W3CDTF">2021-11-01T15:17:00Z</dcterms:created>
  <dcterms:modified xsi:type="dcterms:W3CDTF">2023-02-06T14:18:10Z</dcterms:modified>
</cp:coreProperties>
</file>